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828" r:id="rId1"/>
  </p:sldMasterIdLst>
  <p:notesMasterIdLst>
    <p:notesMasterId r:id="rId41"/>
  </p:notesMasterIdLst>
  <p:handoutMasterIdLst>
    <p:handoutMasterId r:id="rId42"/>
  </p:handoutMasterIdLst>
  <p:sldIdLst>
    <p:sldId id="1094" r:id="rId2"/>
    <p:sldId id="1077" r:id="rId3"/>
    <p:sldId id="1105" r:id="rId4"/>
    <p:sldId id="1161" r:id="rId5"/>
    <p:sldId id="1108" r:id="rId6"/>
    <p:sldId id="1110" r:id="rId7"/>
    <p:sldId id="1192" r:id="rId8"/>
    <p:sldId id="1185" r:id="rId9"/>
    <p:sldId id="1186" r:id="rId10"/>
    <p:sldId id="1193" r:id="rId11"/>
    <p:sldId id="1183" r:id="rId12"/>
    <p:sldId id="1159" r:id="rId13"/>
    <p:sldId id="1190" r:id="rId14"/>
    <p:sldId id="1112" r:id="rId15"/>
    <p:sldId id="1132" r:id="rId16"/>
    <p:sldId id="1133" r:id="rId17"/>
    <p:sldId id="1134" r:id="rId18"/>
    <p:sldId id="1135" r:id="rId19"/>
    <p:sldId id="1194" r:id="rId20"/>
    <p:sldId id="1195" r:id="rId21"/>
    <p:sldId id="1196" r:id="rId22"/>
    <p:sldId id="1198" r:id="rId23"/>
    <p:sldId id="1197" r:id="rId24"/>
    <p:sldId id="1199" r:id="rId25"/>
    <p:sldId id="1200" r:id="rId26"/>
    <p:sldId id="1152" r:id="rId27"/>
    <p:sldId id="1107" r:id="rId28"/>
    <p:sldId id="1154" r:id="rId29"/>
    <p:sldId id="1143" r:id="rId30"/>
    <p:sldId id="1176" r:id="rId31"/>
    <p:sldId id="1147" r:id="rId32"/>
    <p:sldId id="1201" r:id="rId33"/>
    <p:sldId id="1148" r:id="rId34"/>
    <p:sldId id="1149" r:id="rId35"/>
    <p:sldId id="1178" r:id="rId36"/>
    <p:sldId id="1164" r:id="rId37"/>
    <p:sldId id="1160" r:id="rId38"/>
    <p:sldId id="1163" r:id="rId39"/>
    <p:sldId id="1081" r:id="rId40"/>
  </p:sldIdLst>
  <p:sldSz cx="9144000" cy="6858000" type="screen4x3"/>
  <p:notesSz cx="7010400" cy="9236075"/>
  <p:custDataLst>
    <p:tags r:id="rId43"/>
  </p:custDataLst>
  <p:defaultTextStyle>
    <a:defPPr>
      <a:defRPr lang="en-US"/>
    </a:defPPr>
    <a:lvl1pPr algn="l" rtl="0" fontAlgn="base">
      <a:spcBef>
        <a:spcPct val="0"/>
      </a:spcBef>
      <a:spcAft>
        <a:spcPct val="0"/>
      </a:spcAft>
      <a:defRPr sz="3200" i="1" kern="1200">
        <a:solidFill>
          <a:srgbClr val="333333"/>
        </a:solidFill>
        <a:latin typeface="Arial" pitchFamily="34" charset="0"/>
        <a:ea typeface="+mn-ea"/>
        <a:cs typeface="Arial" pitchFamily="34" charset="0"/>
      </a:defRPr>
    </a:lvl1pPr>
    <a:lvl2pPr marL="457200" algn="l" rtl="0" fontAlgn="base">
      <a:spcBef>
        <a:spcPct val="0"/>
      </a:spcBef>
      <a:spcAft>
        <a:spcPct val="0"/>
      </a:spcAft>
      <a:defRPr sz="3200" i="1" kern="1200">
        <a:solidFill>
          <a:srgbClr val="333333"/>
        </a:solidFill>
        <a:latin typeface="Arial" pitchFamily="34" charset="0"/>
        <a:ea typeface="+mn-ea"/>
        <a:cs typeface="Arial" pitchFamily="34" charset="0"/>
      </a:defRPr>
    </a:lvl2pPr>
    <a:lvl3pPr marL="914400" algn="l" rtl="0" fontAlgn="base">
      <a:spcBef>
        <a:spcPct val="0"/>
      </a:spcBef>
      <a:spcAft>
        <a:spcPct val="0"/>
      </a:spcAft>
      <a:defRPr sz="3200" i="1" kern="1200">
        <a:solidFill>
          <a:srgbClr val="333333"/>
        </a:solidFill>
        <a:latin typeface="Arial" pitchFamily="34" charset="0"/>
        <a:ea typeface="+mn-ea"/>
        <a:cs typeface="Arial" pitchFamily="34" charset="0"/>
      </a:defRPr>
    </a:lvl3pPr>
    <a:lvl4pPr marL="1371600" algn="l" rtl="0" fontAlgn="base">
      <a:spcBef>
        <a:spcPct val="0"/>
      </a:spcBef>
      <a:spcAft>
        <a:spcPct val="0"/>
      </a:spcAft>
      <a:defRPr sz="3200" i="1" kern="1200">
        <a:solidFill>
          <a:srgbClr val="333333"/>
        </a:solidFill>
        <a:latin typeface="Arial" pitchFamily="34" charset="0"/>
        <a:ea typeface="+mn-ea"/>
        <a:cs typeface="Arial" pitchFamily="34" charset="0"/>
      </a:defRPr>
    </a:lvl4pPr>
    <a:lvl5pPr marL="1828800" algn="l" rtl="0" fontAlgn="base">
      <a:spcBef>
        <a:spcPct val="0"/>
      </a:spcBef>
      <a:spcAft>
        <a:spcPct val="0"/>
      </a:spcAft>
      <a:defRPr sz="3200" i="1" kern="1200">
        <a:solidFill>
          <a:srgbClr val="333333"/>
        </a:solidFill>
        <a:latin typeface="Arial" pitchFamily="34" charset="0"/>
        <a:ea typeface="+mn-ea"/>
        <a:cs typeface="Arial" pitchFamily="34" charset="0"/>
      </a:defRPr>
    </a:lvl5pPr>
    <a:lvl6pPr marL="2286000" algn="l" defTabSz="914400" rtl="0" eaLnBrk="1" latinLnBrk="0" hangingPunct="1">
      <a:defRPr sz="3200" i="1" kern="1200">
        <a:solidFill>
          <a:srgbClr val="333333"/>
        </a:solidFill>
        <a:latin typeface="Arial" pitchFamily="34" charset="0"/>
        <a:ea typeface="+mn-ea"/>
        <a:cs typeface="Arial" pitchFamily="34" charset="0"/>
      </a:defRPr>
    </a:lvl6pPr>
    <a:lvl7pPr marL="2743200" algn="l" defTabSz="914400" rtl="0" eaLnBrk="1" latinLnBrk="0" hangingPunct="1">
      <a:defRPr sz="3200" i="1" kern="1200">
        <a:solidFill>
          <a:srgbClr val="333333"/>
        </a:solidFill>
        <a:latin typeface="Arial" pitchFamily="34" charset="0"/>
        <a:ea typeface="+mn-ea"/>
        <a:cs typeface="Arial" pitchFamily="34" charset="0"/>
      </a:defRPr>
    </a:lvl7pPr>
    <a:lvl8pPr marL="3200400" algn="l" defTabSz="914400" rtl="0" eaLnBrk="1" latinLnBrk="0" hangingPunct="1">
      <a:defRPr sz="3200" i="1" kern="1200">
        <a:solidFill>
          <a:srgbClr val="333333"/>
        </a:solidFill>
        <a:latin typeface="Arial" pitchFamily="34" charset="0"/>
        <a:ea typeface="+mn-ea"/>
        <a:cs typeface="Arial" pitchFamily="34" charset="0"/>
      </a:defRPr>
    </a:lvl8pPr>
    <a:lvl9pPr marL="3657600" algn="l" defTabSz="914400" rtl="0" eaLnBrk="1" latinLnBrk="0" hangingPunct="1">
      <a:defRPr sz="3200" i="1" kern="1200">
        <a:solidFill>
          <a:srgbClr val="333333"/>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4257">
          <p15:clr>
            <a:srgbClr val="A4A3A4"/>
          </p15:clr>
        </p15:guide>
        <p15:guide id="2" orient="horz" pos="1205">
          <p15:clr>
            <a:srgbClr val="A4A3A4"/>
          </p15:clr>
        </p15:guide>
        <p15:guide id="3" orient="horz" pos="330">
          <p15:clr>
            <a:srgbClr val="A4A3A4"/>
          </p15:clr>
        </p15:guide>
        <p15:guide id="4" orient="horz" pos="642">
          <p15:clr>
            <a:srgbClr val="A4A3A4"/>
          </p15:clr>
        </p15:guide>
        <p15:guide id="5" orient="horz" pos="2000">
          <p15:clr>
            <a:srgbClr val="A4A3A4"/>
          </p15:clr>
        </p15:guide>
        <p15:guide id="6" orient="horz" pos="3856">
          <p15:clr>
            <a:srgbClr val="A4A3A4"/>
          </p15:clr>
        </p15:guide>
        <p15:guide id="7" pos="297">
          <p15:clr>
            <a:srgbClr val="A4A3A4"/>
          </p15:clr>
        </p15:guide>
        <p15:guide id="8" pos="5472">
          <p15:clr>
            <a:srgbClr val="A4A3A4"/>
          </p15:clr>
        </p15:guide>
        <p15:guide id="9" pos="2879">
          <p15:clr>
            <a:srgbClr val="A4A3A4"/>
          </p15:clr>
        </p15:guide>
      </p15:sldGuideLst>
    </p:ext>
    <p:ext uri="{2D200454-40CA-4A62-9FC3-DE9A4176ACB9}">
      <p15:notesGuideLst xmlns:p15="http://schemas.microsoft.com/office/powerpoint/2012/main">
        <p15:guide id="1" orient="horz" pos="2909">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Olivier" initials="JO" lastIdx="13" clrIdx="0"/>
  <p:cmAuthor id="1" name="Brian S. Maksymowicz" initials="BSM" lastIdx="11" clrIdx="1"/>
  <p:cmAuthor id="2" name="Gina Rutledge" initials="GR" lastIdx="4" clrIdx="2"/>
  <p:cmAuthor id="3" name="Gregory Zahs" initials="GZ" lastIdx="9"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2D872D"/>
    <a:srgbClr val="660066"/>
    <a:srgbClr val="333399"/>
    <a:srgbClr val="333333"/>
    <a:srgbClr val="CDCDDE"/>
    <a:srgbClr val="006AB6"/>
    <a:srgbClr val="FF0000"/>
    <a:srgbClr val="FFFFCC"/>
    <a:srgbClr val="FFFF66"/>
    <a:srgbClr val="6AB600"/>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3972" autoAdjust="0"/>
    <p:restoredTop sz="88176" autoAdjust="0"/>
  </p:normalViewPr>
  <p:slideViewPr>
    <p:cSldViewPr snapToGrid="0" snapToObjects="1">
      <p:cViewPr varScale="1">
        <p:scale>
          <a:sx n="74" d="100"/>
          <a:sy n="74" d="100"/>
        </p:scale>
        <p:origin x="624" y="72"/>
      </p:cViewPr>
      <p:guideLst>
        <p:guide orient="horz" pos="4257"/>
        <p:guide orient="horz" pos="1205"/>
        <p:guide orient="horz" pos="330"/>
        <p:guide orient="horz" pos="642"/>
        <p:guide orient="horz" pos="2000"/>
        <p:guide orient="horz" pos="3856"/>
        <p:guide pos="297"/>
        <p:guide pos="5472"/>
        <p:guide pos="2879"/>
      </p:guideLst>
    </p:cSldViewPr>
  </p:slideViewPr>
  <p:notesTextViewPr>
    <p:cViewPr>
      <p:scale>
        <a:sx n="150" d="100"/>
        <a:sy n="150" d="100"/>
      </p:scale>
      <p:origin x="0" y="0"/>
    </p:cViewPr>
  </p:notesTextViewPr>
  <p:sorterViewPr>
    <p:cViewPr>
      <p:scale>
        <a:sx n="100" d="100"/>
        <a:sy n="100" d="100"/>
      </p:scale>
      <p:origin x="0" y="0"/>
    </p:cViewPr>
  </p:sorterViewPr>
  <p:notesViewPr>
    <p:cSldViewPr snapToGrid="0" snapToObjects="1">
      <p:cViewPr>
        <p:scale>
          <a:sx n="150" d="100"/>
          <a:sy n="150" d="100"/>
        </p:scale>
        <p:origin x="426" y="2766"/>
      </p:cViewPr>
      <p:guideLst>
        <p:guide orient="horz" pos="2909"/>
        <p:guide pos="2208"/>
      </p:guideLst>
    </p:cSldViewPr>
  </p:notesViewPr>
  <p:gridSpacing cx="38405" cy="38405"/>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gs" Target="tags/tag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18EC442-F6AA-4969-8BF7-66D1313E10B3}"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US"/>
        </a:p>
      </dgm:t>
    </dgm:pt>
    <dgm:pt modelId="{B74C6D0A-E131-49A1-A107-387306886CD8}">
      <dgm:prSet phldrT="[Text]" custT="1"/>
      <dgm:spPr>
        <a:solidFill>
          <a:srgbClr val="006AB6"/>
        </a:solidFill>
      </dgm:spPr>
      <dgm:t>
        <a:bodyPr/>
        <a:lstStyle/>
        <a:p>
          <a:r>
            <a:rPr lang="en-US" sz="2400" dirty="0" smtClean="0"/>
            <a:t>You</a:t>
          </a:r>
          <a:endParaRPr lang="en-US" sz="2400" dirty="0"/>
        </a:p>
      </dgm:t>
    </dgm:pt>
    <dgm:pt modelId="{0A430662-3A2A-4DE5-8448-CF9F641721E9}" type="parTrans" cxnId="{C6BCA191-078D-402A-9FB0-8D5270BC8773}">
      <dgm:prSet/>
      <dgm:spPr/>
      <dgm:t>
        <a:bodyPr/>
        <a:lstStyle/>
        <a:p>
          <a:endParaRPr lang="en-US"/>
        </a:p>
      </dgm:t>
    </dgm:pt>
    <dgm:pt modelId="{4F523F8D-17C5-4C28-AAF1-F80522F23C08}" type="sibTrans" cxnId="{C6BCA191-078D-402A-9FB0-8D5270BC8773}">
      <dgm:prSet/>
      <dgm:spPr/>
      <dgm:t>
        <a:bodyPr/>
        <a:lstStyle/>
        <a:p>
          <a:endParaRPr lang="en-US"/>
        </a:p>
      </dgm:t>
    </dgm:pt>
    <dgm:pt modelId="{7D26A7AC-8480-42BB-8F75-41C66F135CD4}">
      <dgm:prSet phldrT="[Text]" custT="1"/>
      <dgm:spPr>
        <a:solidFill>
          <a:srgbClr val="00B0F0"/>
        </a:solidFill>
      </dgm:spPr>
      <dgm:t>
        <a:bodyPr/>
        <a:lstStyle/>
        <a:p>
          <a:r>
            <a:rPr lang="en-US" sz="1200" dirty="0" smtClean="0"/>
            <a:t>Product Enhancements</a:t>
          </a:r>
          <a:endParaRPr lang="en-US" sz="1200" dirty="0"/>
        </a:p>
      </dgm:t>
    </dgm:pt>
    <dgm:pt modelId="{CD035EFF-C21C-4948-A847-5954C88EAE8E}" type="parTrans" cxnId="{3620A1E8-3951-46BB-B46D-11941D0B14B2}">
      <dgm:prSet/>
      <dgm:spPr/>
      <dgm:t>
        <a:bodyPr/>
        <a:lstStyle/>
        <a:p>
          <a:endParaRPr lang="en-US"/>
        </a:p>
      </dgm:t>
    </dgm:pt>
    <dgm:pt modelId="{14251BFC-FC2D-4321-91A6-BDBCB812A8B6}" type="sibTrans" cxnId="{3620A1E8-3951-46BB-B46D-11941D0B14B2}">
      <dgm:prSet/>
      <dgm:spPr>
        <a:solidFill>
          <a:schemeClr val="bg1">
            <a:lumMod val="85000"/>
          </a:schemeClr>
        </a:solidFill>
      </dgm:spPr>
      <dgm:t>
        <a:bodyPr/>
        <a:lstStyle/>
        <a:p>
          <a:endParaRPr lang="en-US"/>
        </a:p>
      </dgm:t>
    </dgm:pt>
    <dgm:pt modelId="{0AAABE46-285F-45D4-8096-94F3D210F4D3}">
      <dgm:prSet phldrT="[Text]" custT="1"/>
      <dgm:spPr>
        <a:solidFill>
          <a:srgbClr val="92D050"/>
        </a:solidFill>
      </dgm:spPr>
      <dgm:t>
        <a:bodyPr/>
        <a:lstStyle/>
        <a:p>
          <a:r>
            <a:rPr lang="en-US" sz="1200" dirty="0" smtClean="0"/>
            <a:t>Underwriting Enhancements</a:t>
          </a:r>
          <a:endParaRPr lang="en-US" sz="1200" dirty="0"/>
        </a:p>
      </dgm:t>
    </dgm:pt>
    <dgm:pt modelId="{185F47D7-810B-44B2-8705-3F5DB87493B7}" type="parTrans" cxnId="{FE6E72BF-627D-4C44-98E5-F3B3809D3633}">
      <dgm:prSet/>
      <dgm:spPr/>
      <dgm:t>
        <a:bodyPr/>
        <a:lstStyle/>
        <a:p>
          <a:endParaRPr lang="en-US"/>
        </a:p>
      </dgm:t>
    </dgm:pt>
    <dgm:pt modelId="{9A55D4A1-21A4-4063-A2C9-4F1FD0D4F7B7}" type="sibTrans" cxnId="{FE6E72BF-627D-4C44-98E5-F3B3809D3633}">
      <dgm:prSet/>
      <dgm:spPr>
        <a:solidFill>
          <a:schemeClr val="bg1">
            <a:lumMod val="85000"/>
          </a:schemeClr>
        </a:solidFill>
      </dgm:spPr>
      <dgm:t>
        <a:bodyPr/>
        <a:lstStyle/>
        <a:p>
          <a:endParaRPr lang="en-US"/>
        </a:p>
      </dgm:t>
    </dgm:pt>
    <dgm:pt modelId="{E33FEB08-D630-437E-A070-0C3F3EEBD61B}">
      <dgm:prSet phldrT="[Text]" custT="1"/>
      <dgm:spPr>
        <a:solidFill>
          <a:srgbClr val="FF0000"/>
        </a:solidFill>
      </dgm:spPr>
      <dgm:t>
        <a:bodyPr/>
        <a:lstStyle/>
        <a:p>
          <a:r>
            <a:rPr lang="en-US" sz="1200" dirty="0" smtClean="0"/>
            <a:t>Service Enhancements </a:t>
          </a:r>
          <a:endParaRPr lang="en-US" sz="1200" dirty="0"/>
        </a:p>
      </dgm:t>
    </dgm:pt>
    <dgm:pt modelId="{AAA06C27-B47D-454F-A23C-68B662467475}" type="parTrans" cxnId="{CA2E52EE-3758-4A69-9CDC-7B4A9E2CC25F}">
      <dgm:prSet/>
      <dgm:spPr/>
      <dgm:t>
        <a:bodyPr/>
        <a:lstStyle/>
        <a:p>
          <a:endParaRPr lang="en-US"/>
        </a:p>
      </dgm:t>
    </dgm:pt>
    <dgm:pt modelId="{3B9FE478-0CC1-4BA8-A034-6C184D69B3D7}" type="sibTrans" cxnId="{CA2E52EE-3758-4A69-9CDC-7B4A9E2CC25F}">
      <dgm:prSet/>
      <dgm:spPr>
        <a:solidFill>
          <a:schemeClr val="bg1">
            <a:lumMod val="85000"/>
          </a:schemeClr>
        </a:solidFill>
      </dgm:spPr>
      <dgm:t>
        <a:bodyPr/>
        <a:lstStyle/>
        <a:p>
          <a:endParaRPr lang="en-US"/>
        </a:p>
      </dgm:t>
    </dgm:pt>
    <dgm:pt modelId="{7A138435-B0D5-4C54-BA36-327ACF7C8B3E}">
      <dgm:prSet phldrT="[Text]"/>
      <dgm:spPr>
        <a:solidFill>
          <a:srgbClr val="FFC000"/>
        </a:solidFill>
      </dgm:spPr>
      <dgm:t>
        <a:bodyPr/>
        <a:lstStyle/>
        <a:p>
          <a:r>
            <a:rPr lang="en-US" dirty="0" smtClean="0"/>
            <a:t>Sales Enhancements</a:t>
          </a:r>
          <a:endParaRPr lang="en-US" dirty="0"/>
        </a:p>
      </dgm:t>
    </dgm:pt>
    <dgm:pt modelId="{5B542D59-B224-4CA6-8367-8B1AAF49DFC8}" type="parTrans" cxnId="{CFED55EE-CC89-4988-A429-573B73D2EB9A}">
      <dgm:prSet/>
      <dgm:spPr/>
      <dgm:t>
        <a:bodyPr/>
        <a:lstStyle/>
        <a:p>
          <a:endParaRPr lang="en-US"/>
        </a:p>
      </dgm:t>
    </dgm:pt>
    <dgm:pt modelId="{3D735943-8798-45CC-B737-369C1062AA6F}" type="sibTrans" cxnId="{CFED55EE-CC89-4988-A429-573B73D2EB9A}">
      <dgm:prSet/>
      <dgm:spPr>
        <a:solidFill>
          <a:schemeClr val="bg1">
            <a:lumMod val="85000"/>
          </a:schemeClr>
        </a:solidFill>
      </dgm:spPr>
      <dgm:t>
        <a:bodyPr/>
        <a:lstStyle/>
        <a:p>
          <a:endParaRPr lang="en-US"/>
        </a:p>
      </dgm:t>
    </dgm:pt>
    <dgm:pt modelId="{619C96B9-E9DD-46F4-B9DE-497C508935BE}" type="pres">
      <dgm:prSet presAssocID="{F18EC442-F6AA-4969-8BF7-66D1313E10B3}" presName="Name0" presStyleCnt="0">
        <dgm:presLayoutVars>
          <dgm:chMax val="1"/>
          <dgm:dir/>
          <dgm:animLvl val="ctr"/>
          <dgm:resizeHandles val="exact"/>
        </dgm:presLayoutVars>
      </dgm:prSet>
      <dgm:spPr/>
      <dgm:t>
        <a:bodyPr/>
        <a:lstStyle/>
        <a:p>
          <a:endParaRPr lang="en-US"/>
        </a:p>
      </dgm:t>
    </dgm:pt>
    <dgm:pt modelId="{07140AB3-D380-428F-A65F-A6F78D26C180}" type="pres">
      <dgm:prSet presAssocID="{B74C6D0A-E131-49A1-A107-387306886CD8}" presName="centerShape" presStyleLbl="node0" presStyleIdx="0" presStyleCnt="1" custScaleX="64187" custScaleY="61136"/>
      <dgm:spPr/>
      <dgm:t>
        <a:bodyPr/>
        <a:lstStyle/>
        <a:p>
          <a:endParaRPr lang="en-US"/>
        </a:p>
      </dgm:t>
    </dgm:pt>
    <dgm:pt modelId="{487889AB-37AC-4EC1-9267-B90639688A6C}" type="pres">
      <dgm:prSet presAssocID="{7D26A7AC-8480-42BB-8F75-41C66F135CD4}" presName="node" presStyleLbl="node1" presStyleIdx="0" presStyleCnt="4" custScaleX="163560" custRadScaleRad="100122" custRadScaleInc="1132">
        <dgm:presLayoutVars>
          <dgm:bulletEnabled val="1"/>
        </dgm:presLayoutVars>
      </dgm:prSet>
      <dgm:spPr/>
      <dgm:t>
        <a:bodyPr/>
        <a:lstStyle/>
        <a:p>
          <a:endParaRPr lang="en-US"/>
        </a:p>
      </dgm:t>
    </dgm:pt>
    <dgm:pt modelId="{FB71C5C7-19B6-46AC-AA0F-A6EE0907857E}" type="pres">
      <dgm:prSet presAssocID="{7D26A7AC-8480-42BB-8F75-41C66F135CD4}" presName="dummy" presStyleCnt="0"/>
      <dgm:spPr/>
    </dgm:pt>
    <dgm:pt modelId="{A0385972-E474-4504-B02F-7C8301EC1F2D}" type="pres">
      <dgm:prSet presAssocID="{14251BFC-FC2D-4321-91A6-BDBCB812A8B6}" presName="sibTrans" presStyleLbl="sibTrans2D1" presStyleIdx="0" presStyleCnt="4"/>
      <dgm:spPr/>
      <dgm:t>
        <a:bodyPr/>
        <a:lstStyle/>
        <a:p>
          <a:endParaRPr lang="en-US"/>
        </a:p>
      </dgm:t>
    </dgm:pt>
    <dgm:pt modelId="{6CA2AF2B-4731-45C0-B121-184AA2F25315}" type="pres">
      <dgm:prSet presAssocID="{0AAABE46-285F-45D4-8096-94F3D210F4D3}" presName="node" presStyleLbl="node1" presStyleIdx="1" presStyleCnt="4" custScaleX="157068">
        <dgm:presLayoutVars>
          <dgm:bulletEnabled val="1"/>
        </dgm:presLayoutVars>
      </dgm:prSet>
      <dgm:spPr/>
      <dgm:t>
        <a:bodyPr/>
        <a:lstStyle/>
        <a:p>
          <a:endParaRPr lang="en-US"/>
        </a:p>
      </dgm:t>
    </dgm:pt>
    <dgm:pt modelId="{7DEAA8CA-4742-4822-83BB-59753A558DAF}" type="pres">
      <dgm:prSet presAssocID="{0AAABE46-285F-45D4-8096-94F3D210F4D3}" presName="dummy" presStyleCnt="0"/>
      <dgm:spPr/>
    </dgm:pt>
    <dgm:pt modelId="{36654379-2204-4983-9DB8-83645E06D253}" type="pres">
      <dgm:prSet presAssocID="{9A55D4A1-21A4-4063-A2C9-4F1FD0D4F7B7}" presName="sibTrans" presStyleLbl="sibTrans2D1" presStyleIdx="1" presStyleCnt="4"/>
      <dgm:spPr/>
      <dgm:t>
        <a:bodyPr/>
        <a:lstStyle/>
        <a:p>
          <a:endParaRPr lang="en-US"/>
        </a:p>
      </dgm:t>
    </dgm:pt>
    <dgm:pt modelId="{4B15D86C-65A7-40C8-A077-E294BF7C9BE6}" type="pres">
      <dgm:prSet presAssocID="{E33FEB08-D630-437E-A070-0C3F3EEBD61B}" presName="node" presStyleLbl="node1" presStyleIdx="2" presStyleCnt="4" custScaleX="163336">
        <dgm:presLayoutVars>
          <dgm:bulletEnabled val="1"/>
        </dgm:presLayoutVars>
      </dgm:prSet>
      <dgm:spPr/>
      <dgm:t>
        <a:bodyPr/>
        <a:lstStyle/>
        <a:p>
          <a:endParaRPr lang="en-US"/>
        </a:p>
      </dgm:t>
    </dgm:pt>
    <dgm:pt modelId="{ACA2EC5A-1C07-4027-A43D-1B0790E95057}" type="pres">
      <dgm:prSet presAssocID="{E33FEB08-D630-437E-A070-0C3F3EEBD61B}" presName="dummy" presStyleCnt="0"/>
      <dgm:spPr/>
    </dgm:pt>
    <dgm:pt modelId="{F3C5ADDE-45FC-4B25-9AC9-16AE5EAD4161}" type="pres">
      <dgm:prSet presAssocID="{3B9FE478-0CC1-4BA8-A034-6C184D69B3D7}" presName="sibTrans" presStyleLbl="sibTrans2D1" presStyleIdx="2" presStyleCnt="4"/>
      <dgm:spPr/>
      <dgm:t>
        <a:bodyPr/>
        <a:lstStyle/>
        <a:p>
          <a:endParaRPr lang="en-US"/>
        </a:p>
      </dgm:t>
    </dgm:pt>
    <dgm:pt modelId="{BACFD819-C0F8-4492-B8E4-9A38C5DAAB46}" type="pres">
      <dgm:prSet presAssocID="{7A138435-B0D5-4C54-BA36-327ACF7C8B3E}" presName="node" presStyleLbl="node1" presStyleIdx="3" presStyleCnt="4" custScaleX="150042">
        <dgm:presLayoutVars>
          <dgm:bulletEnabled val="1"/>
        </dgm:presLayoutVars>
      </dgm:prSet>
      <dgm:spPr/>
      <dgm:t>
        <a:bodyPr/>
        <a:lstStyle/>
        <a:p>
          <a:endParaRPr lang="en-US"/>
        </a:p>
      </dgm:t>
    </dgm:pt>
    <dgm:pt modelId="{94566C9C-B610-4866-AB71-AC3E8BE8DFA6}" type="pres">
      <dgm:prSet presAssocID="{7A138435-B0D5-4C54-BA36-327ACF7C8B3E}" presName="dummy" presStyleCnt="0"/>
      <dgm:spPr/>
    </dgm:pt>
    <dgm:pt modelId="{22421C10-3A05-49A0-834E-CB7FEC1E94A5}" type="pres">
      <dgm:prSet presAssocID="{3D735943-8798-45CC-B737-369C1062AA6F}" presName="sibTrans" presStyleLbl="sibTrans2D1" presStyleIdx="3" presStyleCnt="4" custAng="20604724"/>
      <dgm:spPr/>
      <dgm:t>
        <a:bodyPr/>
        <a:lstStyle/>
        <a:p>
          <a:endParaRPr lang="en-US"/>
        </a:p>
      </dgm:t>
    </dgm:pt>
  </dgm:ptLst>
  <dgm:cxnLst>
    <dgm:cxn modelId="{CFED55EE-CC89-4988-A429-573B73D2EB9A}" srcId="{B74C6D0A-E131-49A1-A107-387306886CD8}" destId="{7A138435-B0D5-4C54-BA36-327ACF7C8B3E}" srcOrd="3" destOrd="0" parTransId="{5B542D59-B224-4CA6-8367-8B1AAF49DFC8}" sibTransId="{3D735943-8798-45CC-B737-369C1062AA6F}"/>
    <dgm:cxn modelId="{9BE8D485-FE75-4B7B-81FF-3B572C26AD7A}" type="presOf" srcId="{7A138435-B0D5-4C54-BA36-327ACF7C8B3E}" destId="{BACFD819-C0F8-4492-B8E4-9A38C5DAAB46}" srcOrd="0" destOrd="0" presId="urn:microsoft.com/office/officeart/2005/8/layout/radial6"/>
    <dgm:cxn modelId="{3620A1E8-3951-46BB-B46D-11941D0B14B2}" srcId="{B74C6D0A-E131-49A1-A107-387306886CD8}" destId="{7D26A7AC-8480-42BB-8F75-41C66F135CD4}" srcOrd="0" destOrd="0" parTransId="{CD035EFF-C21C-4948-A847-5954C88EAE8E}" sibTransId="{14251BFC-FC2D-4321-91A6-BDBCB812A8B6}"/>
    <dgm:cxn modelId="{68183A9A-4358-402A-ABE4-0663AC760A5D}" type="presOf" srcId="{14251BFC-FC2D-4321-91A6-BDBCB812A8B6}" destId="{A0385972-E474-4504-B02F-7C8301EC1F2D}" srcOrd="0" destOrd="0" presId="urn:microsoft.com/office/officeart/2005/8/layout/radial6"/>
    <dgm:cxn modelId="{C6BCA191-078D-402A-9FB0-8D5270BC8773}" srcId="{F18EC442-F6AA-4969-8BF7-66D1313E10B3}" destId="{B74C6D0A-E131-49A1-A107-387306886CD8}" srcOrd="0" destOrd="0" parTransId="{0A430662-3A2A-4DE5-8448-CF9F641721E9}" sibTransId="{4F523F8D-17C5-4C28-AAF1-F80522F23C08}"/>
    <dgm:cxn modelId="{CA2E52EE-3758-4A69-9CDC-7B4A9E2CC25F}" srcId="{B74C6D0A-E131-49A1-A107-387306886CD8}" destId="{E33FEB08-D630-437E-A070-0C3F3EEBD61B}" srcOrd="2" destOrd="0" parTransId="{AAA06C27-B47D-454F-A23C-68B662467475}" sibTransId="{3B9FE478-0CC1-4BA8-A034-6C184D69B3D7}"/>
    <dgm:cxn modelId="{387A2AE7-5604-47DF-8666-797ADA416ABD}" type="presOf" srcId="{3D735943-8798-45CC-B737-369C1062AA6F}" destId="{22421C10-3A05-49A0-834E-CB7FEC1E94A5}" srcOrd="0" destOrd="0" presId="urn:microsoft.com/office/officeart/2005/8/layout/radial6"/>
    <dgm:cxn modelId="{0DED841D-7C35-4320-8CB2-50D9FB00A2D7}" type="presOf" srcId="{0AAABE46-285F-45D4-8096-94F3D210F4D3}" destId="{6CA2AF2B-4731-45C0-B121-184AA2F25315}" srcOrd="0" destOrd="0" presId="urn:microsoft.com/office/officeart/2005/8/layout/radial6"/>
    <dgm:cxn modelId="{547371B8-E2D2-4CF8-ADD4-6985B9AF99CC}" type="presOf" srcId="{9A55D4A1-21A4-4063-A2C9-4F1FD0D4F7B7}" destId="{36654379-2204-4983-9DB8-83645E06D253}" srcOrd="0" destOrd="0" presId="urn:microsoft.com/office/officeart/2005/8/layout/radial6"/>
    <dgm:cxn modelId="{FE6E72BF-627D-4C44-98E5-F3B3809D3633}" srcId="{B74C6D0A-E131-49A1-A107-387306886CD8}" destId="{0AAABE46-285F-45D4-8096-94F3D210F4D3}" srcOrd="1" destOrd="0" parTransId="{185F47D7-810B-44B2-8705-3F5DB87493B7}" sibTransId="{9A55D4A1-21A4-4063-A2C9-4F1FD0D4F7B7}"/>
    <dgm:cxn modelId="{C079E65B-B655-4088-8D57-38D166699749}" type="presOf" srcId="{B74C6D0A-E131-49A1-A107-387306886CD8}" destId="{07140AB3-D380-428F-A65F-A6F78D26C180}" srcOrd="0" destOrd="0" presId="urn:microsoft.com/office/officeart/2005/8/layout/radial6"/>
    <dgm:cxn modelId="{D0C87924-D952-40D3-83C1-7994239C4C7D}" type="presOf" srcId="{7D26A7AC-8480-42BB-8F75-41C66F135CD4}" destId="{487889AB-37AC-4EC1-9267-B90639688A6C}" srcOrd="0" destOrd="0" presId="urn:microsoft.com/office/officeart/2005/8/layout/radial6"/>
    <dgm:cxn modelId="{7FFC53F6-4502-4C65-AFDB-6DF5907DD340}" type="presOf" srcId="{3B9FE478-0CC1-4BA8-A034-6C184D69B3D7}" destId="{F3C5ADDE-45FC-4B25-9AC9-16AE5EAD4161}" srcOrd="0" destOrd="0" presId="urn:microsoft.com/office/officeart/2005/8/layout/radial6"/>
    <dgm:cxn modelId="{2E3918C2-23E3-450D-8B4C-339D91C873D0}" type="presOf" srcId="{E33FEB08-D630-437E-A070-0C3F3EEBD61B}" destId="{4B15D86C-65A7-40C8-A077-E294BF7C9BE6}" srcOrd="0" destOrd="0" presId="urn:microsoft.com/office/officeart/2005/8/layout/radial6"/>
    <dgm:cxn modelId="{F5366F75-F944-432F-B3E4-4EF802D389EA}" type="presOf" srcId="{F18EC442-F6AA-4969-8BF7-66D1313E10B3}" destId="{619C96B9-E9DD-46F4-B9DE-497C508935BE}" srcOrd="0" destOrd="0" presId="urn:microsoft.com/office/officeart/2005/8/layout/radial6"/>
    <dgm:cxn modelId="{F763DD25-092F-4D52-B86B-E80E849A4BB5}" type="presParOf" srcId="{619C96B9-E9DD-46F4-B9DE-497C508935BE}" destId="{07140AB3-D380-428F-A65F-A6F78D26C180}" srcOrd="0" destOrd="0" presId="urn:microsoft.com/office/officeart/2005/8/layout/radial6"/>
    <dgm:cxn modelId="{6CFF362A-ED20-464B-8984-DAFB4413F6E7}" type="presParOf" srcId="{619C96B9-E9DD-46F4-B9DE-497C508935BE}" destId="{487889AB-37AC-4EC1-9267-B90639688A6C}" srcOrd="1" destOrd="0" presId="urn:microsoft.com/office/officeart/2005/8/layout/radial6"/>
    <dgm:cxn modelId="{2BB98208-5D41-4D7C-9E26-BD9D310F4AC7}" type="presParOf" srcId="{619C96B9-E9DD-46F4-B9DE-497C508935BE}" destId="{FB71C5C7-19B6-46AC-AA0F-A6EE0907857E}" srcOrd="2" destOrd="0" presId="urn:microsoft.com/office/officeart/2005/8/layout/radial6"/>
    <dgm:cxn modelId="{494C484D-3D45-44FA-84FA-5AFB7D672E25}" type="presParOf" srcId="{619C96B9-E9DD-46F4-B9DE-497C508935BE}" destId="{A0385972-E474-4504-B02F-7C8301EC1F2D}" srcOrd="3" destOrd="0" presId="urn:microsoft.com/office/officeart/2005/8/layout/radial6"/>
    <dgm:cxn modelId="{3EA00A51-8C10-4D15-B879-666B7828D871}" type="presParOf" srcId="{619C96B9-E9DD-46F4-B9DE-497C508935BE}" destId="{6CA2AF2B-4731-45C0-B121-184AA2F25315}" srcOrd="4" destOrd="0" presId="urn:microsoft.com/office/officeart/2005/8/layout/radial6"/>
    <dgm:cxn modelId="{8805083D-F028-4E9E-991F-9259A28ADB0A}" type="presParOf" srcId="{619C96B9-E9DD-46F4-B9DE-497C508935BE}" destId="{7DEAA8CA-4742-4822-83BB-59753A558DAF}" srcOrd="5" destOrd="0" presId="urn:microsoft.com/office/officeart/2005/8/layout/radial6"/>
    <dgm:cxn modelId="{026BA516-EE58-42E0-B481-1FC4A554B474}" type="presParOf" srcId="{619C96B9-E9DD-46F4-B9DE-497C508935BE}" destId="{36654379-2204-4983-9DB8-83645E06D253}" srcOrd="6" destOrd="0" presId="urn:microsoft.com/office/officeart/2005/8/layout/radial6"/>
    <dgm:cxn modelId="{7E39484F-F06C-4923-8ABF-A092DADC3316}" type="presParOf" srcId="{619C96B9-E9DD-46F4-B9DE-497C508935BE}" destId="{4B15D86C-65A7-40C8-A077-E294BF7C9BE6}" srcOrd="7" destOrd="0" presId="urn:microsoft.com/office/officeart/2005/8/layout/radial6"/>
    <dgm:cxn modelId="{8EC9F633-01CC-40DE-A730-1B8B7961D813}" type="presParOf" srcId="{619C96B9-E9DD-46F4-B9DE-497C508935BE}" destId="{ACA2EC5A-1C07-4027-A43D-1B0790E95057}" srcOrd="8" destOrd="0" presId="urn:microsoft.com/office/officeart/2005/8/layout/radial6"/>
    <dgm:cxn modelId="{ADF9D93A-386B-4E84-836E-94A497435FF1}" type="presParOf" srcId="{619C96B9-E9DD-46F4-B9DE-497C508935BE}" destId="{F3C5ADDE-45FC-4B25-9AC9-16AE5EAD4161}" srcOrd="9" destOrd="0" presId="urn:microsoft.com/office/officeart/2005/8/layout/radial6"/>
    <dgm:cxn modelId="{0BD7A00A-E597-4E88-B0A3-420785302070}" type="presParOf" srcId="{619C96B9-E9DD-46F4-B9DE-497C508935BE}" destId="{BACFD819-C0F8-4492-B8E4-9A38C5DAAB46}" srcOrd="10" destOrd="0" presId="urn:microsoft.com/office/officeart/2005/8/layout/radial6"/>
    <dgm:cxn modelId="{B1B78EA3-868B-42AF-93F8-5ABF618C631E}" type="presParOf" srcId="{619C96B9-E9DD-46F4-B9DE-497C508935BE}" destId="{94566C9C-B610-4866-AB71-AC3E8BE8DFA6}" srcOrd="11" destOrd="0" presId="urn:microsoft.com/office/officeart/2005/8/layout/radial6"/>
    <dgm:cxn modelId="{E0AFFA9C-6695-454F-B0D2-894224126864}" type="presParOf" srcId="{619C96B9-E9DD-46F4-B9DE-497C508935BE}" destId="{22421C10-3A05-49A0-834E-CB7FEC1E94A5}" srcOrd="12"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CEBEB24-7978-4F8D-9FDF-C4C049924968}"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C84F7DCC-5E30-4B70-A890-D5FD590F230E}">
      <dgm:prSet phldrT="[Text]" custT="1"/>
      <dgm:spPr>
        <a:solidFill>
          <a:srgbClr val="660066"/>
        </a:solidFill>
        <a:ln w="38100">
          <a:solidFill>
            <a:srgbClr val="FFFF00"/>
          </a:solidFill>
        </a:ln>
      </dgm:spPr>
      <dgm:t>
        <a:bodyPr/>
        <a:lstStyle/>
        <a:p>
          <a:r>
            <a:rPr lang="en-US" sz="1400" dirty="0" smtClean="0"/>
            <a:t>Automatic Increase Benefit (AIB)</a:t>
          </a:r>
          <a:endParaRPr lang="en-US" sz="1400" dirty="0"/>
        </a:p>
      </dgm:t>
    </dgm:pt>
    <dgm:pt modelId="{9221778C-608C-4A8A-BAAF-6AD09F00B2BB}" type="parTrans" cxnId="{89ABAC6C-FE11-4BDB-B281-2B1FFDD6E0AC}">
      <dgm:prSet/>
      <dgm:spPr/>
      <dgm:t>
        <a:bodyPr/>
        <a:lstStyle/>
        <a:p>
          <a:endParaRPr lang="en-US"/>
        </a:p>
      </dgm:t>
    </dgm:pt>
    <dgm:pt modelId="{44E2FB69-76C6-4559-9342-42471EC48957}" type="sibTrans" cxnId="{89ABAC6C-FE11-4BDB-B281-2B1FFDD6E0AC}">
      <dgm:prSet/>
      <dgm:spPr/>
      <dgm:t>
        <a:bodyPr/>
        <a:lstStyle/>
        <a:p>
          <a:endParaRPr lang="en-US"/>
        </a:p>
      </dgm:t>
    </dgm:pt>
    <dgm:pt modelId="{B4B27F0B-83BC-4155-853C-C2DF3D78D7B1}">
      <dgm:prSet phldrT="[Text]" custT="1"/>
      <dgm:spPr>
        <a:solidFill>
          <a:srgbClr val="660066"/>
        </a:solidFill>
        <a:ln w="28575">
          <a:solidFill>
            <a:srgbClr val="FF0000"/>
          </a:solidFill>
        </a:ln>
      </dgm:spPr>
      <dgm:t>
        <a:bodyPr/>
        <a:lstStyle/>
        <a:p>
          <a:r>
            <a:rPr lang="en-US" sz="1400" dirty="0" smtClean="0"/>
            <a:t>Capital Sum Benefit</a:t>
          </a:r>
          <a:endParaRPr lang="en-US" sz="1400" dirty="0"/>
        </a:p>
      </dgm:t>
    </dgm:pt>
    <dgm:pt modelId="{2E22B89C-4E61-419E-9B54-0724C4983B18}" type="parTrans" cxnId="{D2B8320F-E44F-4323-9D8A-AB44D658066F}">
      <dgm:prSet/>
      <dgm:spPr/>
      <dgm:t>
        <a:bodyPr/>
        <a:lstStyle/>
        <a:p>
          <a:endParaRPr lang="en-US"/>
        </a:p>
      </dgm:t>
    </dgm:pt>
    <dgm:pt modelId="{592A5FD2-7670-4EB1-94CE-0B6911D9F140}" type="sibTrans" cxnId="{D2B8320F-E44F-4323-9D8A-AB44D658066F}">
      <dgm:prSet/>
      <dgm:spPr/>
      <dgm:t>
        <a:bodyPr/>
        <a:lstStyle/>
        <a:p>
          <a:endParaRPr lang="en-US"/>
        </a:p>
      </dgm:t>
    </dgm:pt>
    <dgm:pt modelId="{0C554663-51F6-40D0-9B34-A3262CAAC588}">
      <dgm:prSet phldrT="[Text]" custT="1"/>
      <dgm:spPr>
        <a:solidFill>
          <a:srgbClr val="660066"/>
        </a:solidFill>
        <a:ln w="57150">
          <a:noFill/>
        </a:ln>
      </dgm:spPr>
      <dgm:t>
        <a:bodyPr/>
        <a:lstStyle/>
        <a:p>
          <a:r>
            <a:rPr lang="en-US" sz="1400" dirty="0" smtClean="0"/>
            <a:t>Catastrophic (CAT)</a:t>
          </a:r>
          <a:endParaRPr lang="en-US" sz="1400" dirty="0"/>
        </a:p>
      </dgm:t>
    </dgm:pt>
    <dgm:pt modelId="{26B0FF2A-1071-463F-8D70-DD88B69F4CB8}" type="parTrans" cxnId="{36E9A06B-F336-4E80-8435-11E380BE4445}">
      <dgm:prSet/>
      <dgm:spPr/>
      <dgm:t>
        <a:bodyPr/>
        <a:lstStyle/>
        <a:p>
          <a:endParaRPr lang="en-US"/>
        </a:p>
      </dgm:t>
    </dgm:pt>
    <dgm:pt modelId="{D8F0EE2C-784E-41D5-A45E-801AD733D842}" type="sibTrans" cxnId="{36E9A06B-F336-4E80-8435-11E380BE4445}">
      <dgm:prSet/>
      <dgm:spPr/>
      <dgm:t>
        <a:bodyPr/>
        <a:lstStyle/>
        <a:p>
          <a:endParaRPr lang="en-US"/>
        </a:p>
      </dgm:t>
    </dgm:pt>
    <dgm:pt modelId="{B2725451-46AE-4DE7-959C-3EB8AB841528}">
      <dgm:prSet phldrT="[Text]" custT="1"/>
      <dgm:spPr>
        <a:solidFill>
          <a:srgbClr val="660066"/>
        </a:solidFill>
        <a:ln w="28575">
          <a:solidFill>
            <a:srgbClr val="FF0000"/>
          </a:solidFill>
        </a:ln>
      </dgm:spPr>
      <dgm:t>
        <a:bodyPr/>
        <a:lstStyle/>
        <a:p>
          <a:r>
            <a:rPr lang="en-US" sz="1400" dirty="0" smtClean="0"/>
            <a:t>COBRA Premium Reimbursement</a:t>
          </a:r>
          <a:endParaRPr lang="en-US" sz="1400" dirty="0"/>
        </a:p>
      </dgm:t>
    </dgm:pt>
    <dgm:pt modelId="{608CD552-4AEA-4AFA-91F4-6E39CF60D79C}" type="parTrans" cxnId="{53299DE4-A841-4136-AED6-D2B0D42E73F3}">
      <dgm:prSet/>
      <dgm:spPr/>
      <dgm:t>
        <a:bodyPr/>
        <a:lstStyle/>
        <a:p>
          <a:endParaRPr lang="en-US"/>
        </a:p>
      </dgm:t>
    </dgm:pt>
    <dgm:pt modelId="{B054C406-BEEF-493C-B0FF-DEFC714883E1}" type="sibTrans" cxnId="{53299DE4-A841-4136-AED6-D2B0D42E73F3}">
      <dgm:prSet/>
      <dgm:spPr/>
      <dgm:t>
        <a:bodyPr/>
        <a:lstStyle/>
        <a:p>
          <a:endParaRPr lang="en-US"/>
        </a:p>
      </dgm:t>
    </dgm:pt>
    <dgm:pt modelId="{FC0671D5-96DE-4A95-98D4-BDE765C929F7}">
      <dgm:prSet phldrT="[Text]" custT="1"/>
      <dgm:spPr>
        <a:solidFill>
          <a:srgbClr val="660066"/>
        </a:solidFill>
      </dgm:spPr>
      <dgm:t>
        <a:bodyPr/>
        <a:lstStyle/>
        <a:p>
          <a:r>
            <a:rPr lang="en-US" sz="1400" dirty="0" smtClean="0"/>
            <a:t>Cost of Living Adjustment (COLA) 0-10% CPI-U</a:t>
          </a:r>
          <a:endParaRPr lang="en-US" sz="1400" dirty="0"/>
        </a:p>
      </dgm:t>
    </dgm:pt>
    <dgm:pt modelId="{D67C37F1-6C0D-4541-8BD9-A3B7044E1D88}" type="parTrans" cxnId="{8FA79F7C-22BF-472D-8F73-9B5E5DBD7B2A}">
      <dgm:prSet/>
      <dgm:spPr/>
      <dgm:t>
        <a:bodyPr/>
        <a:lstStyle/>
        <a:p>
          <a:endParaRPr lang="en-US"/>
        </a:p>
      </dgm:t>
    </dgm:pt>
    <dgm:pt modelId="{1535C9B5-420C-4A3D-B251-7FB2F3FECEAA}" type="sibTrans" cxnId="{8FA79F7C-22BF-472D-8F73-9B5E5DBD7B2A}">
      <dgm:prSet/>
      <dgm:spPr/>
      <dgm:t>
        <a:bodyPr/>
        <a:lstStyle/>
        <a:p>
          <a:endParaRPr lang="en-US"/>
        </a:p>
      </dgm:t>
    </dgm:pt>
    <dgm:pt modelId="{94CC3418-BC0A-4E51-A0F5-786F55321AA6}">
      <dgm:prSet custT="1"/>
      <dgm:spPr>
        <a:solidFill>
          <a:srgbClr val="660066"/>
        </a:solidFill>
      </dgm:spPr>
      <dgm:t>
        <a:bodyPr/>
        <a:lstStyle/>
        <a:p>
          <a:r>
            <a:rPr lang="en-US" sz="1400" dirty="0" smtClean="0"/>
            <a:t>Cost of Living Adjustment (COLA) 3% Simple </a:t>
          </a:r>
          <a:endParaRPr lang="en-US" sz="1400" dirty="0"/>
        </a:p>
      </dgm:t>
    </dgm:pt>
    <dgm:pt modelId="{8A86006E-3124-4E5D-8332-839B0631E019}" type="parTrans" cxnId="{97425535-7B37-4F39-8BE9-6C5B2F7E9BAF}">
      <dgm:prSet/>
      <dgm:spPr/>
      <dgm:t>
        <a:bodyPr/>
        <a:lstStyle/>
        <a:p>
          <a:endParaRPr lang="en-US"/>
        </a:p>
      </dgm:t>
    </dgm:pt>
    <dgm:pt modelId="{E5C73831-9CCB-4491-A1AD-2371665C86AD}" type="sibTrans" cxnId="{97425535-7B37-4F39-8BE9-6C5B2F7E9BAF}">
      <dgm:prSet/>
      <dgm:spPr/>
      <dgm:t>
        <a:bodyPr/>
        <a:lstStyle/>
        <a:p>
          <a:endParaRPr lang="en-US"/>
        </a:p>
      </dgm:t>
    </dgm:pt>
    <dgm:pt modelId="{423EFA55-D87D-4876-A844-16F54E1F6381}">
      <dgm:prSet custT="1"/>
      <dgm:spPr>
        <a:solidFill>
          <a:srgbClr val="660066"/>
        </a:solidFill>
        <a:ln w="28575">
          <a:solidFill>
            <a:srgbClr val="FF0000"/>
          </a:solidFill>
        </a:ln>
      </dgm:spPr>
      <dgm:t>
        <a:bodyPr/>
        <a:lstStyle/>
        <a:p>
          <a:r>
            <a:rPr lang="en-US" sz="1400" dirty="0" smtClean="0"/>
            <a:t>Cost of Living Adjustment (COLA) 3% Compound</a:t>
          </a:r>
          <a:endParaRPr lang="en-US" sz="1400" dirty="0"/>
        </a:p>
      </dgm:t>
    </dgm:pt>
    <dgm:pt modelId="{37C9C092-0C05-4CC1-AAC2-E8002F906313}" type="parTrans" cxnId="{B7A21E0E-C2C8-4C4D-9073-5B21320007F1}">
      <dgm:prSet/>
      <dgm:spPr/>
      <dgm:t>
        <a:bodyPr/>
        <a:lstStyle/>
        <a:p>
          <a:endParaRPr lang="en-US"/>
        </a:p>
      </dgm:t>
    </dgm:pt>
    <dgm:pt modelId="{652D7159-C26C-49E8-A4D4-9E4F669C292F}" type="sibTrans" cxnId="{B7A21E0E-C2C8-4C4D-9073-5B21320007F1}">
      <dgm:prSet/>
      <dgm:spPr/>
      <dgm:t>
        <a:bodyPr/>
        <a:lstStyle/>
        <a:p>
          <a:endParaRPr lang="en-US"/>
        </a:p>
      </dgm:t>
    </dgm:pt>
    <dgm:pt modelId="{E0F7865E-AD68-4FF9-AACB-F8489C34440D}">
      <dgm:prSet custT="1"/>
      <dgm:spPr>
        <a:solidFill>
          <a:srgbClr val="660066"/>
        </a:solidFill>
      </dgm:spPr>
      <dgm:t>
        <a:bodyPr/>
        <a:lstStyle/>
        <a:p>
          <a:r>
            <a:rPr lang="en-US" sz="1400" dirty="0" smtClean="0"/>
            <a:t>Guaranteed Insurability (GI)</a:t>
          </a:r>
          <a:endParaRPr lang="en-US" sz="1400" dirty="0"/>
        </a:p>
      </dgm:t>
    </dgm:pt>
    <dgm:pt modelId="{A693219E-51FE-4089-941F-8E81EF943329}" type="parTrans" cxnId="{22F8A203-24E9-4AD5-B5EA-B05540C50BFE}">
      <dgm:prSet/>
      <dgm:spPr/>
      <dgm:t>
        <a:bodyPr/>
        <a:lstStyle/>
        <a:p>
          <a:endParaRPr lang="en-US"/>
        </a:p>
      </dgm:t>
    </dgm:pt>
    <dgm:pt modelId="{2C30216E-718A-4EE9-8B2A-5E59436E18DA}" type="sibTrans" cxnId="{22F8A203-24E9-4AD5-B5EA-B05540C50BFE}">
      <dgm:prSet/>
      <dgm:spPr/>
      <dgm:t>
        <a:bodyPr/>
        <a:lstStyle/>
        <a:p>
          <a:endParaRPr lang="en-US"/>
        </a:p>
      </dgm:t>
    </dgm:pt>
    <dgm:pt modelId="{1A8DD79D-08F3-4563-B82B-84159A3DF51E}">
      <dgm:prSet custT="1"/>
      <dgm:spPr>
        <a:solidFill>
          <a:srgbClr val="660066"/>
        </a:solidFill>
        <a:ln w="28575">
          <a:solidFill>
            <a:srgbClr val="FF0000"/>
          </a:solidFill>
        </a:ln>
      </dgm:spPr>
      <dgm:t>
        <a:bodyPr/>
        <a:lstStyle/>
        <a:p>
          <a:r>
            <a:rPr lang="en-US" sz="1400" dirty="0" smtClean="0"/>
            <a:t>Life Event Increase Benefit</a:t>
          </a:r>
          <a:endParaRPr lang="en-US" sz="1400" dirty="0"/>
        </a:p>
      </dgm:t>
    </dgm:pt>
    <dgm:pt modelId="{6D35D881-3A5E-4FDE-8042-D41094762651}" type="parTrans" cxnId="{90A5A6C0-4D8A-4F88-BAFD-FA68A0ADDADE}">
      <dgm:prSet/>
      <dgm:spPr/>
      <dgm:t>
        <a:bodyPr/>
        <a:lstStyle/>
        <a:p>
          <a:endParaRPr lang="en-US"/>
        </a:p>
      </dgm:t>
    </dgm:pt>
    <dgm:pt modelId="{EEC05434-0156-48DD-94D4-0CEEE2B25D35}" type="sibTrans" cxnId="{90A5A6C0-4D8A-4F88-BAFD-FA68A0ADDADE}">
      <dgm:prSet/>
      <dgm:spPr/>
      <dgm:t>
        <a:bodyPr/>
        <a:lstStyle/>
        <a:p>
          <a:endParaRPr lang="en-US"/>
        </a:p>
      </dgm:t>
    </dgm:pt>
    <dgm:pt modelId="{E3A16C58-5FC4-49DB-BF21-9EFC73E2C1A8}">
      <dgm:prSet custT="1"/>
      <dgm:spPr>
        <a:solidFill>
          <a:srgbClr val="660066"/>
        </a:solidFill>
      </dgm:spPr>
      <dgm:t>
        <a:bodyPr/>
        <a:lstStyle/>
        <a:p>
          <a:r>
            <a:rPr lang="en-US" sz="1400" dirty="0" smtClean="0"/>
            <a:t>Lifetime</a:t>
          </a:r>
          <a:endParaRPr lang="en-US" sz="1400" dirty="0"/>
        </a:p>
      </dgm:t>
    </dgm:pt>
    <dgm:pt modelId="{061B4FC5-5FCA-4ABA-A231-162F803CCD64}" type="parTrans" cxnId="{42722EA6-C71E-4C95-9D11-DB5BF546243F}">
      <dgm:prSet/>
      <dgm:spPr/>
      <dgm:t>
        <a:bodyPr/>
        <a:lstStyle/>
        <a:p>
          <a:endParaRPr lang="en-US"/>
        </a:p>
      </dgm:t>
    </dgm:pt>
    <dgm:pt modelId="{01CEEC48-A11E-4CDC-9085-1754CB6B114A}" type="sibTrans" cxnId="{42722EA6-C71E-4C95-9D11-DB5BF546243F}">
      <dgm:prSet/>
      <dgm:spPr/>
      <dgm:t>
        <a:bodyPr/>
        <a:lstStyle/>
        <a:p>
          <a:endParaRPr lang="en-US"/>
        </a:p>
      </dgm:t>
    </dgm:pt>
    <dgm:pt modelId="{7E9854BD-C27F-4609-96AE-819FF5E5E226}">
      <dgm:prSet custT="1"/>
      <dgm:spPr>
        <a:solidFill>
          <a:srgbClr val="660066"/>
        </a:solidFill>
        <a:ln w="28575">
          <a:solidFill>
            <a:srgbClr val="FF0000"/>
          </a:solidFill>
        </a:ln>
      </dgm:spPr>
      <dgm:t>
        <a:bodyPr/>
        <a:lstStyle/>
        <a:p>
          <a:r>
            <a:rPr lang="en-US" sz="1400" dirty="0" smtClean="0"/>
            <a:t>Partial Disability</a:t>
          </a:r>
          <a:endParaRPr lang="en-US" sz="1400" dirty="0"/>
        </a:p>
      </dgm:t>
    </dgm:pt>
    <dgm:pt modelId="{C52D53EE-5D60-40D1-8181-1BC609F31CF7}" type="parTrans" cxnId="{C45CF012-71FD-459D-BC90-E1646F3713D6}">
      <dgm:prSet/>
      <dgm:spPr/>
      <dgm:t>
        <a:bodyPr/>
        <a:lstStyle/>
        <a:p>
          <a:endParaRPr lang="en-US"/>
        </a:p>
      </dgm:t>
    </dgm:pt>
    <dgm:pt modelId="{2B75092E-394F-4049-B750-5CDFAA6C117B}" type="sibTrans" cxnId="{C45CF012-71FD-459D-BC90-E1646F3713D6}">
      <dgm:prSet/>
      <dgm:spPr/>
      <dgm:t>
        <a:bodyPr/>
        <a:lstStyle/>
        <a:p>
          <a:endParaRPr lang="en-US"/>
        </a:p>
      </dgm:t>
    </dgm:pt>
    <dgm:pt modelId="{3D7E51D3-E574-407B-85FB-9F903A9E3949}">
      <dgm:prSet custT="1"/>
      <dgm:spPr>
        <a:solidFill>
          <a:srgbClr val="660066"/>
        </a:solidFill>
      </dgm:spPr>
      <dgm:t>
        <a:bodyPr/>
        <a:lstStyle/>
        <a:p>
          <a:r>
            <a:rPr lang="en-US" sz="1400" dirty="0" smtClean="0"/>
            <a:t>Presumptive Total Disability</a:t>
          </a:r>
          <a:endParaRPr lang="en-US" sz="1400" dirty="0"/>
        </a:p>
      </dgm:t>
    </dgm:pt>
    <dgm:pt modelId="{99C78A23-B9E0-489A-9F1D-8FA057C135B5}" type="parTrans" cxnId="{641F2A1A-8B2D-4B41-AFA0-6F482169DA36}">
      <dgm:prSet/>
      <dgm:spPr/>
      <dgm:t>
        <a:bodyPr/>
        <a:lstStyle/>
        <a:p>
          <a:endParaRPr lang="en-US"/>
        </a:p>
      </dgm:t>
    </dgm:pt>
    <dgm:pt modelId="{EF3CE76C-565A-4B77-ACC4-07BF23C15115}" type="sibTrans" cxnId="{641F2A1A-8B2D-4B41-AFA0-6F482169DA36}">
      <dgm:prSet/>
      <dgm:spPr/>
      <dgm:t>
        <a:bodyPr/>
        <a:lstStyle/>
        <a:p>
          <a:endParaRPr lang="en-US"/>
        </a:p>
      </dgm:t>
    </dgm:pt>
    <dgm:pt modelId="{502BB738-02E8-4168-90BE-F79F7A12D6BD}">
      <dgm:prSet custT="1"/>
      <dgm:spPr>
        <a:solidFill>
          <a:srgbClr val="660066"/>
        </a:solidFill>
      </dgm:spPr>
      <dgm:t>
        <a:bodyPr/>
        <a:lstStyle/>
        <a:p>
          <a:r>
            <a:rPr lang="en-US" sz="1400" dirty="0" smtClean="0"/>
            <a:t>Refund of Premium (ROP)</a:t>
          </a:r>
          <a:endParaRPr lang="en-US" sz="1400" dirty="0"/>
        </a:p>
      </dgm:t>
    </dgm:pt>
    <dgm:pt modelId="{1F10DBAD-8255-4581-893A-D8CF1712A372}" type="parTrans" cxnId="{3D4318EA-D7C0-46D9-A3C4-80426211C8D1}">
      <dgm:prSet/>
      <dgm:spPr/>
      <dgm:t>
        <a:bodyPr/>
        <a:lstStyle/>
        <a:p>
          <a:endParaRPr lang="en-US"/>
        </a:p>
      </dgm:t>
    </dgm:pt>
    <dgm:pt modelId="{CEE858E1-8D99-4684-9953-183A7B6C5711}" type="sibTrans" cxnId="{3D4318EA-D7C0-46D9-A3C4-80426211C8D1}">
      <dgm:prSet/>
      <dgm:spPr/>
      <dgm:t>
        <a:bodyPr/>
        <a:lstStyle/>
        <a:p>
          <a:endParaRPr lang="en-US"/>
        </a:p>
      </dgm:t>
    </dgm:pt>
    <dgm:pt modelId="{238F174D-9CAF-4C81-A091-026E193B608F}">
      <dgm:prSet custT="1"/>
      <dgm:spPr>
        <a:solidFill>
          <a:srgbClr val="660066"/>
        </a:solidFill>
        <a:ln w="38100">
          <a:solidFill>
            <a:srgbClr val="FFFF00"/>
          </a:solidFill>
        </a:ln>
      </dgm:spPr>
      <dgm:t>
        <a:bodyPr/>
        <a:lstStyle/>
        <a:p>
          <a:r>
            <a:rPr lang="en-US" sz="1400" dirty="0" smtClean="0"/>
            <a:t>Basic Residual</a:t>
          </a:r>
          <a:endParaRPr lang="en-US" sz="1400" dirty="0"/>
        </a:p>
      </dgm:t>
    </dgm:pt>
    <dgm:pt modelId="{999FDE2F-5872-4DB2-9FCA-B27931F2513A}" type="parTrans" cxnId="{2CFC1F0B-5BE3-4960-88EF-951DAEC83C08}">
      <dgm:prSet/>
      <dgm:spPr/>
      <dgm:t>
        <a:bodyPr/>
        <a:lstStyle/>
        <a:p>
          <a:endParaRPr lang="en-US"/>
        </a:p>
      </dgm:t>
    </dgm:pt>
    <dgm:pt modelId="{4F259707-BFA3-4074-867E-8807CE3D904F}" type="sibTrans" cxnId="{2CFC1F0B-5BE3-4960-88EF-951DAEC83C08}">
      <dgm:prSet/>
      <dgm:spPr/>
      <dgm:t>
        <a:bodyPr/>
        <a:lstStyle/>
        <a:p>
          <a:endParaRPr lang="en-US"/>
        </a:p>
      </dgm:t>
    </dgm:pt>
    <dgm:pt modelId="{1D260C04-E4C5-404B-AA9B-1FAD610B2DA9}">
      <dgm:prSet custT="1"/>
      <dgm:spPr>
        <a:solidFill>
          <a:srgbClr val="660066"/>
        </a:solidFill>
        <a:ln w="28575">
          <a:solidFill>
            <a:srgbClr val="FF0000"/>
          </a:solidFill>
        </a:ln>
      </dgm:spPr>
      <dgm:t>
        <a:bodyPr/>
        <a:lstStyle/>
        <a:p>
          <a:r>
            <a:rPr lang="en-US" sz="1400" dirty="0" smtClean="0"/>
            <a:t>Residual with Recovery</a:t>
          </a:r>
          <a:endParaRPr lang="en-US" sz="1400" dirty="0"/>
        </a:p>
      </dgm:t>
    </dgm:pt>
    <dgm:pt modelId="{A61A158F-3226-454A-8853-059519212881}" type="parTrans" cxnId="{F523ED70-B2F7-4469-B8C0-8E7604285DDF}">
      <dgm:prSet/>
      <dgm:spPr/>
      <dgm:t>
        <a:bodyPr/>
        <a:lstStyle/>
        <a:p>
          <a:endParaRPr lang="en-US"/>
        </a:p>
      </dgm:t>
    </dgm:pt>
    <dgm:pt modelId="{DDB1E8B4-3737-4056-B649-A7CD4334EB8D}" type="sibTrans" cxnId="{F523ED70-B2F7-4469-B8C0-8E7604285DDF}">
      <dgm:prSet/>
      <dgm:spPr/>
      <dgm:t>
        <a:bodyPr/>
        <a:lstStyle/>
        <a:p>
          <a:endParaRPr lang="en-US"/>
        </a:p>
      </dgm:t>
    </dgm:pt>
    <dgm:pt modelId="{66A3BB08-8FDC-41AF-B807-BBA9EA28C770}">
      <dgm:prSet custT="1"/>
      <dgm:spPr>
        <a:solidFill>
          <a:srgbClr val="660066"/>
        </a:solidFill>
        <a:ln w="28575">
          <a:solidFill>
            <a:srgbClr val="FF0000"/>
          </a:solidFill>
        </a:ln>
      </dgm:spPr>
      <dgm:t>
        <a:bodyPr/>
        <a:lstStyle/>
        <a:p>
          <a:r>
            <a:rPr lang="en-US" sz="1400" dirty="0" smtClean="0"/>
            <a:t>Enhanced Residual with Recovery</a:t>
          </a:r>
          <a:endParaRPr lang="en-US" sz="1400" dirty="0"/>
        </a:p>
      </dgm:t>
    </dgm:pt>
    <dgm:pt modelId="{54F8710D-AAB1-479C-A891-38F6343AF1B1}" type="parTrans" cxnId="{1BA31D33-DF6C-4A7B-ACCF-8E18ADD3072E}">
      <dgm:prSet/>
      <dgm:spPr/>
      <dgm:t>
        <a:bodyPr/>
        <a:lstStyle/>
        <a:p>
          <a:endParaRPr lang="en-US"/>
        </a:p>
      </dgm:t>
    </dgm:pt>
    <dgm:pt modelId="{27F2D486-5614-4444-AA1C-82FD4E5F3BB4}" type="sibTrans" cxnId="{1BA31D33-DF6C-4A7B-ACCF-8E18ADD3072E}">
      <dgm:prSet/>
      <dgm:spPr/>
      <dgm:t>
        <a:bodyPr/>
        <a:lstStyle/>
        <a:p>
          <a:endParaRPr lang="en-US"/>
        </a:p>
      </dgm:t>
    </dgm:pt>
    <dgm:pt modelId="{DC7C1427-CDA1-4459-9945-80B70EDE94CC}">
      <dgm:prSet custT="1"/>
      <dgm:spPr>
        <a:solidFill>
          <a:srgbClr val="660066"/>
        </a:solidFill>
      </dgm:spPr>
      <dgm:t>
        <a:bodyPr/>
        <a:lstStyle/>
        <a:p>
          <a:r>
            <a:rPr lang="en-US" sz="1400" dirty="0" smtClean="0"/>
            <a:t>Social Insurance Offset (SIO)</a:t>
          </a:r>
          <a:endParaRPr lang="en-US" sz="1400" dirty="0"/>
        </a:p>
      </dgm:t>
    </dgm:pt>
    <dgm:pt modelId="{E1BC5E7F-AC86-4991-B38A-127143C15184}" type="parTrans" cxnId="{30AC9C62-864C-41AF-A3DF-066C4455D2FE}">
      <dgm:prSet/>
      <dgm:spPr/>
      <dgm:t>
        <a:bodyPr/>
        <a:lstStyle/>
        <a:p>
          <a:endParaRPr lang="en-US"/>
        </a:p>
      </dgm:t>
    </dgm:pt>
    <dgm:pt modelId="{6268574F-5033-4EB3-B4C0-4296A23A0952}" type="sibTrans" cxnId="{30AC9C62-864C-41AF-A3DF-066C4455D2FE}">
      <dgm:prSet/>
      <dgm:spPr/>
      <dgm:t>
        <a:bodyPr/>
        <a:lstStyle/>
        <a:p>
          <a:endParaRPr lang="en-US"/>
        </a:p>
      </dgm:t>
    </dgm:pt>
    <dgm:pt modelId="{F78E45D3-355D-4D96-BB0C-7098978AE416}">
      <dgm:prSet custT="1"/>
      <dgm:spPr>
        <a:solidFill>
          <a:srgbClr val="660066"/>
        </a:solidFill>
      </dgm:spPr>
      <dgm:t>
        <a:bodyPr/>
        <a:lstStyle/>
        <a:p>
          <a:r>
            <a:rPr lang="en-US" sz="1400" dirty="0" smtClean="0"/>
            <a:t>Social Insurance Substitute (SIS) – NY &amp; NJ</a:t>
          </a:r>
          <a:endParaRPr lang="en-US" sz="1400" dirty="0"/>
        </a:p>
      </dgm:t>
    </dgm:pt>
    <dgm:pt modelId="{C9CF13CE-C4CB-4C3D-AAB5-4289956449D0}" type="parTrans" cxnId="{A15C0B65-9E8E-435D-AACA-DEB009602415}">
      <dgm:prSet/>
      <dgm:spPr/>
      <dgm:t>
        <a:bodyPr/>
        <a:lstStyle/>
        <a:p>
          <a:endParaRPr lang="en-US"/>
        </a:p>
      </dgm:t>
    </dgm:pt>
    <dgm:pt modelId="{FEB31C4C-36EF-40C2-A9C8-7F74F5EC9C5E}" type="sibTrans" cxnId="{A15C0B65-9E8E-435D-AACA-DEB009602415}">
      <dgm:prSet/>
      <dgm:spPr/>
      <dgm:t>
        <a:bodyPr/>
        <a:lstStyle/>
        <a:p>
          <a:endParaRPr lang="en-US"/>
        </a:p>
      </dgm:t>
    </dgm:pt>
    <dgm:pt modelId="{B0435E4E-280C-428F-BB38-4AF5B9EA9EBA}">
      <dgm:prSet custT="1"/>
      <dgm:spPr>
        <a:solidFill>
          <a:srgbClr val="660066"/>
        </a:solidFill>
      </dgm:spPr>
      <dgm:t>
        <a:bodyPr/>
        <a:lstStyle/>
        <a:p>
          <a:r>
            <a:rPr lang="en-US" sz="1400" dirty="0" smtClean="0"/>
            <a:t>Spousal Catastrophic</a:t>
          </a:r>
          <a:endParaRPr lang="en-US" sz="1400" dirty="0"/>
        </a:p>
      </dgm:t>
    </dgm:pt>
    <dgm:pt modelId="{7D27AC2C-9983-4294-8444-55504A2EDC8C}" type="parTrans" cxnId="{1C46CC8C-FD0C-4915-A6A6-8665C2C08C23}">
      <dgm:prSet/>
      <dgm:spPr/>
      <dgm:t>
        <a:bodyPr/>
        <a:lstStyle/>
        <a:p>
          <a:endParaRPr lang="en-US"/>
        </a:p>
      </dgm:t>
    </dgm:pt>
    <dgm:pt modelId="{2AEFAEF5-FF0B-4C7A-8242-1532BD1FB2C5}" type="sibTrans" cxnId="{1C46CC8C-FD0C-4915-A6A6-8665C2C08C23}">
      <dgm:prSet/>
      <dgm:spPr/>
      <dgm:t>
        <a:bodyPr/>
        <a:lstStyle/>
        <a:p>
          <a:endParaRPr lang="en-US"/>
        </a:p>
      </dgm:t>
    </dgm:pt>
    <dgm:pt modelId="{C5B75D6E-E003-42B9-9C86-4EF7886495C5}">
      <dgm:prSet custT="1"/>
      <dgm:spPr>
        <a:solidFill>
          <a:srgbClr val="660066"/>
        </a:solidFill>
      </dgm:spPr>
      <dgm:t>
        <a:bodyPr/>
        <a:lstStyle/>
        <a:p>
          <a:r>
            <a:rPr lang="en-US" sz="1400" dirty="0" smtClean="0"/>
            <a:t>Term Premium Conversion (TPC)</a:t>
          </a:r>
          <a:endParaRPr lang="en-US" sz="1400" dirty="0"/>
        </a:p>
      </dgm:t>
    </dgm:pt>
    <dgm:pt modelId="{D9F97738-0AE0-4DCF-806D-2D24CA427526}" type="parTrans" cxnId="{088E5962-E48C-4C49-B7E0-F42E1E0BCD08}">
      <dgm:prSet/>
      <dgm:spPr/>
      <dgm:t>
        <a:bodyPr/>
        <a:lstStyle/>
        <a:p>
          <a:endParaRPr lang="en-US"/>
        </a:p>
      </dgm:t>
    </dgm:pt>
    <dgm:pt modelId="{6C6F34BE-CEE4-4784-BD05-EB1DAA3C842C}" type="sibTrans" cxnId="{088E5962-E48C-4C49-B7E0-F42E1E0BCD08}">
      <dgm:prSet/>
      <dgm:spPr/>
      <dgm:t>
        <a:bodyPr/>
        <a:lstStyle/>
        <a:p>
          <a:endParaRPr lang="en-US"/>
        </a:p>
      </dgm:t>
    </dgm:pt>
    <dgm:pt modelId="{0786DFDD-14F4-47DE-8024-57D4545B9C17}">
      <dgm:prSet custT="1"/>
      <dgm:spPr>
        <a:solidFill>
          <a:srgbClr val="660066"/>
        </a:solidFill>
      </dgm:spPr>
      <dgm:t>
        <a:bodyPr/>
        <a:lstStyle/>
        <a:p>
          <a:r>
            <a:rPr lang="en-US" sz="1400" dirty="0" smtClean="0"/>
            <a:t>Transitional Your Occupation (TYO)</a:t>
          </a:r>
          <a:endParaRPr lang="en-US" sz="1400" dirty="0"/>
        </a:p>
      </dgm:t>
    </dgm:pt>
    <dgm:pt modelId="{586CF60C-877E-4804-98E4-D70E6649DB96}" type="parTrans" cxnId="{509DD673-7ADC-415B-9452-DB8F6B4375EB}">
      <dgm:prSet/>
      <dgm:spPr/>
      <dgm:t>
        <a:bodyPr/>
        <a:lstStyle/>
        <a:p>
          <a:endParaRPr lang="en-US"/>
        </a:p>
      </dgm:t>
    </dgm:pt>
    <dgm:pt modelId="{4BD78639-A626-4FA1-8C0D-453448FD9F1B}" type="sibTrans" cxnId="{509DD673-7ADC-415B-9452-DB8F6B4375EB}">
      <dgm:prSet/>
      <dgm:spPr/>
      <dgm:t>
        <a:bodyPr/>
        <a:lstStyle/>
        <a:p>
          <a:endParaRPr lang="en-US"/>
        </a:p>
      </dgm:t>
    </dgm:pt>
    <dgm:pt modelId="{E6825682-E0BF-49CD-8F17-5B7E03709A9A}">
      <dgm:prSet custT="1"/>
      <dgm:spPr>
        <a:solidFill>
          <a:srgbClr val="660066"/>
        </a:solidFill>
      </dgm:spPr>
      <dgm:t>
        <a:bodyPr/>
        <a:lstStyle/>
        <a:p>
          <a:r>
            <a:rPr lang="en-US" sz="1400" dirty="0" smtClean="0"/>
            <a:t>Your Occupation</a:t>
          </a:r>
          <a:endParaRPr lang="en-US" sz="1400" dirty="0"/>
        </a:p>
      </dgm:t>
    </dgm:pt>
    <dgm:pt modelId="{BF99F57E-A28A-4975-845C-432123C397C5}" type="parTrans" cxnId="{E85B2667-A223-4B41-910F-B5010113E294}">
      <dgm:prSet/>
      <dgm:spPr/>
      <dgm:t>
        <a:bodyPr/>
        <a:lstStyle/>
        <a:p>
          <a:endParaRPr lang="en-US"/>
        </a:p>
      </dgm:t>
    </dgm:pt>
    <dgm:pt modelId="{EC24B97E-CC2E-466C-A6FE-C3F497F82220}" type="sibTrans" cxnId="{E85B2667-A223-4B41-910F-B5010113E294}">
      <dgm:prSet/>
      <dgm:spPr/>
      <dgm:t>
        <a:bodyPr/>
        <a:lstStyle/>
        <a:p>
          <a:endParaRPr lang="en-US"/>
        </a:p>
      </dgm:t>
    </dgm:pt>
    <dgm:pt modelId="{22A30951-BB00-4D73-9609-685438EB73BC}" type="pres">
      <dgm:prSet presAssocID="{9CEBEB24-7978-4F8D-9FDF-C4C049924968}" presName="diagram" presStyleCnt="0">
        <dgm:presLayoutVars>
          <dgm:dir/>
          <dgm:resizeHandles val="exact"/>
        </dgm:presLayoutVars>
      </dgm:prSet>
      <dgm:spPr/>
      <dgm:t>
        <a:bodyPr/>
        <a:lstStyle/>
        <a:p>
          <a:endParaRPr lang="en-US"/>
        </a:p>
      </dgm:t>
    </dgm:pt>
    <dgm:pt modelId="{3B374B2E-FCA7-426A-861D-E2911CBA60DD}" type="pres">
      <dgm:prSet presAssocID="{C84F7DCC-5E30-4B70-A890-D5FD590F230E}" presName="node" presStyleLbl="node1" presStyleIdx="0" presStyleCnt="22" custLinFactNeighborX="-6610">
        <dgm:presLayoutVars>
          <dgm:bulletEnabled val="1"/>
        </dgm:presLayoutVars>
      </dgm:prSet>
      <dgm:spPr/>
      <dgm:t>
        <a:bodyPr/>
        <a:lstStyle/>
        <a:p>
          <a:endParaRPr lang="en-US"/>
        </a:p>
      </dgm:t>
    </dgm:pt>
    <dgm:pt modelId="{5AA7B6F5-F966-4338-A76C-68F147CE7050}" type="pres">
      <dgm:prSet presAssocID="{44E2FB69-76C6-4559-9342-42471EC48957}" presName="sibTrans" presStyleCnt="0"/>
      <dgm:spPr/>
    </dgm:pt>
    <dgm:pt modelId="{A690BF01-4618-49FA-81D7-69236ACCAA98}" type="pres">
      <dgm:prSet presAssocID="{B4B27F0B-83BC-4155-853C-C2DF3D78D7B1}" presName="node" presStyleLbl="node1" presStyleIdx="1" presStyleCnt="22" custLinFactNeighborX="-6610">
        <dgm:presLayoutVars>
          <dgm:bulletEnabled val="1"/>
        </dgm:presLayoutVars>
      </dgm:prSet>
      <dgm:spPr/>
      <dgm:t>
        <a:bodyPr/>
        <a:lstStyle/>
        <a:p>
          <a:endParaRPr lang="en-US"/>
        </a:p>
      </dgm:t>
    </dgm:pt>
    <dgm:pt modelId="{8393F188-1CFA-46C8-90EA-683CC1A8F324}" type="pres">
      <dgm:prSet presAssocID="{592A5FD2-7670-4EB1-94CE-0B6911D9F140}" presName="sibTrans" presStyleCnt="0"/>
      <dgm:spPr/>
    </dgm:pt>
    <dgm:pt modelId="{CF0D3A1C-FCA6-4ED2-B23B-4FCDFA908508}" type="pres">
      <dgm:prSet presAssocID="{0C554663-51F6-40D0-9B34-A3262CAAC588}" presName="node" presStyleLbl="node1" presStyleIdx="2" presStyleCnt="22" custLinFactNeighborX="-6610">
        <dgm:presLayoutVars>
          <dgm:bulletEnabled val="1"/>
        </dgm:presLayoutVars>
      </dgm:prSet>
      <dgm:spPr/>
      <dgm:t>
        <a:bodyPr/>
        <a:lstStyle/>
        <a:p>
          <a:endParaRPr lang="en-US"/>
        </a:p>
      </dgm:t>
    </dgm:pt>
    <dgm:pt modelId="{05EF5BA3-05B1-48E0-8E9F-956EAAB958FF}" type="pres">
      <dgm:prSet presAssocID="{D8F0EE2C-784E-41D5-A45E-801AD733D842}" presName="sibTrans" presStyleCnt="0"/>
      <dgm:spPr/>
    </dgm:pt>
    <dgm:pt modelId="{41B3B04A-0064-4AD9-A882-D675D3D8D046}" type="pres">
      <dgm:prSet presAssocID="{B2725451-46AE-4DE7-959C-3EB8AB841528}" presName="node" presStyleLbl="node1" presStyleIdx="3" presStyleCnt="22" custLinFactNeighborX="-6610">
        <dgm:presLayoutVars>
          <dgm:bulletEnabled val="1"/>
        </dgm:presLayoutVars>
      </dgm:prSet>
      <dgm:spPr/>
      <dgm:t>
        <a:bodyPr/>
        <a:lstStyle/>
        <a:p>
          <a:endParaRPr lang="en-US"/>
        </a:p>
      </dgm:t>
    </dgm:pt>
    <dgm:pt modelId="{068F387D-D8E2-4032-AE45-121FCBCF7990}" type="pres">
      <dgm:prSet presAssocID="{B054C406-BEEF-493C-B0FF-DEFC714883E1}" presName="sibTrans" presStyleCnt="0"/>
      <dgm:spPr/>
    </dgm:pt>
    <dgm:pt modelId="{C318FC6B-ADB6-412B-8F9E-1C78A9BCCEC9}" type="pres">
      <dgm:prSet presAssocID="{FC0671D5-96DE-4A95-98D4-BDE765C929F7}" presName="node" presStyleLbl="node1" presStyleIdx="4" presStyleCnt="22" custLinFactNeighborX="-6610">
        <dgm:presLayoutVars>
          <dgm:bulletEnabled val="1"/>
        </dgm:presLayoutVars>
      </dgm:prSet>
      <dgm:spPr/>
      <dgm:t>
        <a:bodyPr/>
        <a:lstStyle/>
        <a:p>
          <a:endParaRPr lang="en-US"/>
        </a:p>
      </dgm:t>
    </dgm:pt>
    <dgm:pt modelId="{23DC8DF2-E07D-4024-82EE-66757950B6FF}" type="pres">
      <dgm:prSet presAssocID="{1535C9B5-420C-4A3D-B251-7FB2F3FECEAA}" presName="sibTrans" presStyleCnt="0"/>
      <dgm:spPr/>
    </dgm:pt>
    <dgm:pt modelId="{D8E8FF11-E607-41AA-B1B3-88ADE4AF4BF2}" type="pres">
      <dgm:prSet presAssocID="{94CC3418-BC0A-4E51-A0F5-786F55321AA6}" presName="node" presStyleLbl="node1" presStyleIdx="5" presStyleCnt="22" custLinFactNeighborX="-6610">
        <dgm:presLayoutVars>
          <dgm:bulletEnabled val="1"/>
        </dgm:presLayoutVars>
      </dgm:prSet>
      <dgm:spPr/>
      <dgm:t>
        <a:bodyPr/>
        <a:lstStyle/>
        <a:p>
          <a:endParaRPr lang="en-US"/>
        </a:p>
      </dgm:t>
    </dgm:pt>
    <dgm:pt modelId="{623D6CE2-8C55-404D-8B4C-A93D73ECADC6}" type="pres">
      <dgm:prSet presAssocID="{E5C73831-9CCB-4491-A1AD-2371665C86AD}" presName="sibTrans" presStyleCnt="0"/>
      <dgm:spPr/>
    </dgm:pt>
    <dgm:pt modelId="{57291B35-4A71-4AC6-8AFA-6B48ED205D2D}" type="pres">
      <dgm:prSet presAssocID="{423EFA55-D87D-4876-A844-16F54E1F6381}" presName="node" presStyleLbl="node1" presStyleIdx="6" presStyleCnt="22" custLinFactNeighborX="-6610">
        <dgm:presLayoutVars>
          <dgm:bulletEnabled val="1"/>
        </dgm:presLayoutVars>
      </dgm:prSet>
      <dgm:spPr/>
      <dgm:t>
        <a:bodyPr/>
        <a:lstStyle/>
        <a:p>
          <a:endParaRPr lang="en-US"/>
        </a:p>
      </dgm:t>
    </dgm:pt>
    <dgm:pt modelId="{1E2BEAF0-E60A-4220-AFD5-8D8C3BEBAF38}" type="pres">
      <dgm:prSet presAssocID="{652D7159-C26C-49E8-A4D4-9E4F669C292F}" presName="sibTrans" presStyleCnt="0"/>
      <dgm:spPr/>
    </dgm:pt>
    <dgm:pt modelId="{53C0869D-C1B8-47EE-97FF-669C1338F37E}" type="pres">
      <dgm:prSet presAssocID="{E0F7865E-AD68-4FF9-AACB-F8489C34440D}" presName="node" presStyleLbl="node1" presStyleIdx="7" presStyleCnt="22" custLinFactNeighborX="-6610">
        <dgm:presLayoutVars>
          <dgm:bulletEnabled val="1"/>
        </dgm:presLayoutVars>
      </dgm:prSet>
      <dgm:spPr/>
      <dgm:t>
        <a:bodyPr/>
        <a:lstStyle/>
        <a:p>
          <a:endParaRPr lang="en-US"/>
        </a:p>
      </dgm:t>
    </dgm:pt>
    <dgm:pt modelId="{DB9485C7-3BAF-4C32-B1F6-62FA1717DF13}" type="pres">
      <dgm:prSet presAssocID="{2C30216E-718A-4EE9-8B2A-5E59436E18DA}" presName="sibTrans" presStyleCnt="0"/>
      <dgm:spPr/>
    </dgm:pt>
    <dgm:pt modelId="{E743C578-ABA7-421D-AD44-53C7FE6BEDD3}" type="pres">
      <dgm:prSet presAssocID="{1A8DD79D-08F3-4563-B82B-84159A3DF51E}" presName="node" presStyleLbl="node1" presStyleIdx="8" presStyleCnt="22" custLinFactNeighborX="-6610">
        <dgm:presLayoutVars>
          <dgm:bulletEnabled val="1"/>
        </dgm:presLayoutVars>
      </dgm:prSet>
      <dgm:spPr/>
      <dgm:t>
        <a:bodyPr/>
        <a:lstStyle/>
        <a:p>
          <a:endParaRPr lang="en-US"/>
        </a:p>
      </dgm:t>
    </dgm:pt>
    <dgm:pt modelId="{DE6AB616-17F4-427C-93F4-E46FF0490AC7}" type="pres">
      <dgm:prSet presAssocID="{EEC05434-0156-48DD-94D4-0CEEE2B25D35}" presName="sibTrans" presStyleCnt="0"/>
      <dgm:spPr/>
    </dgm:pt>
    <dgm:pt modelId="{C5DD64C4-01CE-463D-9D72-4E4B04761A11}" type="pres">
      <dgm:prSet presAssocID="{E3A16C58-5FC4-49DB-BF21-9EFC73E2C1A8}" presName="node" presStyleLbl="node1" presStyleIdx="9" presStyleCnt="22" custLinFactNeighborX="-6610">
        <dgm:presLayoutVars>
          <dgm:bulletEnabled val="1"/>
        </dgm:presLayoutVars>
      </dgm:prSet>
      <dgm:spPr/>
      <dgm:t>
        <a:bodyPr/>
        <a:lstStyle/>
        <a:p>
          <a:endParaRPr lang="en-US"/>
        </a:p>
      </dgm:t>
    </dgm:pt>
    <dgm:pt modelId="{C1E9631A-3E0E-4610-8037-7757AEEF2AB8}" type="pres">
      <dgm:prSet presAssocID="{01CEEC48-A11E-4CDC-9085-1754CB6B114A}" presName="sibTrans" presStyleCnt="0"/>
      <dgm:spPr/>
    </dgm:pt>
    <dgm:pt modelId="{CF5E128F-2794-43B3-B900-13D2F4C7C923}" type="pres">
      <dgm:prSet presAssocID="{7E9854BD-C27F-4609-96AE-819FF5E5E226}" presName="node" presStyleLbl="node1" presStyleIdx="10" presStyleCnt="22" custLinFactNeighborX="-6610">
        <dgm:presLayoutVars>
          <dgm:bulletEnabled val="1"/>
        </dgm:presLayoutVars>
      </dgm:prSet>
      <dgm:spPr/>
      <dgm:t>
        <a:bodyPr/>
        <a:lstStyle/>
        <a:p>
          <a:endParaRPr lang="en-US"/>
        </a:p>
      </dgm:t>
    </dgm:pt>
    <dgm:pt modelId="{247424B9-022A-44C0-BEFD-DE468B8493D2}" type="pres">
      <dgm:prSet presAssocID="{2B75092E-394F-4049-B750-5CDFAA6C117B}" presName="sibTrans" presStyleCnt="0"/>
      <dgm:spPr/>
    </dgm:pt>
    <dgm:pt modelId="{0CB1F42D-AA46-4E0A-95F4-54C75321A7CF}" type="pres">
      <dgm:prSet presAssocID="{3D7E51D3-E574-407B-85FB-9F903A9E3949}" presName="node" presStyleLbl="node1" presStyleIdx="11" presStyleCnt="22" custLinFactNeighborX="-6610">
        <dgm:presLayoutVars>
          <dgm:bulletEnabled val="1"/>
        </dgm:presLayoutVars>
      </dgm:prSet>
      <dgm:spPr/>
      <dgm:t>
        <a:bodyPr/>
        <a:lstStyle/>
        <a:p>
          <a:endParaRPr lang="en-US"/>
        </a:p>
      </dgm:t>
    </dgm:pt>
    <dgm:pt modelId="{E7C2E558-40EB-4F09-B6EB-EACFD3B38603}" type="pres">
      <dgm:prSet presAssocID="{EF3CE76C-565A-4B77-ACC4-07BF23C15115}" presName="sibTrans" presStyleCnt="0"/>
      <dgm:spPr/>
    </dgm:pt>
    <dgm:pt modelId="{22362D22-3497-4B67-BDA6-19F056B6C655}" type="pres">
      <dgm:prSet presAssocID="{502BB738-02E8-4168-90BE-F79F7A12D6BD}" presName="node" presStyleLbl="node1" presStyleIdx="12" presStyleCnt="22" custLinFactNeighborX="-6610">
        <dgm:presLayoutVars>
          <dgm:bulletEnabled val="1"/>
        </dgm:presLayoutVars>
      </dgm:prSet>
      <dgm:spPr/>
      <dgm:t>
        <a:bodyPr/>
        <a:lstStyle/>
        <a:p>
          <a:endParaRPr lang="en-US"/>
        </a:p>
      </dgm:t>
    </dgm:pt>
    <dgm:pt modelId="{44F409CE-E08A-4B67-BD53-373F00A32465}" type="pres">
      <dgm:prSet presAssocID="{CEE858E1-8D99-4684-9953-183A7B6C5711}" presName="sibTrans" presStyleCnt="0"/>
      <dgm:spPr/>
    </dgm:pt>
    <dgm:pt modelId="{61F1C58C-45B2-4F37-BE3A-67DE99B809B6}" type="pres">
      <dgm:prSet presAssocID="{238F174D-9CAF-4C81-A091-026E193B608F}" presName="node" presStyleLbl="node1" presStyleIdx="13" presStyleCnt="22" custLinFactNeighborX="-6610">
        <dgm:presLayoutVars>
          <dgm:bulletEnabled val="1"/>
        </dgm:presLayoutVars>
      </dgm:prSet>
      <dgm:spPr/>
      <dgm:t>
        <a:bodyPr/>
        <a:lstStyle/>
        <a:p>
          <a:endParaRPr lang="en-US"/>
        </a:p>
      </dgm:t>
    </dgm:pt>
    <dgm:pt modelId="{6B3C00AC-2D3D-49E6-B5E1-C35B40E53395}" type="pres">
      <dgm:prSet presAssocID="{4F259707-BFA3-4074-867E-8807CE3D904F}" presName="sibTrans" presStyleCnt="0"/>
      <dgm:spPr/>
    </dgm:pt>
    <dgm:pt modelId="{2292DE17-8876-44CB-9A74-BB029E1D9E3C}" type="pres">
      <dgm:prSet presAssocID="{1D260C04-E4C5-404B-AA9B-1FAD610B2DA9}" presName="node" presStyleLbl="node1" presStyleIdx="14" presStyleCnt="22" custLinFactNeighborX="-6610">
        <dgm:presLayoutVars>
          <dgm:bulletEnabled val="1"/>
        </dgm:presLayoutVars>
      </dgm:prSet>
      <dgm:spPr/>
      <dgm:t>
        <a:bodyPr/>
        <a:lstStyle/>
        <a:p>
          <a:endParaRPr lang="en-US"/>
        </a:p>
      </dgm:t>
    </dgm:pt>
    <dgm:pt modelId="{90028CBC-6A70-4FFA-8AF2-86EE9713BD1E}" type="pres">
      <dgm:prSet presAssocID="{DDB1E8B4-3737-4056-B649-A7CD4334EB8D}" presName="sibTrans" presStyleCnt="0"/>
      <dgm:spPr/>
    </dgm:pt>
    <dgm:pt modelId="{FACE55D3-4660-4164-A21E-CD741ECB32BA}" type="pres">
      <dgm:prSet presAssocID="{66A3BB08-8FDC-41AF-B807-BBA9EA28C770}" presName="node" presStyleLbl="node1" presStyleIdx="15" presStyleCnt="22" custLinFactNeighborX="-6610">
        <dgm:presLayoutVars>
          <dgm:bulletEnabled val="1"/>
        </dgm:presLayoutVars>
      </dgm:prSet>
      <dgm:spPr/>
      <dgm:t>
        <a:bodyPr/>
        <a:lstStyle/>
        <a:p>
          <a:endParaRPr lang="en-US"/>
        </a:p>
      </dgm:t>
    </dgm:pt>
    <dgm:pt modelId="{2736D8AF-C63B-40EF-AA4B-FF7FA4C05C68}" type="pres">
      <dgm:prSet presAssocID="{27F2D486-5614-4444-AA1C-82FD4E5F3BB4}" presName="sibTrans" presStyleCnt="0"/>
      <dgm:spPr/>
    </dgm:pt>
    <dgm:pt modelId="{8C78C37C-EE23-4FC2-88DE-651B42842B8D}" type="pres">
      <dgm:prSet presAssocID="{DC7C1427-CDA1-4459-9945-80B70EDE94CC}" presName="node" presStyleLbl="node1" presStyleIdx="16" presStyleCnt="22" custLinFactNeighborX="-6610">
        <dgm:presLayoutVars>
          <dgm:bulletEnabled val="1"/>
        </dgm:presLayoutVars>
      </dgm:prSet>
      <dgm:spPr/>
      <dgm:t>
        <a:bodyPr/>
        <a:lstStyle/>
        <a:p>
          <a:endParaRPr lang="en-US"/>
        </a:p>
      </dgm:t>
    </dgm:pt>
    <dgm:pt modelId="{19955BEE-DDF2-4939-B8BC-A711E7BF6CEC}" type="pres">
      <dgm:prSet presAssocID="{6268574F-5033-4EB3-B4C0-4296A23A0952}" presName="sibTrans" presStyleCnt="0"/>
      <dgm:spPr/>
    </dgm:pt>
    <dgm:pt modelId="{143CB448-581E-4BC7-88CF-00B06EC2D1D3}" type="pres">
      <dgm:prSet presAssocID="{F78E45D3-355D-4D96-BB0C-7098978AE416}" presName="node" presStyleLbl="node1" presStyleIdx="17" presStyleCnt="22" custLinFactNeighborX="-6610">
        <dgm:presLayoutVars>
          <dgm:bulletEnabled val="1"/>
        </dgm:presLayoutVars>
      </dgm:prSet>
      <dgm:spPr/>
      <dgm:t>
        <a:bodyPr/>
        <a:lstStyle/>
        <a:p>
          <a:endParaRPr lang="en-US"/>
        </a:p>
      </dgm:t>
    </dgm:pt>
    <dgm:pt modelId="{41028388-5115-4B2D-873E-824DC307BEA5}" type="pres">
      <dgm:prSet presAssocID="{FEB31C4C-36EF-40C2-A9C8-7F74F5EC9C5E}" presName="sibTrans" presStyleCnt="0"/>
      <dgm:spPr/>
    </dgm:pt>
    <dgm:pt modelId="{D42EEE97-5C53-4082-B222-63FE5729CF4D}" type="pres">
      <dgm:prSet presAssocID="{B0435E4E-280C-428F-BB38-4AF5B9EA9EBA}" presName="node" presStyleLbl="node1" presStyleIdx="18" presStyleCnt="22" custLinFactNeighborX="-6610">
        <dgm:presLayoutVars>
          <dgm:bulletEnabled val="1"/>
        </dgm:presLayoutVars>
      </dgm:prSet>
      <dgm:spPr/>
      <dgm:t>
        <a:bodyPr/>
        <a:lstStyle/>
        <a:p>
          <a:endParaRPr lang="en-US"/>
        </a:p>
      </dgm:t>
    </dgm:pt>
    <dgm:pt modelId="{0ECC8C3D-75A0-4C62-9163-4E1B88C29993}" type="pres">
      <dgm:prSet presAssocID="{2AEFAEF5-FF0B-4C7A-8242-1532BD1FB2C5}" presName="sibTrans" presStyleCnt="0"/>
      <dgm:spPr/>
    </dgm:pt>
    <dgm:pt modelId="{59DC834F-1225-40F9-AA96-BA7E6EC6F4FF}" type="pres">
      <dgm:prSet presAssocID="{C5B75D6E-E003-42B9-9C86-4EF7886495C5}" presName="node" presStyleLbl="node1" presStyleIdx="19" presStyleCnt="22" custLinFactNeighborX="-6610">
        <dgm:presLayoutVars>
          <dgm:bulletEnabled val="1"/>
        </dgm:presLayoutVars>
      </dgm:prSet>
      <dgm:spPr/>
      <dgm:t>
        <a:bodyPr/>
        <a:lstStyle/>
        <a:p>
          <a:endParaRPr lang="en-US"/>
        </a:p>
      </dgm:t>
    </dgm:pt>
    <dgm:pt modelId="{82BD1362-75E1-4488-93AC-71AA67A4D258}" type="pres">
      <dgm:prSet presAssocID="{6C6F34BE-CEE4-4784-BD05-EB1DAA3C842C}" presName="sibTrans" presStyleCnt="0"/>
      <dgm:spPr/>
    </dgm:pt>
    <dgm:pt modelId="{E0F4D803-A75F-449C-AA98-E7460ECB4CF0}" type="pres">
      <dgm:prSet presAssocID="{0786DFDD-14F4-47DE-8024-57D4545B9C17}" presName="node" presStyleLbl="node1" presStyleIdx="20" presStyleCnt="22">
        <dgm:presLayoutVars>
          <dgm:bulletEnabled val="1"/>
        </dgm:presLayoutVars>
      </dgm:prSet>
      <dgm:spPr/>
      <dgm:t>
        <a:bodyPr/>
        <a:lstStyle/>
        <a:p>
          <a:endParaRPr lang="en-US"/>
        </a:p>
      </dgm:t>
    </dgm:pt>
    <dgm:pt modelId="{94359E11-FD9F-408D-93DC-36FAB873CE73}" type="pres">
      <dgm:prSet presAssocID="{4BD78639-A626-4FA1-8C0D-453448FD9F1B}" presName="sibTrans" presStyleCnt="0"/>
      <dgm:spPr/>
    </dgm:pt>
    <dgm:pt modelId="{21CD8812-30DC-4EE3-B320-354F5769BD84}" type="pres">
      <dgm:prSet presAssocID="{E6825682-E0BF-49CD-8F17-5B7E03709A9A}" presName="node" presStyleLbl="node1" presStyleIdx="21" presStyleCnt="22">
        <dgm:presLayoutVars>
          <dgm:bulletEnabled val="1"/>
        </dgm:presLayoutVars>
      </dgm:prSet>
      <dgm:spPr/>
      <dgm:t>
        <a:bodyPr/>
        <a:lstStyle/>
        <a:p>
          <a:endParaRPr lang="en-US"/>
        </a:p>
      </dgm:t>
    </dgm:pt>
  </dgm:ptLst>
  <dgm:cxnLst>
    <dgm:cxn modelId="{43535411-4B29-4E62-BC7F-AB213912339F}" type="presOf" srcId="{C84F7DCC-5E30-4B70-A890-D5FD590F230E}" destId="{3B374B2E-FCA7-426A-861D-E2911CBA60DD}" srcOrd="0" destOrd="0" presId="urn:microsoft.com/office/officeart/2005/8/layout/default"/>
    <dgm:cxn modelId="{97425535-7B37-4F39-8BE9-6C5B2F7E9BAF}" srcId="{9CEBEB24-7978-4F8D-9FDF-C4C049924968}" destId="{94CC3418-BC0A-4E51-A0F5-786F55321AA6}" srcOrd="5" destOrd="0" parTransId="{8A86006E-3124-4E5D-8332-839B0631E019}" sibTransId="{E5C73831-9CCB-4491-A1AD-2371665C86AD}"/>
    <dgm:cxn modelId="{71FC8CEA-05AE-403F-A3F4-4C8EA03B05FA}" type="presOf" srcId="{C5B75D6E-E003-42B9-9C86-4EF7886495C5}" destId="{59DC834F-1225-40F9-AA96-BA7E6EC6F4FF}" srcOrd="0" destOrd="0" presId="urn:microsoft.com/office/officeart/2005/8/layout/default"/>
    <dgm:cxn modelId="{8E19C081-9CF3-4EAB-B741-15AA0F4DCF82}" type="presOf" srcId="{E3A16C58-5FC4-49DB-BF21-9EFC73E2C1A8}" destId="{C5DD64C4-01CE-463D-9D72-4E4B04761A11}" srcOrd="0" destOrd="0" presId="urn:microsoft.com/office/officeart/2005/8/layout/default"/>
    <dgm:cxn modelId="{22F8A203-24E9-4AD5-B5EA-B05540C50BFE}" srcId="{9CEBEB24-7978-4F8D-9FDF-C4C049924968}" destId="{E0F7865E-AD68-4FF9-AACB-F8489C34440D}" srcOrd="7" destOrd="0" parTransId="{A693219E-51FE-4089-941F-8E81EF943329}" sibTransId="{2C30216E-718A-4EE9-8B2A-5E59436E18DA}"/>
    <dgm:cxn modelId="{E45A5084-6825-4F8C-94C2-4E3DD16D9123}" type="presOf" srcId="{1D260C04-E4C5-404B-AA9B-1FAD610B2DA9}" destId="{2292DE17-8876-44CB-9A74-BB029E1D9E3C}" srcOrd="0" destOrd="0" presId="urn:microsoft.com/office/officeart/2005/8/layout/default"/>
    <dgm:cxn modelId="{952AD772-A8C9-49B5-8D36-8C1E5153D661}" type="presOf" srcId="{F78E45D3-355D-4D96-BB0C-7098978AE416}" destId="{143CB448-581E-4BC7-88CF-00B06EC2D1D3}" srcOrd="0" destOrd="0" presId="urn:microsoft.com/office/officeart/2005/8/layout/default"/>
    <dgm:cxn modelId="{088E5962-E48C-4C49-B7E0-F42E1E0BCD08}" srcId="{9CEBEB24-7978-4F8D-9FDF-C4C049924968}" destId="{C5B75D6E-E003-42B9-9C86-4EF7886495C5}" srcOrd="19" destOrd="0" parTransId="{D9F97738-0AE0-4DCF-806D-2D24CA427526}" sibTransId="{6C6F34BE-CEE4-4784-BD05-EB1DAA3C842C}"/>
    <dgm:cxn modelId="{42722EA6-C71E-4C95-9D11-DB5BF546243F}" srcId="{9CEBEB24-7978-4F8D-9FDF-C4C049924968}" destId="{E3A16C58-5FC4-49DB-BF21-9EFC73E2C1A8}" srcOrd="9" destOrd="0" parTransId="{061B4FC5-5FCA-4ABA-A231-162F803CCD64}" sibTransId="{01CEEC48-A11E-4CDC-9085-1754CB6B114A}"/>
    <dgm:cxn modelId="{1BA31D33-DF6C-4A7B-ACCF-8E18ADD3072E}" srcId="{9CEBEB24-7978-4F8D-9FDF-C4C049924968}" destId="{66A3BB08-8FDC-41AF-B807-BBA9EA28C770}" srcOrd="15" destOrd="0" parTransId="{54F8710D-AAB1-479C-A891-38F6343AF1B1}" sibTransId="{27F2D486-5614-4444-AA1C-82FD4E5F3BB4}"/>
    <dgm:cxn modelId="{A15C0B65-9E8E-435D-AACA-DEB009602415}" srcId="{9CEBEB24-7978-4F8D-9FDF-C4C049924968}" destId="{F78E45D3-355D-4D96-BB0C-7098978AE416}" srcOrd="17" destOrd="0" parTransId="{C9CF13CE-C4CB-4C3D-AAB5-4289956449D0}" sibTransId="{FEB31C4C-36EF-40C2-A9C8-7F74F5EC9C5E}"/>
    <dgm:cxn modelId="{E65E2BDB-AF1A-4594-96DF-09F36A79FED0}" type="presOf" srcId="{9CEBEB24-7978-4F8D-9FDF-C4C049924968}" destId="{22A30951-BB00-4D73-9609-685438EB73BC}" srcOrd="0" destOrd="0" presId="urn:microsoft.com/office/officeart/2005/8/layout/default"/>
    <dgm:cxn modelId="{9965323F-4960-4F5F-9A8F-F5DD0FA4820B}" type="presOf" srcId="{502BB738-02E8-4168-90BE-F79F7A12D6BD}" destId="{22362D22-3497-4B67-BDA6-19F056B6C655}" srcOrd="0" destOrd="0" presId="urn:microsoft.com/office/officeart/2005/8/layout/default"/>
    <dgm:cxn modelId="{36E9A06B-F336-4E80-8435-11E380BE4445}" srcId="{9CEBEB24-7978-4F8D-9FDF-C4C049924968}" destId="{0C554663-51F6-40D0-9B34-A3262CAAC588}" srcOrd="2" destOrd="0" parTransId="{26B0FF2A-1071-463F-8D70-DD88B69F4CB8}" sibTransId="{D8F0EE2C-784E-41D5-A45E-801AD733D842}"/>
    <dgm:cxn modelId="{3D4318EA-D7C0-46D9-A3C4-80426211C8D1}" srcId="{9CEBEB24-7978-4F8D-9FDF-C4C049924968}" destId="{502BB738-02E8-4168-90BE-F79F7A12D6BD}" srcOrd="12" destOrd="0" parTransId="{1F10DBAD-8255-4581-893A-D8CF1712A372}" sibTransId="{CEE858E1-8D99-4684-9953-183A7B6C5711}"/>
    <dgm:cxn modelId="{B8E50C41-9978-47BF-AEAC-2B278B08FCA7}" type="presOf" srcId="{66A3BB08-8FDC-41AF-B807-BBA9EA28C770}" destId="{FACE55D3-4660-4164-A21E-CD741ECB32BA}" srcOrd="0" destOrd="0" presId="urn:microsoft.com/office/officeart/2005/8/layout/default"/>
    <dgm:cxn modelId="{509DD673-7ADC-415B-9452-DB8F6B4375EB}" srcId="{9CEBEB24-7978-4F8D-9FDF-C4C049924968}" destId="{0786DFDD-14F4-47DE-8024-57D4545B9C17}" srcOrd="20" destOrd="0" parTransId="{586CF60C-877E-4804-98E4-D70E6649DB96}" sibTransId="{4BD78639-A626-4FA1-8C0D-453448FD9F1B}"/>
    <dgm:cxn modelId="{FFEA4397-B0CF-46B3-94E9-2F8E35081DD1}" type="presOf" srcId="{E0F7865E-AD68-4FF9-AACB-F8489C34440D}" destId="{53C0869D-C1B8-47EE-97FF-669C1338F37E}" srcOrd="0" destOrd="0" presId="urn:microsoft.com/office/officeart/2005/8/layout/default"/>
    <dgm:cxn modelId="{60481328-B3B1-4CF7-B73A-574AB795FC8D}" type="presOf" srcId="{7E9854BD-C27F-4609-96AE-819FF5E5E226}" destId="{CF5E128F-2794-43B3-B900-13D2F4C7C923}" srcOrd="0" destOrd="0" presId="urn:microsoft.com/office/officeart/2005/8/layout/default"/>
    <dgm:cxn modelId="{502334D6-B86E-42BE-A323-AEA6BDDBC00B}" type="presOf" srcId="{423EFA55-D87D-4876-A844-16F54E1F6381}" destId="{57291B35-4A71-4AC6-8AFA-6B48ED205D2D}" srcOrd="0" destOrd="0" presId="urn:microsoft.com/office/officeart/2005/8/layout/default"/>
    <dgm:cxn modelId="{31407D02-39AD-47EA-A9C1-B90B637E551B}" type="presOf" srcId="{238F174D-9CAF-4C81-A091-026E193B608F}" destId="{61F1C58C-45B2-4F37-BE3A-67DE99B809B6}" srcOrd="0" destOrd="0" presId="urn:microsoft.com/office/officeart/2005/8/layout/default"/>
    <dgm:cxn modelId="{90A5A6C0-4D8A-4F88-BAFD-FA68A0ADDADE}" srcId="{9CEBEB24-7978-4F8D-9FDF-C4C049924968}" destId="{1A8DD79D-08F3-4563-B82B-84159A3DF51E}" srcOrd="8" destOrd="0" parTransId="{6D35D881-3A5E-4FDE-8042-D41094762651}" sibTransId="{EEC05434-0156-48DD-94D4-0CEEE2B25D35}"/>
    <dgm:cxn modelId="{8BE43394-7FBA-4453-B2EF-11E0BAB905C0}" type="presOf" srcId="{E6825682-E0BF-49CD-8F17-5B7E03709A9A}" destId="{21CD8812-30DC-4EE3-B320-354F5769BD84}" srcOrd="0" destOrd="0" presId="urn:microsoft.com/office/officeart/2005/8/layout/default"/>
    <dgm:cxn modelId="{52639787-5445-46F8-BA1D-240C0D08ED06}" type="presOf" srcId="{B2725451-46AE-4DE7-959C-3EB8AB841528}" destId="{41B3B04A-0064-4AD9-A882-D675D3D8D046}" srcOrd="0" destOrd="0" presId="urn:microsoft.com/office/officeart/2005/8/layout/default"/>
    <dgm:cxn modelId="{98D7B5F9-6F8A-416F-B5D0-3FC7FBE819EC}" type="presOf" srcId="{3D7E51D3-E574-407B-85FB-9F903A9E3949}" destId="{0CB1F42D-AA46-4E0A-95F4-54C75321A7CF}" srcOrd="0" destOrd="0" presId="urn:microsoft.com/office/officeart/2005/8/layout/default"/>
    <dgm:cxn modelId="{D667C6AD-1A2C-481F-8FAD-3E90C0B40DF4}" type="presOf" srcId="{1A8DD79D-08F3-4563-B82B-84159A3DF51E}" destId="{E743C578-ABA7-421D-AD44-53C7FE6BEDD3}" srcOrd="0" destOrd="0" presId="urn:microsoft.com/office/officeart/2005/8/layout/default"/>
    <dgm:cxn modelId="{7FC8210A-6225-4744-B5A3-364C25923DBB}" type="presOf" srcId="{94CC3418-BC0A-4E51-A0F5-786F55321AA6}" destId="{D8E8FF11-E607-41AA-B1B3-88ADE4AF4BF2}" srcOrd="0" destOrd="0" presId="urn:microsoft.com/office/officeart/2005/8/layout/default"/>
    <dgm:cxn modelId="{30AC9C62-864C-41AF-A3DF-066C4455D2FE}" srcId="{9CEBEB24-7978-4F8D-9FDF-C4C049924968}" destId="{DC7C1427-CDA1-4459-9945-80B70EDE94CC}" srcOrd="16" destOrd="0" parTransId="{E1BC5E7F-AC86-4991-B38A-127143C15184}" sibTransId="{6268574F-5033-4EB3-B4C0-4296A23A0952}"/>
    <dgm:cxn modelId="{E85B2667-A223-4B41-910F-B5010113E294}" srcId="{9CEBEB24-7978-4F8D-9FDF-C4C049924968}" destId="{E6825682-E0BF-49CD-8F17-5B7E03709A9A}" srcOrd="21" destOrd="0" parTransId="{BF99F57E-A28A-4975-845C-432123C397C5}" sibTransId="{EC24B97E-CC2E-466C-A6FE-C3F497F82220}"/>
    <dgm:cxn modelId="{58BB50DC-5EF5-4F84-87DA-A4DA39CEAC6A}" type="presOf" srcId="{0786DFDD-14F4-47DE-8024-57D4545B9C17}" destId="{E0F4D803-A75F-449C-AA98-E7460ECB4CF0}" srcOrd="0" destOrd="0" presId="urn:microsoft.com/office/officeart/2005/8/layout/default"/>
    <dgm:cxn modelId="{8FA79F7C-22BF-472D-8F73-9B5E5DBD7B2A}" srcId="{9CEBEB24-7978-4F8D-9FDF-C4C049924968}" destId="{FC0671D5-96DE-4A95-98D4-BDE765C929F7}" srcOrd="4" destOrd="0" parTransId="{D67C37F1-6C0D-4541-8BD9-A3B7044E1D88}" sibTransId="{1535C9B5-420C-4A3D-B251-7FB2F3FECEAA}"/>
    <dgm:cxn modelId="{D2B8320F-E44F-4323-9D8A-AB44D658066F}" srcId="{9CEBEB24-7978-4F8D-9FDF-C4C049924968}" destId="{B4B27F0B-83BC-4155-853C-C2DF3D78D7B1}" srcOrd="1" destOrd="0" parTransId="{2E22B89C-4E61-419E-9B54-0724C4983B18}" sibTransId="{592A5FD2-7670-4EB1-94CE-0B6911D9F140}"/>
    <dgm:cxn modelId="{641A87C6-D4FA-4508-B31F-E376B2EB8FC3}" type="presOf" srcId="{B4B27F0B-83BC-4155-853C-C2DF3D78D7B1}" destId="{A690BF01-4618-49FA-81D7-69236ACCAA98}" srcOrd="0" destOrd="0" presId="urn:microsoft.com/office/officeart/2005/8/layout/default"/>
    <dgm:cxn modelId="{C45CF012-71FD-459D-BC90-E1646F3713D6}" srcId="{9CEBEB24-7978-4F8D-9FDF-C4C049924968}" destId="{7E9854BD-C27F-4609-96AE-819FF5E5E226}" srcOrd="10" destOrd="0" parTransId="{C52D53EE-5D60-40D1-8181-1BC609F31CF7}" sibTransId="{2B75092E-394F-4049-B750-5CDFAA6C117B}"/>
    <dgm:cxn modelId="{DC240552-1647-4949-A2B6-3AD083EA9B9E}" type="presOf" srcId="{B0435E4E-280C-428F-BB38-4AF5B9EA9EBA}" destId="{D42EEE97-5C53-4082-B222-63FE5729CF4D}" srcOrd="0" destOrd="0" presId="urn:microsoft.com/office/officeart/2005/8/layout/default"/>
    <dgm:cxn modelId="{53299DE4-A841-4136-AED6-D2B0D42E73F3}" srcId="{9CEBEB24-7978-4F8D-9FDF-C4C049924968}" destId="{B2725451-46AE-4DE7-959C-3EB8AB841528}" srcOrd="3" destOrd="0" parTransId="{608CD552-4AEA-4AFA-91F4-6E39CF60D79C}" sibTransId="{B054C406-BEEF-493C-B0FF-DEFC714883E1}"/>
    <dgm:cxn modelId="{2CFC1F0B-5BE3-4960-88EF-951DAEC83C08}" srcId="{9CEBEB24-7978-4F8D-9FDF-C4C049924968}" destId="{238F174D-9CAF-4C81-A091-026E193B608F}" srcOrd="13" destOrd="0" parTransId="{999FDE2F-5872-4DB2-9FCA-B27931F2513A}" sibTransId="{4F259707-BFA3-4074-867E-8807CE3D904F}"/>
    <dgm:cxn modelId="{F523ED70-B2F7-4469-B8C0-8E7604285DDF}" srcId="{9CEBEB24-7978-4F8D-9FDF-C4C049924968}" destId="{1D260C04-E4C5-404B-AA9B-1FAD610B2DA9}" srcOrd="14" destOrd="0" parTransId="{A61A158F-3226-454A-8853-059519212881}" sibTransId="{DDB1E8B4-3737-4056-B649-A7CD4334EB8D}"/>
    <dgm:cxn modelId="{44AFC9D0-72C1-42B9-B258-AAC4AA2BD4C3}" type="presOf" srcId="{0C554663-51F6-40D0-9B34-A3262CAAC588}" destId="{CF0D3A1C-FCA6-4ED2-B23B-4FCDFA908508}" srcOrd="0" destOrd="0" presId="urn:microsoft.com/office/officeart/2005/8/layout/default"/>
    <dgm:cxn modelId="{7F4F7F98-9293-454D-A061-A2D1487DD649}" type="presOf" srcId="{DC7C1427-CDA1-4459-9945-80B70EDE94CC}" destId="{8C78C37C-EE23-4FC2-88DE-651B42842B8D}" srcOrd="0" destOrd="0" presId="urn:microsoft.com/office/officeart/2005/8/layout/default"/>
    <dgm:cxn modelId="{B7A21E0E-C2C8-4C4D-9073-5B21320007F1}" srcId="{9CEBEB24-7978-4F8D-9FDF-C4C049924968}" destId="{423EFA55-D87D-4876-A844-16F54E1F6381}" srcOrd="6" destOrd="0" parTransId="{37C9C092-0C05-4CC1-AAC2-E8002F906313}" sibTransId="{652D7159-C26C-49E8-A4D4-9E4F669C292F}"/>
    <dgm:cxn modelId="{1C46CC8C-FD0C-4915-A6A6-8665C2C08C23}" srcId="{9CEBEB24-7978-4F8D-9FDF-C4C049924968}" destId="{B0435E4E-280C-428F-BB38-4AF5B9EA9EBA}" srcOrd="18" destOrd="0" parTransId="{7D27AC2C-9983-4294-8444-55504A2EDC8C}" sibTransId="{2AEFAEF5-FF0B-4C7A-8242-1532BD1FB2C5}"/>
    <dgm:cxn modelId="{641F2A1A-8B2D-4B41-AFA0-6F482169DA36}" srcId="{9CEBEB24-7978-4F8D-9FDF-C4C049924968}" destId="{3D7E51D3-E574-407B-85FB-9F903A9E3949}" srcOrd="11" destOrd="0" parTransId="{99C78A23-B9E0-489A-9F1D-8FA057C135B5}" sibTransId="{EF3CE76C-565A-4B77-ACC4-07BF23C15115}"/>
    <dgm:cxn modelId="{66F8F01E-AEEE-446D-B02B-6A3EB844E2D4}" type="presOf" srcId="{FC0671D5-96DE-4A95-98D4-BDE765C929F7}" destId="{C318FC6B-ADB6-412B-8F9E-1C78A9BCCEC9}" srcOrd="0" destOrd="0" presId="urn:microsoft.com/office/officeart/2005/8/layout/default"/>
    <dgm:cxn modelId="{89ABAC6C-FE11-4BDB-B281-2B1FFDD6E0AC}" srcId="{9CEBEB24-7978-4F8D-9FDF-C4C049924968}" destId="{C84F7DCC-5E30-4B70-A890-D5FD590F230E}" srcOrd="0" destOrd="0" parTransId="{9221778C-608C-4A8A-BAAF-6AD09F00B2BB}" sibTransId="{44E2FB69-76C6-4559-9342-42471EC48957}"/>
    <dgm:cxn modelId="{023FEA7F-6290-44BD-BDCD-45326FD3B1B5}" type="presParOf" srcId="{22A30951-BB00-4D73-9609-685438EB73BC}" destId="{3B374B2E-FCA7-426A-861D-E2911CBA60DD}" srcOrd="0" destOrd="0" presId="urn:microsoft.com/office/officeart/2005/8/layout/default"/>
    <dgm:cxn modelId="{8B8C33DC-927E-4BF3-A9FC-07A9887724E6}" type="presParOf" srcId="{22A30951-BB00-4D73-9609-685438EB73BC}" destId="{5AA7B6F5-F966-4338-A76C-68F147CE7050}" srcOrd="1" destOrd="0" presId="urn:microsoft.com/office/officeart/2005/8/layout/default"/>
    <dgm:cxn modelId="{9DBFE55A-F2C3-4AF0-B35D-6588D2EB257E}" type="presParOf" srcId="{22A30951-BB00-4D73-9609-685438EB73BC}" destId="{A690BF01-4618-49FA-81D7-69236ACCAA98}" srcOrd="2" destOrd="0" presId="urn:microsoft.com/office/officeart/2005/8/layout/default"/>
    <dgm:cxn modelId="{CAE24672-7F8C-4E22-A6E3-7CD406E8ABAC}" type="presParOf" srcId="{22A30951-BB00-4D73-9609-685438EB73BC}" destId="{8393F188-1CFA-46C8-90EA-683CC1A8F324}" srcOrd="3" destOrd="0" presId="urn:microsoft.com/office/officeart/2005/8/layout/default"/>
    <dgm:cxn modelId="{3338FA1B-7828-46DF-8319-55D26F6B2E62}" type="presParOf" srcId="{22A30951-BB00-4D73-9609-685438EB73BC}" destId="{CF0D3A1C-FCA6-4ED2-B23B-4FCDFA908508}" srcOrd="4" destOrd="0" presId="urn:microsoft.com/office/officeart/2005/8/layout/default"/>
    <dgm:cxn modelId="{9F2023C1-A78C-487E-B45D-184D5854F7D8}" type="presParOf" srcId="{22A30951-BB00-4D73-9609-685438EB73BC}" destId="{05EF5BA3-05B1-48E0-8E9F-956EAAB958FF}" srcOrd="5" destOrd="0" presId="urn:microsoft.com/office/officeart/2005/8/layout/default"/>
    <dgm:cxn modelId="{6DB978D0-9CEE-4289-8F8E-20D3FCD0A3A5}" type="presParOf" srcId="{22A30951-BB00-4D73-9609-685438EB73BC}" destId="{41B3B04A-0064-4AD9-A882-D675D3D8D046}" srcOrd="6" destOrd="0" presId="urn:microsoft.com/office/officeart/2005/8/layout/default"/>
    <dgm:cxn modelId="{49727A50-7216-4B77-95EF-126641BB4907}" type="presParOf" srcId="{22A30951-BB00-4D73-9609-685438EB73BC}" destId="{068F387D-D8E2-4032-AE45-121FCBCF7990}" srcOrd="7" destOrd="0" presId="urn:microsoft.com/office/officeart/2005/8/layout/default"/>
    <dgm:cxn modelId="{6BEE6935-558A-4F96-BAED-936BB40B3C48}" type="presParOf" srcId="{22A30951-BB00-4D73-9609-685438EB73BC}" destId="{C318FC6B-ADB6-412B-8F9E-1C78A9BCCEC9}" srcOrd="8" destOrd="0" presId="urn:microsoft.com/office/officeart/2005/8/layout/default"/>
    <dgm:cxn modelId="{F0E9DC4E-2168-4256-822E-0C0810FC3D85}" type="presParOf" srcId="{22A30951-BB00-4D73-9609-685438EB73BC}" destId="{23DC8DF2-E07D-4024-82EE-66757950B6FF}" srcOrd="9" destOrd="0" presId="urn:microsoft.com/office/officeart/2005/8/layout/default"/>
    <dgm:cxn modelId="{E3600F2D-0DAA-48FC-A829-FF0924401278}" type="presParOf" srcId="{22A30951-BB00-4D73-9609-685438EB73BC}" destId="{D8E8FF11-E607-41AA-B1B3-88ADE4AF4BF2}" srcOrd="10" destOrd="0" presId="urn:microsoft.com/office/officeart/2005/8/layout/default"/>
    <dgm:cxn modelId="{73109A45-FD35-4785-802F-68C633535980}" type="presParOf" srcId="{22A30951-BB00-4D73-9609-685438EB73BC}" destId="{623D6CE2-8C55-404D-8B4C-A93D73ECADC6}" srcOrd="11" destOrd="0" presId="urn:microsoft.com/office/officeart/2005/8/layout/default"/>
    <dgm:cxn modelId="{150FE59E-4A80-4ED7-809C-DAC7B45FFA1F}" type="presParOf" srcId="{22A30951-BB00-4D73-9609-685438EB73BC}" destId="{57291B35-4A71-4AC6-8AFA-6B48ED205D2D}" srcOrd="12" destOrd="0" presId="urn:microsoft.com/office/officeart/2005/8/layout/default"/>
    <dgm:cxn modelId="{2E113313-2EC7-4F64-9E9E-4256578063C4}" type="presParOf" srcId="{22A30951-BB00-4D73-9609-685438EB73BC}" destId="{1E2BEAF0-E60A-4220-AFD5-8D8C3BEBAF38}" srcOrd="13" destOrd="0" presId="urn:microsoft.com/office/officeart/2005/8/layout/default"/>
    <dgm:cxn modelId="{B28DFFD1-0C48-4141-AC89-F93EEDAFA38F}" type="presParOf" srcId="{22A30951-BB00-4D73-9609-685438EB73BC}" destId="{53C0869D-C1B8-47EE-97FF-669C1338F37E}" srcOrd="14" destOrd="0" presId="urn:microsoft.com/office/officeart/2005/8/layout/default"/>
    <dgm:cxn modelId="{8BAE4D64-F4F2-4014-ABB5-765F1522EEA4}" type="presParOf" srcId="{22A30951-BB00-4D73-9609-685438EB73BC}" destId="{DB9485C7-3BAF-4C32-B1F6-62FA1717DF13}" srcOrd="15" destOrd="0" presId="urn:microsoft.com/office/officeart/2005/8/layout/default"/>
    <dgm:cxn modelId="{EED79992-43EC-41E7-A042-9CA1D94F8A4A}" type="presParOf" srcId="{22A30951-BB00-4D73-9609-685438EB73BC}" destId="{E743C578-ABA7-421D-AD44-53C7FE6BEDD3}" srcOrd="16" destOrd="0" presId="urn:microsoft.com/office/officeart/2005/8/layout/default"/>
    <dgm:cxn modelId="{450E386F-28F8-46D7-9372-556FC7E327D9}" type="presParOf" srcId="{22A30951-BB00-4D73-9609-685438EB73BC}" destId="{DE6AB616-17F4-427C-93F4-E46FF0490AC7}" srcOrd="17" destOrd="0" presId="urn:microsoft.com/office/officeart/2005/8/layout/default"/>
    <dgm:cxn modelId="{A11674E2-0A09-4917-B487-84F1A5117D2E}" type="presParOf" srcId="{22A30951-BB00-4D73-9609-685438EB73BC}" destId="{C5DD64C4-01CE-463D-9D72-4E4B04761A11}" srcOrd="18" destOrd="0" presId="urn:microsoft.com/office/officeart/2005/8/layout/default"/>
    <dgm:cxn modelId="{40D6F69A-43D6-49F9-BD8F-F590534DD7CF}" type="presParOf" srcId="{22A30951-BB00-4D73-9609-685438EB73BC}" destId="{C1E9631A-3E0E-4610-8037-7757AEEF2AB8}" srcOrd="19" destOrd="0" presId="urn:microsoft.com/office/officeart/2005/8/layout/default"/>
    <dgm:cxn modelId="{F624A99E-F507-421C-A902-797B7948217F}" type="presParOf" srcId="{22A30951-BB00-4D73-9609-685438EB73BC}" destId="{CF5E128F-2794-43B3-B900-13D2F4C7C923}" srcOrd="20" destOrd="0" presId="urn:microsoft.com/office/officeart/2005/8/layout/default"/>
    <dgm:cxn modelId="{9E19FF69-FF1E-415B-99BF-0639B3A7D429}" type="presParOf" srcId="{22A30951-BB00-4D73-9609-685438EB73BC}" destId="{247424B9-022A-44C0-BEFD-DE468B8493D2}" srcOrd="21" destOrd="0" presId="urn:microsoft.com/office/officeart/2005/8/layout/default"/>
    <dgm:cxn modelId="{CD62E0F3-CA7B-4448-A1A8-53ACCDF8A02A}" type="presParOf" srcId="{22A30951-BB00-4D73-9609-685438EB73BC}" destId="{0CB1F42D-AA46-4E0A-95F4-54C75321A7CF}" srcOrd="22" destOrd="0" presId="urn:microsoft.com/office/officeart/2005/8/layout/default"/>
    <dgm:cxn modelId="{DD8124FF-F711-42A8-BC40-0D427B181B6C}" type="presParOf" srcId="{22A30951-BB00-4D73-9609-685438EB73BC}" destId="{E7C2E558-40EB-4F09-B6EB-EACFD3B38603}" srcOrd="23" destOrd="0" presId="urn:microsoft.com/office/officeart/2005/8/layout/default"/>
    <dgm:cxn modelId="{B58B7FED-28DE-424E-AFB3-7098E2613BC1}" type="presParOf" srcId="{22A30951-BB00-4D73-9609-685438EB73BC}" destId="{22362D22-3497-4B67-BDA6-19F056B6C655}" srcOrd="24" destOrd="0" presId="urn:microsoft.com/office/officeart/2005/8/layout/default"/>
    <dgm:cxn modelId="{7D07721F-2E95-4787-85E2-7C4F860C0127}" type="presParOf" srcId="{22A30951-BB00-4D73-9609-685438EB73BC}" destId="{44F409CE-E08A-4B67-BD53-373F00A32465}" srcOrd="25" destOrd="0" presId="urn:microsoft.com/office/officeart/2005/8/layout/default"/>
    <dgm:cxn modelId="{08476B11-2CB1-447A-9118-610EE09230D9}" type="presParOf" srcId="{22A30951-BB00-4D73-9609-685438EB73BC}" destId="{61F1C58C-45B2-4F37-BE3A-67DE99B809B6}" srcOrd="26" destOrd="0" presId="urn:microsoft.com/office/officeart/2005/8/layout/default"/>
    <dgm:cxn modelId="{C906B859-3089-482E-9057-31D4F69B6649}" type="presParOf" srcId="{22A30951-BB00-4D73-9609-685438EB73BC}" destId="{6B3C00AC-2D3D-49E6-B5E1-C35B40E53395}" srcOrd="27" destOrd="0" presId="urn:microsoft.com/office/officeart/2005/8/layout/default"/>
    <dgm:cxn modelId="{38DC8854-DB9F-4735-987E-7506FBE9DB56}" type="presParOf" srcId="{22A30951-BB00-4D73-9609-685438EB73BC}" destId="{2292DE17-8876-44CB-9A74-BB029E1D9E3C}" srcOrd="28" destOrd="0" presId="urn:microsoft.com/office/officeart/2005/8/layout/default"/>
    <dgm:cxn modelId="{FB5F050E-AE95-4F8A-B0A7-421247BB039E}" type="presParOf" srcId="{22A30951-BB00-4D73-9609-685438EB73BC}" destId="{90028CBC-6A70-4FFA-8AF2-86EE9713BD1E}" srcOrd="29" destOrd="0" presId="urn:microsoft.com/office/officeart/2005/8/layout/default"/>
    <dgm:cxn modelId="{CB1419F4-445C-4215-BA0B-60F3D2C925FF}" type="presParOf" srcId="{22A30951-BB00-4D73-9609-685438EB73BC}" destId="{FACE55D3-4660-4164-A21E-CD741ECB32BA}" srcOrd="30" destOrd="0" presId="urn:microsoft.com/office/officeart/2005/8/layout/default"/>
    <dgm:cxn modelId="{912120DA-213A-42D9-B3BC-A9411DAFB321}" type="presParOf" srcId="{22A30951-BB00-4D73-9609-685438EB73BC}" destId="{2736D8AF-C63B-40EF-AA4B-FF7FA4C05C68}" srcOrd="31" destOrd="0" presId="urn:microsoft.com/office/officeart/2005/8/layout/default"/>
    <dgm:cxn modelId="{B23D7D8C-7893-49A0-8B8E-5E6C18C871E7}" type="presParOf" srcId="{22A30951-BB00-4D73-9609-685438EB73BC}" destId="{8C78C37C-EE23-4FC2-88DE-651B42842B8D}" srcOrd="32" destOrd="0" presId="urn:microsoft.com/office/officeart/2005/8/layout/default"/>
    <dgm:cxn modelId="{6D70DF03-147D-4145-98BF-81D7FBEFFBAB}" type="presParOf" srcId="{22A30951-BB00-4D73-9609-685438EB73BC}" destId="{19955BEE-DDF2-4939-B8BC-A711E7BF6CEC}" srcOrd="33" destOrd="0" presId="urn:microsoft.com/office/officeart/2005/8/layout/default"/>
    <dgm:cxn modelId="{4F90C726-8151-4A9A-ADE9-60BB019F2BEA}" type="presParOf" srcId="{22A30951-BB00-4D73-9609-685438EB73BC}" destId="{143CB448-581E-4BC7-88CF-00B06EC2D1D3}" srcOrd="34" destOrd="0" presId="urn:microsoft.com/office/officeart/2005/8/layout/default"/>
    <dgm:cxn modelId="{10C1B2EE-7FEA-4FE4-AB23-017DB48CF142}" type="presParOf" srcId="{22A30951-BB00-4D73-9609-685438EB73BC}" destId="{41028388-5115-4B2D-873E-824DC307BEA5}" srcOrd="35" destOrd="0" presId="urn:microsoft.com/office/officeart/2005/8/layout/default"/>
    <dgm:cxn modelId="{65238EA2-6B5C-4527-AC3D-7FE241AAED99}" type="presParOf" srcId="{22A30951-BB00-4D73-9609-685438EB73BC}" destId="{D42EEE97-5C53-4082-B222-63FE5729CF4D}" srcOrd="36" destOrd="0" presId="urn:microsoft.com/office/officeart/2005/8/layout/default"/>
    <dgm:cxn modelId="{C8CC7A4E-716A-445D-90DA-3417065CB194}" type="presParOf" srcId="{22A30951-BB00-4D73-9609-685438EB73BC}" destId="{0ECC8C3D-75A0-4C62-9163-4E1B88C29993}" srcOrd="37" destOrd="0" presId="urn:microsoft.com/office/officeart/2005/8/layout/default"/>
    <dgm:cxn modelId="{A8FDF0A3-5704-46FB-B695-5C2CF00148BD}" type="presParOf" srcId="{22A30951-BB00-4D73-9609-685438EB73BC}" destId="{59DC834F-1225-40F9-AA96-BA7E6EC6F4FF}" srcOrd="38" destOrd="0" presId="urn:microsoft.com/office/officeart/2005/8/layout/default"/>
    <dgm:cxn modelId="{8EA7AB82-5C1D-4ADA-9877-2CBDCE1BEBE1}" type="presParOf" srcId="{22A30951-BB00-4D73-9609-685438EB73BC}" destId="{82BD1362-75E1-4488-93AC-71AA67A4D258}" srcOrd="39" destOrd="0" presId="urn:microsoft.com/office/officeart/2005/8/layout/default"/>
    <dgm:cxn modelId="{6ADF9E47-1B95-4BD9-805D-F683123C0966}" type="presParOf" srcId="{22A30951-BB00-4D73-9609-685438EB73BC}" destId="{E0F4D803-A75F-449C-AA98-E7460ECB4CF0}" srcOrd="40" destOrd="0" presId="urn:microsoft.com/office/officeart/2005/8/layout/default"/>
    <dgm:cxn modelId="{75F9B57C-BC0E-4762-A68D-72E031CC3F47}" type="presParOf" srcId="{22A30951-BB00-4D73-9609-685438EB73BC}" destId="{94359E11-FD9F-408D-93DC-36FAB873CE73}" srcOrd="41" destOrd="0" presId="urn:microsoft.com/office/officeart/2005/8/layout/default"/>
    <dgm:cxn modelId="{76D20FC7-338C-4A9D-B546-1C34693DA294}" type="presParOf" srcId="{22A30951-BB00-4D73-9609-685438EB73BC}" destId="{21CD8812-30DC-4EE3-B320-354F5769BD84}" srcOrd="4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421C10-3A05-49A0-834E-CB7FEC1E94A5}">
      <dsp:nvSpPr>
        <dsp:cNvPr id="0" name=""/>
        <dsp:cNvSpPr/>
      </dsp:nvSpPr>
      <dsp:spPr>
        <a:xfrm rot="20604724">
          <a:off x="1467589" y="467423"/>
          <a:ext cx="3125428" cy="3125428"/>
        </a:xfrm>
        <a:prstGeom prst="blockArc">
          <a:avLst>
            <a:gd name="adj1" fmla="val 10795806"/>
            <a:gd name="adj2" fmla="val 16220403"/>
            <a:gd name="adj3" fmla="val 4642"/>
          </a:avLst>
        </a:prstGeom>
        <a:solidFill>
          <a:schemeClr val="bg1">
            <a:lumMod val="85000"/>
          </a:schemeClr>
        </a:solidFill>
        <a:ln>
          <a:noFill/>
        </a:ln>
        <a:effectLst/>
      </dsp:spPr>
      <dsp:style>
        <a:lnRef idx="0">
          <a:scrgbClr r="0" g="0" b="0"/>
        </a:lnRef>
        <a:fillRef idx="1">
          <a:scrgbClr r="0" g="0" b="0"/>
        </a:fillRef>
        <a:effectRef idx="0">
          <a:scrgbClr r="0" g="0" b="0"/>
        </a:effectRef>
        <a:fontRef idx="minor">
          <a:schemeClr val="lt1"/>
        </a:fontRef>
      </dsp:style>
    </dsp:sp>
    <dsp:sp modelId="{F3C5ADDE-45FC-4B25-9AC9-16AE5EAD4161}">
      <dsp:nvSpPr>
        <dsp:cNvPr id="0" name=""/>
        <dsp:cNvSpPr/>
      </dsp:nvSpPr>
      <dsp:spPr>
        <a:xfrm>
          <a:off x="1467590" y="469285"/>
          <a:ext cx="3125428" cy="3125428"/>
        </a:xfrm>
        <a:prstGeom prst="blockArc">
          <a:avLst>
            <a:gd name="adj1" fmla="val 5400000"/>
            <a:gd name="adj2" fmla="val 10800000"/>
            <a:gd name="adj3" fmla="val 4642"/>
          </a:avLst>
        </a:prstGeom>
        <a:solidFill>
          <a:schemeClr val="bg1">
            <a:lumMod val="85000"/>
          </a:schemeClr>
        </a:solidFill>
        <a:ln>
          <a:noFill/>
        </a:ln>
        <a:effectLst/>
      </dsp:spPr>
      <dsp:style>
        <a:lnRef idx="0">
          <a:scrgbClr r="0" g="0" b="0"/>
        </a:lnRef>
        <a:fillRef idx="1">
          <a:scrgbClr r="0" g="0" b="0"/>
        </a:fillRef>
        <a:effectRef idx="0">
          <a:scrgbClr r="0" g="0" b="0"/>
        </a:effectRef>
        <a:fontRef idx="minor">
          <a:schemeClr val="lt1"/>
        </a:fontRef>
      </dsp:style>
    </dsp:sp>
    <dsp:sp modelId="{36654379-2204-4983-9DB8-83645E06D253}">
      <dsp:nvSpPr>
        <dsp:cNvPr id="0" name=""/>
        <dsp:cNvSpPr/>
      </dsp:nvSpPr>
      <dsp:spPr>
        <a:xfrm>
          <a:off x="1467590" y="469285"/>
          <a:ext cx="3125428" cy="3125428"/>
        </a:xfrm>
        <a:prstGeom prst="blockArc">
          <a:avLst>
            <a:gd name="adj1" fmla="val 0"/>
            <a:gd name="adj2" fmla="val 5400000"/>
            <a:gd name="adj3" fmla="val 4642"/>
          </a:avLst>
        </a:prstGeom>
        <a:solidFill>
          <a:schemeClr val="bg1">
            <a:lumMod val="85000"/>
          </a:schemeClr>
        </a:solidFill>
        <a:ln>
          <a:noFill/>
        </a:ln>
        <a:effectLst/>
      </dsp:spPr>
      <dsp:style>
        <a:lnRef idx="0">
          <a:scrgbClr r="0" g="0" b="0"/>
        </a:lnRef>
        <a:fillRef idx="1">
          <a:scrgbClr r="0" g="0" b="0"/>
        </a:fillRef>
        <a:effectRef idx="0">
          <a:scrgbClr r="0" g="0" b="0"/>
        </a:effectRef>
        <a:fontRef idx="minor">
          <a:schemeClr val="lt1"/>
        </a:fontRef>
      </dsp:style>
    </dsp:sp>
    <dsp:sp modelId="{A0385972-E474-4504-B02F-7C8301EC1F2D}">
      <dsp:nvSpPr>
        <dsp:cNvPr id="0" name=""/>
        <dsp:cNvSpPr/>
      </dsp:nvSpPr>
      <dsp:spPr>
        <a:xfrm>
          <a:off x="1467591" y="467423"/>
          <a:ext cx="3125428" cy="3125428"/>
        </a:xfrm>
        <a:prstGeom prst="blockArc">
          <a:avLst>
            <a:gd name="adj1" fmla="val 16220398"/>
            <a:gd name="adj2" fmla="val 4194"/>
            <a:gd name="adj3" fmla="val 4642"/>
          </a:avLst>
        </a:prstGeom>
        <a:solidFill>
          <a:schemeClr val="bg1">
            <a:lumMod val="85000"/>
          </a:schemeClr>
        </a:solidFill>
        <a:ln>
          <a:noFill/>
        </a:ln>
        <a:effectLst/>
      </dsp:spPr>
      <dsp:style>
        <a:lnRef idx="0">
          <a:scrgbClr r="0" g="0" b="0"/>
        </a:lnRef>
        <a:fillRef idx="1">
          <a:scrgbClr r="0" g="0" b="0"/>
        </a:fillRef>
        <a:effectRef idx="0">
          <a:scrgbClr r="0" g="0" b="0"/>
        </a:effectRef>
        <a:fontRef idx="minor">
          <a:schemeClr val="lt1"/>
        </a:fontRef>
      </dsp:style>
    </dsp:sp>
    <dsp:sp modelId="{07140AB3-D380-428F-A65F-A6F78D26C180}">
      <dsp:nvSpPr>
        <dsp:cNvPr id="0" name=""/>
        <dsp:cNvSpPr/>
      </dsp:nvSpPr>
      <dsp:spPr>
        <a:xfrm>
          <a:off x="2568425" y="1592075"/>
          <a:ext cx="923758" cy="879849"/>
        </a:xfrm>
        <a:prstGeom prst="ellipse">
          <a:avLst/>
        </a:prstGeom>
        <a:solidFill>
          <a:srgbClr val="006AB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t>You</a:t>
          </a:r>
          <a:endParaRPr lang="en-US" sz="2400" kern="1200" dirty="0"/>
        </a:p>
      </dsp:txBody>
      <dsp:txXfrm>
        <a:off x="2703706" y="1720926"/>
        <a:ext cx="653196" cy="622147"/>
      </dsp:txXfrm>
    </dsp:sp>
    <dsp:sp modelId="{487889AB-37AC-4EC1-9267-B90639688A6C}">
      <dsp:nvSpPr>
        <dsp:cNvPr id="0" name=""/>
        <dsp:cNvSpPr/>
      </dsp:nvSpPr>
      <dsp:spPr>
        <a:xfrm>
          <a:off x="2215497" y="8"/>
          <a:ext cx="1647732" cy="1007417"/>
        </a:xfrm>
        <a:prstGeom prst="ellipse">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Product Enhancements</a:t>
          </a:r>
          <a:endParaRPr lang="en-US" sz="1200" kern="1200" dirty="0"/>
        </a:p>
      </dsp:txBody>
      <dsp:txXfrm>
        <a:off x="2456802" y="147541"/>
        <a:ext cx="1165122" cy="712351"/>
      </dsp:txXfrm>
    </dsp:sp>
    <dsp:sp modelId="{6CA2AF2B-4731-45C0-B121-184AA2F25315}">
      <dsp:nvSpPr>
        <dsp:cNvPr id="0" name=""/>
        <dsp:cNvSpPr/>
      </dsp:nvSpPr>
      <dsp:spPr>
        <a:xfrm>
          <a:off x="3765586" y="1528291"/>
          <a:ext cx="1582330" cy="1007417"/>
        </a:xfrm>
        <a:prstGeom prst="ellipse">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Underwriting Enhancements</a:t>
          </a:r>
          <a:endParaRPr lang="en-US" sz="1200" kern="1200" dirty="0"/>
        </a:p>
      </dsp:txBody>
      <dsp:txXfrm>
        <a:off x="3997313" y="1675824"/>
        <a:ext cx="1118876" cy="712351"/>
      </dsp:txXfrm>
    </dsp:sp>
    <dsp:sp modelId="{4B15D86C-65A7-40C8-A077-E294BF7C9BE6}">
      <dsp:nvSpPr>
        <dsp:cNvPr id="0" name=""/>
        <dsp:cNvSpPr/>
      </dsp:nvSpPr>
      <dsp:spPr>
        <a:xfrm>
          <a:off x="2207566" y="3054738"/>
          <a:ext cx="1645475" cy="1007417"/>
        </a:xfrm>
        <a:prstGeom prst="ellipse">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Service Enhancements </a:t>
          </a:r>
          <a:endParaRPr lang="en-US" sz="1200" kern="1200" dirty="0"/>
        </a:p>
      </dsp:txBody>
      <dsp:txXfrm>
        <a:off x="2448540" y="3202271"/>
        <a:ext cx="1163527" cy="712351"/>
      </dsp:txXfrm>
    </dsp:sp>
    <dsp:sp modelId="{BACFD819-C0F8-4492-B8E4-9A38C5DAAB46}">
      <dsp:nvSpPr>
        <dsp:cNvPr id="0" name=""/>
        <dsp:cNvSpPr/>
      </dsp:nvSpPr>
      <dsp:spPr>
        <a:xfrm>
          <a:off x="748082" y="1528291"/>
          <a:ext cx="1511549" cy="1007417"/>
        </a:xfrm>
        <a:prstGeom prst="ellips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Sales Enhancements</a:t>
          </a:r>
          <a:endParaRPr lang="en-US" sz="1200" kern="1200" dirty="0"/>
        </a:p>
      </dsp:txBody>
      <dsp:txXfrm>
        <a:off x="969443" y="1675824"/>
        <a:ext cx="1068827" cy="71235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374B2E-FCA7-426A-861D-E2911CBA60DD}">
      <dsp:nvSpPr>
        <dsp:cNvPr id="0" name=""/>
        <dsp:cNvSpPr/>
      </dsp:nvSpPr>
      <dsp:spPr>
        <a:xfrm>
          <a:off x="281704" y="885"/>
          <a:ext cx="1523479" cy="914087"/>
        </a:xfrm>
        <a:prstGeom prst="rect">
          <a:avLst/>
        </a:prstGeom>
        <a:solidFill>
          <a:srgbClr val="660066"/>
        </a:solidFill>
        <a:ln w="38100" cap="flat" cmpd="sng" algn="ctr">
          <a:solidFill>
            <a:srgbClr val="FFFF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Automatic Increase Benefit (AIB)</a:t>
          </a:r>
          <a:endParaRPr lang="en-US" sz="1400" kern="1200" dirty="0"/>
        </a:p>
      </dsp:txBody>
      <dsp:txXfrm>
        <a:off x="281704" y="885"/>
        <a:ext cx="1523479" cy="914087"/>
      </dsp:txXfrm>
    </dsp:sp>
    <dsp:sp modelId="{A690BF01-4618-49FA-81D7-69236ACCAA98}">
      <dsp:nvSpPr>
        <dsp:cNvPr id="0" name=""/>
        <dsp:cNvSpPr/>
      </dsp:nvSpPr>
      <dsp:spPr>
        <a:xfrm>
          <a:off x="1957531" y="885"/>
          <a:ext cx="1523479" cy="914087"/>
        </a:xfrm>
        <a:prstGeom prst="rect">
          <a:avLst/>
        </a:prstGeom>
        <a:solidFill>
          <a:srgbClr val="660066"/>
        </a:solidFill>
        <a:ln w="28575" cap="flat" cmpd="sng" algn="ctr">
          <a:solidFill>
            <a:srgbClr val="FF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Capital Sum Benefit</a:t>
          </a:r>
          <a:endParaRPr lang="en-US" sz="1400" kern="1200" dirty="0"/>
        </a:p>
      </dsp:txBody>
      <dsp:txXfrm>
        <a:off x="1957531" y="885"/>
        <a:ext cx="1523479" cy="914087"/>
      </dsp:txXfrm>
    </dsp:sp>
    <dsp:sp modelId="{CF0D3A1C-FCA6-4ED2-B23B-4FCDFA908508}">
      <dsp:nvSpPr>
        <dsp:cNvPr id="0" name=""/>
        <dsp:cNvSpPr/>
      </dsp:nvSpPr>
      <dsp:spPr>
        <a:xfrm>
          <a:off x="3633358" y="885"/>
          <a:ext cx="1523479" cy="914087"/>
        </a:xfrm>
        <a:prstGeom prst="rect">
          <a:avLst/>
        </a:prstGeom>
        <a:solidFill>
          <a:srgbClr val="660066"/>
        </a:solidFill>
        <a:ln w="5715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Catastrophic (CAT)</a:t>
          </a:r>
          <a:endParaRPr lang="en-US" sz="1400" kern="1200" dirty="0"/>
        </a:p>
      </dsp:txBody>
      <dsp:txXfrm>
        <a:off x="3633358" y="885"/>
        <a:ext cx="1523479" cy="914087"/>
      </dsp:txXfrm>
    </dsp:sp>
    <dsp:sp modelId="{41B3B04A-0064-4AD9-A882-D675D3D8D046}">
      <dsp:nvSpPr>
        <dsp:cNvPr id="0" name=""/>
        <dsp:cNvSpPr/>
      </dsp:nvSpPr>
      <dsp:spPr>
        <a:xfrm>
          <a:off x="5309185" y="885"/>
          <a:ext cx="1523479" cy="914087"/>
        </a:xfrm>
        <a:prstGeom prst="rect">
          <a:avLst/>
        </a:prstGeom>
        <a:solidFill>
          <a:srgbClr val="660066"/>
        </a:solidFill>
        <a:ln w="28575" cap="flat" cmpd="sng" algn="ctr">
          <a:solidFill>
            <a:srgbClr val="FF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COBRA Premium Reimbursement</a:t>
          </a:r>
          <a:endParaRPr lang="en-US" sz="1400" kern="1200" dirty="0"/>
        </a:p>
      </dsp:txBody>
      <dsp:txXfrm>
        <a:off x="5309185" y="885"/>
        <a:ext cx="1523479" cy="914087"/>
      </dsp:txXfrm>
    </dsp:sp>
    <dsp:sp modelId="{C318FC6B-ADB6-412B-8F9E-1C78A9BCCEC9}">
      <dsp:nvSpPr>
        <dsp:cNvPr id="0" name=""/>
        <dsp:cNvSpPr/>
      </dsp:nvSpPr>
      <dsp:spPr>
        <a:xfrm>
          <a:off x="6985012" y="885"/>
          <a:ext cx="1523479" cy="914087"/>
        </a:xfrm>
        <a:prstGeom prst="rect">
          <a:avLst/>
        </a:prstGeom>
        <a:solidFill>
          <a:srgbClr val="66006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Cost of Living Adjustment (COLA) 0-10% CPI-U</a:t>
          </a:r>
          <a:endParaRPr lang="en-US" sz="1400" kern="1200" dirty="0"/>
        </a:p>
      </dsp:txBody>
      <dsp:txXfrm>
        <a:off x="6985012" y="885"/>
        <a:ext cx="1523479" cy="914087"/>
      </dsp:txXfrm>
    </dsp:sp>
    <dsp:sp modelId="{D8E8FF11-E607-41AA-B1B3-88ADE4AF4BF2}">
      <dsp:nvSpPr>
        <dsp:cNvPr id="0" name=""/>
        <dsp:cNvSpPr/>
      </dsp:nvSpPr>
      <dsp:spPr>
        <a:xfrm>
          <a:off x="281704" y="1067320"/>
          <a:ext cx="1523479" cy="914087"/>
        </a:xfrm>
        <a:prstGeom prst="rect">
          <a:avLst/>
        </a:prstGeom>
        <a:solidFill>
          <a:srgbClr val="66006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Cost of Living Adjustment (COLA) 3% Simple </a:t>
          </a:r>
          <a:endParaRPr lang="en-US" sz="1400" kern="1200" dirty="0"/>
        </a:p>
      </dsp:txBody>
      <dsp:txXfrm>
        <a:off x="281704" y="1067320"/>
        <a:ext cx="1523479" cy="914087"/>
      </dsp:txXfrm>
    </dsp:sp>
    <dsp:sp modelId="{57291B35-4A71-4AC6-8AFA-6B48ED205D2D}">
      <dsp:nvSpPr>
        <dsp:cNvPr id="0" name=""/>
        <dsp:cNvSpPr/>
      </dsp:nvSpPr>
      <dsp:spPr>
        <a:xfrm>
          <a:off x="1957531" y="1067320"/>
          <a:ext cx="1523479" cy="914087"/>
        </a:xfrm>
        <a:prstGeom prst="rect">
          <a:avLst/>
        </a:prstGeom>
        <a:solidFill>
          <a:srgbClr val="660066"/>
        </a:solidFill>
        <a:ln w="28575" cap="flat" cmpd="sng" algn="ctr">
          <a:solidFill>
            <a:srgbClr val="FF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Cost of Living Adjustment (COLA) 3% Compound</a:t>
          </a:r>
          <a:endParaRPr lang="en-US" sz="1400" kern="1200" dirty="0"/>
        </a:p>
      </dsp:txBody>
      <dsp:txXfrm>
        <a:off x="1957531" y="1067320"/>
        <a:ext cx="1523479" cy="914087"/>
      </dsp:txXfrm>
    </dsp:sp>
    <dsp:sp modelId="{53C0869D-C1B8-47EE-97FF-669C1338F37E}">
      <dsp:nvSpPr>
        <dsp:cNvPr id="0" name=""/>
        <dsp:cNvSpPr/>
      </dsp:nvSpPr>
      <dsp:spPr>
        <a:xfrm>
          <a:off x="3633358" y="1067320"/>
          <a:ext cx="1523479" cy="914087"/>
        </a:xfrm>
        <a:prstGeom prst="rect">
          <a:avLst/>
        </a:prstGeom>
        <a:solidFill>
          <a:srgbClr val="66006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Guaranteed Insurability (GI)</a:t>
          </a:r>
          <a:endParaRPr lang="en-US" sz="1400" kern="1200" dirty="0"/>
        </a:p>
      </dsp:txBody>
      <dsp:txXfrm>
        <a:off x="3633358" y="1067320"/>
        <a:ext cx="1523479" cy="914087"/>
      </dsp:txXfrm>
    </dsp:sp>
    <dsp:sp modelId="{E743C578-ABA7-421D-AD44-53C7FE6BEDD3}">
      <dsp:nvSpPr>
        <dsp:cNvPr id="0" name=""/>
        <dsp:cNvSpPr/>
      </dsp:nvSpPr>
      <dsp:spPr>
        <a:xfrm>
          <a:off x="5309185" y="1067320"/>
          <a:ext cx="1523479" cy="914087"/>
        </a:xfrm>
        <a:prstGeom prst="rect">
          <a:avLst/>
        </a:prstGeom>
        <a:solidFill>
          <a:srgbClr val="660066"/>
        </a:solidFill>
        <a:ln w="28575" cap="flat" cmpd="sng" algn="ctr">
          <a:solidFill>
            <a:srgbClr val="FF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Life Event Increase Benefit</a:t>
          </a:r>
          <a:endParaRPr lang="en-US" sz="1400" kern="1200" dirty="0"/>
        </a:p>
      </dsp:txBody>
      <dsp:txXfrm>
        <a:off x="5309185" y="1067320"/>
        <a:ext cx="1523479" cy="914087"/>
      </dsp:txXfrm>
    </dsp:sp>
    <dsp:sp modelId="{C5DD64C4-01CE-463D-9D72-4E4B04761A11}">
      <dsp:nvSpPr>
        <dsp:cNvPr id="0" name=""/>
        <dsp:cNvSpPr/>
      </dsp:nvSpPr>
      <dsp:spPr>
        <a:xfrm>
          <a:off x="6985012" y="1067320"/>
          <a:ext cx="1523479" cy="914087"/>
        </a:xfrm>
        <a:prstGeom prst="rect">
          <a:avLst/>
        </a:prstGeom>
        <a:solidFill>
          <a:srgbClr val="66006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Lifetime</a:t>
          </a:r>
          <a:endParaRPr lang="en-US" sz="1400" kern="1200" dirty="0"/>
        </a:p>
      </dsp:txBody>
      <dsp:txXfrm>
        <a:off x="6985012" y="1067320"/>
        <a:ext cx="1523479" cy="914087"/>
      </dsp:txXfrm>
    </dsp:sp>
    <dsp:sp modelId="{CF5E128F-2794-43B3-B900-13D2F4C7C923}">
      <dsp:nvSpPr>
        <dsp:cNvPr id="0" name=""/>
        <dsp:cNvSpPr/>
      </dsp:nvSpPr>
      <dsp:spPr>
        <a:xfrm>
          <a:off x="281704" y="2133756"/>
          <a:ext cx="1523479" cy="914087"/>
        </a:xfrm>
        <a:prstGeom prst="rect">
          <a:avLst/>
        </a:prstGeom>
        <a:solidFill>
          <a:srgbClr val="660066"/>
        </a:solidFill>
        <a:ln w="28575" cap="flat" cmpd="sng" algn="ctr">
          <a:solidFill>
            <a:srgbClr val="FF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Partial Disability</a:t>
          </a:r>
          <a:endParaRPr lang="en-US" sz="1400" kern="1200" dirty="0"/>
        </a:p>
      </dsp:txBody>
      <dsp:txXfrm>
        <a:off x="281704" y="2133756"/>
        <a:ext cx="1523479" cy="914087"/>
      </dsp:txXfrm>
    </dsp:sp>
    <dsp:sp modelId="{0CB1F42D-AA46-4E0A-95F4-54C75321A7CF}">
      <dsp:nvSpPr>
        <dsp:cNvPr id="0" name=""/>
        <dsp:cNvSpPr/>
      </dsp:nvSpPr>
      <dsp:spPr>
        <a:xfrm>
          <a:off x="1957531" y="2133756"/>
          <a:ext cx="1523479" cy="914087"/>
        </a:xfrm>
        <a:prstGeom prst="rect">
          <a:avLst/>
        </a:prstGeom>
        <a:solidFill>
          <a:srgbClr val="66006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Presumptive Total Disability</a:t>
          </a:r>
          <a:endParaRPr lang="en-US" sz="1400" kern="1200" dirty="0"/>
        </a:p>
      </dsp:txBody>
      <dsp:txXfrm>
        <a:off x="1957531" y="2133756"/>
        <a:ext cx="1523479" cy="914087"/>
      </dsp:txXfrm>
    </dsp:sp>
    <dsp:sp modelId="{22362D22-3497-4B67-BDA6-19F056B6C655}">
      <dsp:nvSpPr>
        <dsp:cNvPr id="0" name=""/>
        <dsp:cNvSpPr/>
      </dsp:nvSpPr>
      <dsp:spPr>
        <a:xfrm>
          <a:off x="3633358" y="2133756"/>
          <a:ext cx="1523479" cy="914087"/>
        </a:xfrm>
        <a:prstGeom prst="rect">
          <a:avLst/>
        </a:prstGeom>
        <a:solidFill>
          <a:srgbClr val="66006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Refund of Premium (ROP)</a:t>
          </a:r>
          <a:endParaRPr lang="en-US" sz="1400" kern="1200" dirty="0"/>
        </a:p>
      </dsp:txBody>
      <dsp:txXfrm>
        <a:off x="3633358" y="2133756"/>
        <a:ext cx="1523479" cy="914087"/>
      </dsp:txXfrm>
    </dsp:sp>
    <dsp:sp modelId="{61F1C58C-45B2-4F37-BE3A-67DE99B809B6}">
      <dsp:nvSpPr>
        <dsp:cNvPr id="0" name=""/>
        <dsp:cNvSpPr/>
      </dsp:nvSpPr>
      <dsp:spPr>
        <a:xfrm>
          <a:off x="5309185" y="2133756"/>
          <a:ext cx="1523479" cy="914087"/>
        </a:xfrm>
        <a:prstGeom prst="rect">
          <a:avLst/>
        </a:prstGeom>
        <a:solidFill>
          <a:srgbClr val="660066"/>
        </a:solidFill>
        <a:ln w="38100" cap="flat" cmpd="sng" algn="ctr">
          <a:solidFill>
            <a:srgbClr val="FFFF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Basic Residual</a:t>
          </a:r>
          <a:endParaRPr lang="en-US" sz="1400" kern="1200" dirty="0"/>
        </a:p>
      </dsp:txBody>
      <dsp:txXfrm>
        <a:off x="5309185" y="2133756"/>
        <a:ext cx="1523479" cy="914087"/>
      </dsp:txXfrm>
    </dsp:sp>
    <dsp:sp modelId="{2292DE17-8876-44CB-9A74-BB029E1D9E3C}">
      <dsp:nvSpPr>
        <dsp:cNvPr id="0" name=""/>
        <dsp:cNvSpPr/>
      </dsp:nvSpPr>
      <dsp:spPr>
        <a:xfrm>
          <a:off x="6985012" y="2133756"/>
          <a:ext cx="1523479" cy="914087"/>
        </a:xfrm>
        <a:prstGeom prst="rect">
          <a:avLst/>
        </a:prstGeom>
        <a:solidFill>
          <a:srgbClr val="660066"/>
        </a:solidFill>
        <a:ln w="28575" cap="flat" cmpd="sng" algn="ctr">
          <a:solidFill>
            <a:srgbClr val="FF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Residual with Recovery</a:t>
          </a:r>
          <a:endParaRPr lang="en-US" sz="1400" kern="1200" dirty="0"/>
        </a:p>
      </dsp:txBody>
      <dsp:txXfrm>
        <a:off x="6985012" y="2133756"/>
        <a:ext cx="1523479" cy="914087"/>
      </dsp:txXfrm>
    </dsp:sp>
    <dsp:sp modelId="{FACE55D3-4660-4164-A21E-CD741ECB32BA}">
      <dsp:nvSpPr>
        <dsp:cNvPr id="0" name=""/>
        <dsp:cNvSpPr/>
      </dsp:nvSpPr>
      <dsp:spPr>
        <a:xfrm>
          <a:off x="281704" y="3200191"/>
          <a:ext cx="1523479" cy="914087"/>
        </a:xfrm>
        <a:prstGeom prst="rect">
          <a:avLst/>
        </a:prstGeom>
        <a:solidFill>
          <a:srgbClr val="660066"/>
        </a:solidFill>
        <a:ln w="28575" cap="flat" cmpd="sng" algn="ctr">
          <a:solidFill>
            <a:srgbClr val="FF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Enhanced Residual with Recovery</a:t>
          </a:r>
          <a:endParaRPr lang="en-US" sz="1400" kern="1200" dirty="0"/>
        </a:p>
      </dsp:txBody>
      <dsp:txXfrm>
        <a:off x="281704" y="3200191"/>
        <a:ext cx="1523479" cy="914087"/>
      </dsp:txXfrm>
    </dsp:sp>
    <dsp:sp modelId="{8C78C37C-EE23-4FC2-88DE-651B42842B8D}">
      <dsp:nvSpPr>
        <dsp:cNvPr id="0" name=""/>
        <dsp:cNvSpPr/>
      </dsp:nvSpPr>
      <dsp:spPr>
        <a:xfrm>
          <a:off x="1957531" y="3200191"/>
          <a:ext cx="1523479" cy="914087"/>
        </a:xfrm>
        <a:prstGeom prst="rect">
          <a:avLst/>
        </a:prstGeom>
        <a:solidFill>
          <a:srgbClr val="66006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Social Insurance Offset (SIO)</a:t>
          </a:r>
          <a:endParaRPr lang="en-US" sz="1400" kern="1200" dirty="0"/>
        </a:p>
      </dsp:txBody>
      <dsp:txXfrm>
        <a:off x="1957531" y="3200191"/>
        <a:ext cx="1523479" cy="914087"/>
      </dsp:txXfrm>
    </dsp:sp>
    <dsp:sp modelId="{143CB448-581E-4BC7-88CF-00B06EC2D1D3}">
      <dsp:nvSpPr>
        <dsp:cNvPr id="0" name=""/>
        <dsp:cNvSpPr/>
      </dsp:nvSpPr>
      <dsp:spPr>
        <a:xfrm>
          <a:off x="3633358" y="3200191"/>
          <a:ext cx="1523479" cy="914087"/>
        </a:xfrm>
        <a:prstGeom prst="rect">
          <a:avLst/>
        </a:prstGeom>
        <a:solidFill>
          <a:srgbClr val="66006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Social Insurance Substitute (SIS) – NY &amp; NJ</a:t>
          </a:r>
          <a:endParaRPr lang="en-US" sz="1400" kern="1200" dirty="0"/>
        </a:p>
      </dsp:txBody>
      <dsp:txXfrm>
        <a:off x="3633358" y="3200191"/>
        <a:ext cx="1523479" cy="914087"/>
      </dsp:txXfrm>
    </dsp:sp>
    <dsp:sp modelId="{D42EEE97-5C53-4082-B222-63FE5729CF4D}">
      <dsp:nvSpPr>
        <dsp:cNvPr id="0" name=""/>
        <dsp:cNvSpPr/>
      </dsp:nvSpPr>
      <dsp:spPr>
        <a:xfrm>
          <a:off x="5309185" y="3200191"/>
          <a:ext cx="1523479" cy="914087"/>
        </a:xfrm>
        <a:prstGeom prst="rect">
          <a:avLst/>
        </a:prstGeom>
        <a:solidFill>
          <a:srgbClr val="66006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Spousal Catastrophic</a:t>
          </a:r>
          <a:endParaRPr lang="en-US" sz="1400" kern="1200" dirty="0"/>
        </a:p>
      </dsp:txBody>
      <dsp:txXfrm>
        <a:off x="5309185" y="3200191"/>
        <a:ext cx="1523479" cy="914087"/>
      </dsp:txXfrm>
    </dsp:sp>
    <dsp:sp modelId="{59DC834F-1225-40F9-AA96-BA7E6EC6F4FF}">
      <dsp:nvSpPr>
        <dsp:cNvPr id="0" name=""/>
        <dsp:cNvSpPr/>
      </dsp:nvSpPr>
      <dsp:spPr>
        <a:xfrm>
          <a:off x="6985012" y="3200191"/>
          <a:ext cx="1523479" cy="914087"/>
        </a:xfrm>
        <a:prstGeom prst="rect">
          <a:avLst/>
        </a:prstGeom>
        <a:solidFill>
          <a:srgbClr val="66006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Term Premium Conversion (TPC)</a:t>
          </a:r>
          <a:endParaRPr lang="en-US" sz="1400" kern="1200" dirty="0"/>
        </a:p>
      </dsp:txBody>
      <dsp:txXfrm>
        <a:off x="6985012" y="3200191"/>
        <a:ext cx="1523479" cy="914087"/>
      </dsp:txXfrm>
    </dsp:sp>
    <dsp:sp modelId="{E0F4D803-A75F-449C-AA98-E7460ECB4CF0}">
      <dsp:nvSpPr>
        <dsp:cNvPr id="0" name=""/>
        <dsp:cNvSpPr/>
      </dsp:nvSpPr>
      <dsp:spPr>
        <a:xfrm>
          <a:off x="2896146" y="4266627"/>
          <a:ext cx="1523479" cy="914087"/>
        </a:xfrm>
        <a:prstGeom prst="rect">
          <a:avLst/>
        </a:prstGeom>
        <a:solidFill>
          <a:srgbClr val="66006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Transitional Your Occupation (TYO)</a:t>
          </a:r>
          <a:endParaRPr lang="en-US" sz="1400" kern="1200" dirty="0"/>
        </a:p>
      </dsp:txBody>
      <dsp:txXfrm>
        <a:off x="2896146" y="4266627"/>
        <a:ext cx="1523479" cy="914087"/>
      </dsp:txXfrm>
    </dsp:sp>
    <dsp:sp modelId="{21CD8812-30DC-4EE3-B320-354F5769BD84}">
      <dsp:nvSpPr>
        <dsp:cNvPr id="0" name=""/>
        <dsp:cNvSpPr/>
      </dsp:nvSpPr>
      <dsp:spPr>
        <a:xfrm>
          <a:off x="4571973" y="4266627"/>
          <a:ext cx="1523479" cy="914087"/>
        </a:xfrm>
        <a:prstGeom prst="rect">
          <a:avLst/>
        </a:prstGeom>
        <a:solidFill>
          <a:srgbClr val="66006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Your Occupation</a:t>
          </a:r>
          <a:endParaRPr lang="en-US" sz="1400" kern="1200" dirty="0"/>
        </a:p>
      </dsp:txBody>
      <dsp:txXfrm>
        <a:off x="4571973" y="4266627"/>
        <a:ext cx="1523479" cy="914087"/>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8658" name="Rectangle 2"/>
          <p:cNvSpPr>
            <a:spLocks noGrp="1" noChangeArrowheads="1"/>
          </p:cNvSpPr>
          <p:nvPr>
            <p:ph type="hdr" sz="quarter"/>
          </p:nvPr>
        </p:nvSpPr>
        <p:spPr bwMode="auto">
          <a:xfrm>
            <a:off x="0" y="1"/>
            <a:ext cx="30394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9369" tIns="44681" rIns="89369" bIns="44681" numCol="1" anchor="t" anchorCtr="0" compatLnSpc="1">
            <a:prstTxWarp prst="textNoShape">
              <a:avLst/>
            </a:prstTxWarp>
          </a:bodyPr>
          <a:lstStyle>
            <a:lvl1pPr defTabSz="910805" eaLnBrk="0" hangingPunct="0">
              <a:defRPr sz="1200" b="0" i="0">
                <a:solidFill>
                  <a:schemeClr val="tx1"/>
                </a:solidFill>
                <a:latin typeface="Arial" charset="0"/>
                <a:cs typeface="Arial" charset="0"/>
              </a:defRPr>
            </a:lvl1pPr>
          </a:lstStyle>
          <a:p>
            <a:pPr>
              <a:defRPr/>
            </a:pPr>
            <a:endParaRPr lang="en-US" dirty="0"/>
          </a:p>
        </p:txBody>
      </p:sp>
      <p:sp>
        <p:nvSpPr>
          <p:cNvPr id="198659" name="Rectangle 3"/>
          <p:cNvSpPr>
            <a:spLocks noGrp="1" noChangeArrowheads="1"/>
          </p:cNvSpPr>
          <p:nvPr>
            <p:ph type="dt" sz="quarter" idx="1"/>
          </p:nvPr>
        </p:nvSpPr>
        <p:spPr bwMode="auto">
          <a:xfrm>
            <a:off x="3969315" y="1"/>
            <a:ext cx="30394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9369" tIns="44681" rIns="89369" bIns="44681" numCol="1" anchor="t" anchorCtr="0" compatLnSpc="1">
            <a:prstTxWarp prst="textNoShape">
              <a:avLst/>
            </a:prstTxWarp>
          </a:bodyPr>
          <a:lstStyle>
            <a:lvl1pPr algn="r" defTabSz="910805" eaLnBrk="0" hangingPunct="0">
              <a:defRPr sz="1200" b="0" i="0">
                <a:solidFill>
                  <a:schemeClr val="tx1"/>
                </a:solidFill>
                <a:latin typeface="Arial" charset="0"/>
                <a:cs typeface="Arial" charset="0"/>
              </a:defRPr>
            </a:lvl1pPr>
          </a:lstStyle>
          <a:p>
            <a:pPr>
              <a:defRPr/>
            </a:pPr>
            <a:fld id="{916915A4-E85B-40E4-8D55-D91EAEC4E912}" type="datetimeFigureOut">
              <a:rPr lang="en-US"/>
              <a:pPr>
                <a:defRPr/>
              </a:pPr>
              <a:t>5/7/2013</a:t>
            </a:fld>
            <a:endParaRPr lang="en-US" dirty="0"/>
          </a:p>
        </p:txBody>
      </p:sp>
      <p:sp>
        <p:nvSpPr>
          <p:cNvPr id="198660" name="Rectangle 4"/>
          <p:cNvSpPr>
            <a:spLocks noGrp="1" noChangeArrowheads="1"/>
          </p:cNvSpPr>
          <p:nvPr>
            <p:ph type="ftr" sz="quarter" idx="2"/>
          </p:nvPr>
        </p:nvSpPr>
        <p:spPr bwMode="auto">
          <a:xfrm>
            <a:off x="0" y="8772526"/>
            <a:ext cx="30394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9369" tIns="44681" rIns="89369" bIns="44681" numCol="1" anchor="b" anchorCtr="0" compatLnSpc="1">
            <a:prstTxWarp prst="textNoShape">
              <a:avLst/>
            </a:prstTxWarp>
          </a:bodyPr>
          <a:lstStyle>
            <a:lvl1pPr defTabSz="910805" eaLnBrk="0" hangingPunct="0">
              <a:defRPr sz="1200" b="0" i="0">
                <a:solidFill>
                  <a:schemeClr val="tx1"/>
                </a:solidFill>
                <a:latin typeface="Arial" charset="0"/>
                <a:cs typeface="Arial" charset="0"/>
              </a:defRPr>
            </a:lvl1pPr>
          </a:lstStyle>
          <a:p>
            <a:pPr>
              <a:defRPr/>
            </a:pPr>
            <a:endParaRPr lang="en-US" dirty="0"/>
          </a:p>
        </p:txBody>
      </p:sp>
      <p:sp>
        <p:nvSpPr>
          <p:cNvPr id="198661" name="Rectangle 5"/>
          <p:cNvSpPr>
            <a:spLocks noGrp="1" noChangeArrowheads="1"/>
          </p:cNvSpPr>
          <p:nvPr>
            <p:ph type="sldNum" sz="quarter" idx="3"/>
          </p:nvPr>
        </p:nvSpPr>
        <p:spPr bwMode="auto">
          <a:xfrm>
            <a:off x="3969315" y="8772526"/>
            <a:ext cx="30394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9369" tIns="44681" rIns="89369" bIns="44681" numCol="1" anchor="b" anchorCtr="0" compatLnSpc="1">
            <a:prstTxWarp prst="textNoShape">
              <a:avLst/>
            </a:prstTxWarp>
          </a:bodyPr>
          <a:lstStyle>
            <a:lvl1pPr algn="r" defTabSz="910805" eaLnBrk="0" hangingPunct="0">
              <a:defRPr sz="1200" b="0" i="0">
                <a:solidFill>
                  <a:schemeClr val="tx1"/>
                </a:solidFill>
                <a:latin typeface="Arial" charset="0"/>
                <a:cs typeface="Arial" charset="0"/>
              </a:defRPr>
            </a:lvl1pPr>
          </a:lstStyle>
          <a:p>
            <a:pPr>
              <a:defRPr/>
            </a:pPr>
            <a:fld id="{A4436469-2B4E-4247-B40F-B2B834D01EA8}" type="slidenum">
              <a:rPr lang="en-US"/>
              <a:pPr>
                <a:defRPr/>
              </a:pPr>
              <a:t>‹#›</a:t>
            </a:fld>
            <a:endParaRPr lang="en-US" dirty="0"/>
          </a:p>
        </p:txBody>
      </p:sp>
    </p:spTree>
    <p:extLst>
      <p:ext uri="{BB962C8B-B14F-4D97-AF65-F5344CB8AC3E}">
        <p14:creationId xmlns:p14="http://schemas.microsoft.com/office/powerpoint/2010/main" val="39687077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138" name="Rectangle 2"/>
          <p:cNvSpPr>
            <a:spLocks noGrp="1" noChangeArrowheads="1"/>
          </p:cNvSpPr>
          <p:nvPr>
            <p:ph type="hdr" sz="quarter"/>
          </p:nvPr>
        </p:nvSpPr>
        <p:spPr bwMode="auto">
          <a:xfrm>
            <a:off x="0" y="1"/>
            <a:ext cx="30394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687" tIns="45344" rIns="90687" bIns="45344" numCol="1" anchor="t" anchorCtr="0" compatLnSpc="1">
            <a:prstTxWarp prst="textNoShape">
              <a:avLst/>
            </a:prstTxWarp>
          </a:bodyPr>
          <a:lstStyle>
            <a:lvl1pPr defTabSz="910805">
              <a:defRPr sz="1200" b="0" i="0">
                <a:solidFill>
                  <a:schemeClr val="tx1"/>
                </a:solidFill>
                <a:latin typeface="Arial" charset="0"/>
                <a:cs typeface="Arial" charset="0"/>
              </a:defRPr>
            </a:lvl1pPr>
          </a:lstStyle>
          <a:p>
            <a:pPr>
              <a:defRPr/>
            </a:pPr>
            <a:endParaRPr lang="en-US" dirty="0"/>
          </a:p>
        </p:txBody>
      </p:sp>
      <p:sp>
        <p:nvSpPr>
          <p:cNvPr id="91139" name="Rectangle 3"/>
          <p:cNvSpPr>
            <a:spLocks noGrp="1" noChangeArrowheads="1"/>
          </p:cNvSpPr>
          <p:nvPr>
            <p:ph type="dt" idx="1"/>
          </p:nvPr>
        </p:nvSpPr>
        <p:spPr bwMode="auto">
          <a:xfrm>
            <a:off x="3969315" y="1"/>
            <a:ext cx="30394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687" tIns="45344" rIns="90687" bIns="45344" numCol="1" anchor="t" anchorCtr="0" compatLnSpc="1">
            <a:prstTxWarp prst="textNoShape">
              <a:avLst/>
            </a:prstTxWarp>
          </a:bodyPr>
          <a:lstStyle>
            <a:lvl1pPr algn="r" defTabSz="910805">
              <a:defRPr sz="1200" b="0" i="0">
                <a:solidFill>
                  <a:schemeClr val="tx1"/>
                </a:solidFill>
                <a:latin typeface="Arial" charset="0"/>
                <a:cs typeface="Arial" charset="0"/>
              </a:defRPr>
            </a:lvl1pPr>
          </a:lstStyle>
          <a:p>
            <a:pPr>
              <a:defRPr/>
            </a:pPr>
            <a:endParaRPr lang="en-US" dirty="0"/>
          </a:p>
        </p:txBody>
      </p:sp>
      <p:sp>
        <p:nvSpPr>
          <p:cNvPr id="22532" name="Rectangle 4"/>
          <p:cNvSpPr>
            <a:spLocks noGrp="1" noRot="1" noChangeAspect="1" noChangeArrowheads="1" noTextEdit="1"/>
          </p:cNvSpPr>
          <p:nvPr>
            <p:ph type="sldImg" idx="2"/>
          </p:nvPr>
        </p:nvSpPr>
        <p:spPr bwMode="auto">
          <a:xfrm>
            <a:off x="1195388" y="690563"/>
            <a:ext cx="4621212" cy="346551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41" name="Rectangle 5"/>
          <p:cNvSpPr>
            <a:spLocks noGrp="1" noChangeArrowheads="1"/>
          </p:cNvSpPr>
          <p:nvPr>
            <p:ph type="body" sz="quarter" idx="3"/>
          </p:nvPr>
        </p:nvSpPr>
        <p:spPr bwMode="auto">
          <a:xfrm>
            <a:off x="701040" y="4387851"/>
            <a:ext cx="560832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687" tIns="45344" rIns="90687" bIns="4534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1142" name="Rectangle 6"/>
          <p:cNvSpPr>
            <a:spLocks noGrp="1" noChangeArrowheads="1"/>
          </p:cNvSpPr>
          <p:nvPr>
            <p:ph type="ftr" sz="quarter" idx="4"/>
          </p:nvPr>
        </p:nvSpPr>
        <p:spPr bwMode="auto">
          <a:xfrm>
            <a:off x="0" y="8772526"/>
            <a:ext cx="30394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687" tIns="45344" rIns="90687" bIns="45344" numCol="1" anchor="b" anchorCtr="0" compatLnSpc="1">
            <a:prstTxWarp prst="textNoShape">
              <a:avLst/>
            </a:prstTxWarp>
          </a:bodyPr>
          <a:lstStyle>
            <a:lvl1pPr defTabSz="910805">
              <a:defRPr sz="1200" b="0" i="0">
                <a:solidFill>
                  <a:schemeClr val="tx1"/>
                </a:solidFill>
                <a:latin typeface="Arial" charset="0"/>
                <a:cs typeface="Arial" charset="0"/>
              </a:defRPr>
            </a:lvl1pPr>
          </a:lstStyle>
          <a:p>
            <a:pPr>
              <a:defRPr/>
            </a:pPr>
            <a:endParaRPr lang="en-US" dirty="0"/>
          </a:p>
        </p:txBody>
      </p:sp>
      <p:sp>
        <p:nvSpPr>
          <p:cNvPr id="91143" name="Rectangle 7"/>
          <p:cNvSpPr>
            <a:spLocks noGrp="1" noChangeArrowheads="1"/>
          </p:cNvSpPr>
          <p:nvPr>
            <p:ph type="sldNum" sz="quarter" idx="5"/>
          </p:nvPr>
        </p:nvSpPr>
        <p:spPr bwMode="auto">
          <a:xfrm>
            <a:off x="3969315" y="8772526"/>
            <a:ext cx="30394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687" tIns="45344" rIns="90687" bIns="45344" numCol="1" anchor="b" anchorCtr="0" compatLnSpc="1">
            <a:prstTxWarp prst="textNoShape">
              <a:avLst/>
            </a:prstTxWarp>
          </a:bodyPr>
          <a:lstStyle>
            <a:lvl1pPr algn="r" defTabSz="910805">
              <a:defRPr sz="1200" b="0" i="0">
                <a:solidFill>
                  <a:schemeClr val="tx1"/>
                </a:solidFill>
                <a:latin typeface="Arial" charset="0"/>
                <a:cs typeface="Arial" charset="0"/>
              </a:defRPr>
            </a:lvl1pPr>
          </a:lstStyle>
          <a:p>
            <a:pPr>
              <a:defRPr/>
            </a:pPr>
            <a:fld id="{535C0FB4-3D7B-48D8-804A-7E798B58826B}" type="slidenum">
              <a:rPr lang="en-US"/>
              <a:pPr>
                <a:defRPr/>
              </a:pPr>
              <a:t>‹#›</a:t>
            </a:fld>
            <a:endParaRPr lang="en-US" dirty="0"/>
          </a:p>
        </p:txBody>
      </p:sp>
    </p:spTree>
    <p:extLst>
      <p:ext uri="{BB962C8B-B14F-4D97-AF65-F5344CB8AC3E}">
        <p14:creationId xmlns:p14="http://schemas.microsoft.com/office/powerpoint/2010/main" val="12807475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p:spPr>
        <p:txBody>
          <a:bodyPr/>
          <a:lstStyle>
            <a:lvl1pPr defTabSz="909638" eaLnBrk="0" hangingPunct="0">
              <a:defRPr sz="3200" i="1">
                <a:solidFill>
                  <a:srgbClr val="333333"/>
                </a:solidFill>
                <a:latin typeface="Arial" pitchFamily="34" charset="0"/>
                <a:cs typeface="Arial" pitchFamily="34" charset="0"/>
              </a:defRPr>
            </a:lvl1pPr>
            <a:lvl2pPr marL="742950" indent="-285750" defTabSz="909638" eaLnBrk="0" hangingPunct="0">
              <a:defRPr sz="3200" i="1">
                <a:solidFill>
                  <a:srgbClr val="333333"/>
                </a:solidFill>
                <a:latin typeface="Arial" pitchFamily="34" charset="0"/>
                <a:cs typeface="Arial" pitchFamily="34" charset="0"/>
              </a:defRPr>
            </a:lvl2pPr>
            <a:lvl3pPr marL="1143000" indent="-228600" defTabSz="909638" eaLnBrk="0" hangingPunct="0">
              <a:defRPr sz="3200" i="1">
                <a:solidFill>
                  <a:srgbClr val="333333"/>
                </a:solidFill>
                <a:latin typeface="Arial" pitchFamily="34" charset="0"/>
                <a:cs typeface="Arial" pitchFamily="34" charset="0"/>
              </a:defRPr>
            </a:lvl3pPr>
            <a:lvl4pPr marL="1600200" indent="-228600" defTabSz="909638" eaLnBrk="0" hangingPunct="0">
              <a:defRPr sz="3200" i="1">
                <a:solidFill>
                  <a:srgbClr val="333333"/>
                </a:solidFill>
                <a:latin typeface="Arial" pitchFamily="34" charset="0"/>
                <a:cs typeface="Arial" pitchFamily="34" charset="0"/>
              </a:defRPr>
            </a:lvl4pPr>
            <a:lvl5pPr marL="2057400" indent="-228600" defTabSz="909638" eaLnBrk="0" hangingPunct="0">
              <a:defRPr sz="3200" i="1">
                <a:solidFill>
                  <a:srgbClr val="333333"/>
                </a:solidFill>
                <a:latin typeface="Arial" pitchFamily="34" charset="0"/>
                <a:cs typeface="Arial" pitchFamily="34" charset="0"/>
              </a:defRPr>
            </a:lvl5pPr>
            <a:lvl6pPr marL="2514600" indent="-228600" defTabSz="909638" eaLnBrk="0" fontAlgn="base" hangingPunct="0">
              <a:spcBef>
                <a:spcPct val="0"/>
              </a:spcBef>
              <a:spcAft>
                <a:spcPct val="0"/>
              </a:spcAft>
              <a:defRPr sz="3200" i="1">
                <a:solidFill>
                  <a:srgbClr val="333333"/>
                </a:solidFill>
                <a:latin typeface="Arial" pitchFamily="34" charset="0"/>
                <a:cs typeface="Arial" pitchFamily="34" charset="0"/>
              </a:defRPr>
            </a:lvl6pPr>
            <a:lvl7pPr marL="2971800" indent="-228600" defTabSz="909638" eaLnBrk="0" fontAlgn="base" hangingPunct="0">
              <a:spcBef>
                <a:spcPct val="0"/>
              </a:spcBef>
              <a:spcAft>
                <a:spcPct val="0"/>
              </a:spcAft>
              <a:defRPr sz="3200" i="1">
                <a:solidFill>
                  <a:srgbClr val="333333"/>
                </a:solidFill>
                <a:latin typeface="Arial" pitchFamily="34" charset="0"/>
                <a:cs typeface="Arial" pitchFamily="34" charset="0"/>
              </a:defRPr>
            </a:lvl7pPr>
            <a:lvl8pPr marL="3429000" indent="-228600" defTabSz="909638" eaLnBrk="0" fontAlgn="base" hangingPunct="0">
              <a:spcBef>
                <a:spcPct val="0"/>
              </a:spcBef>
              <a:spcAft>
                <a:spcPct val="0"/>
              </a:spcAft>
              <a:defRPr sz="3200" i="1">
                <a:solidFill>
                  <a:srgbClr val="333333"/>
                </a:solidFill>
                <a:latin typeface="Arial" pitchFamily="34" charset="0"/>
                <a:cs typeface="Arial" pitchFamily="34" charset="0"/>
              </a:defRPr>
            </a:lvl8pPr>
            <a:lvl9pPr marL="3886200" indent="-228600" defTabSz="909638" eaLnBrk="0" fontAlgn="base" hangingPunct="0">
              <a:spcBef>
                <a:spcPct val="0"/>
              </a:spcBef>
              <a:spcAft>
                <a:spcPct val="0"/>
              </a:spcAft>
              <a:defRPr sz="3200" i="1">
                <a:solidFill>
                  <a:srgbClr val="333333"/>
                </a:solidFill>
                <a:latin typeface="Arial" pitchFamily="34" charset="0"/>
                <a:cs typeface="Arial" pitchFamily="34" charset="0"/>
              </a:defRPr>
            </a:lvl9pPr>
          </a:lstStyle>
          <a:p>
            <a:pPr eaLnBrk="1" hangingPunct="1"/>
            <a:r>
              <a:rPr lang="en-US" sz="1200" i="0" dirty="0" smtClean="0">
                <a:solidFill>
                  <a:schemeClr val="tx1"/>
                </a:solidFill>
              </a:rPr>
              <a:t>Presidents ConfApr1 2009_v3</a:t>
            </a:r>
          </a:p>
        </p:txBody>
      </p:sp>
      <p:sp>
        <p:nvSpPr>
          <p:cNvPr id="23555" name="Rectangle 3"/>
          <p:cNvSpPr>
            <a:spLocks noGrp="1" noChangeArrowheads="1"/>
          </p:cNvSpPr>
          <p:nvPr>
            <p:ph type="dt" sz="quarter" idx="1"/>
          </p:nvPr>
        </p:nvSpPr>
        <p:spPr>
          <a:noFill/>
        </p:spPr>
        <p:txBody>
          <a:bodyPr/>
          <a:lstStyle>
            <a:lvl1pPr defTabSz="909638" eaLnBrk="0" hangingPunct="0">
              <a:defRPr sz="3200" i="1">
                <a:solidFill>
                  <a:srgbClr val="333333"/>
                </a:solidFill>
                <a:latin typeface="Arial" pitchFamily="34" charset="0"/>
                <a:cs typeface="Arial" pitchFamily="34" charset="0"/>
              </a:defRPr>
            </a:lvl1pPr>
            <a:lvl2pPr marL="742950" indent="-285750" defTabSz="909638" eaLnBrk="0" hangingPunct="0">
              <a:defRPr sz="3200" i="1">
                <a:solidFill>
                  <a:srgbClr val="333333"/>
                </a:solidFill>
                <a:latin typeface="Arial" pitchFamily="34" charset="0"/>
                <a:cs typeface="Arial" pitchFamily="34" charset="0"/>
              </a:defRPr>
            </a:lvl2pPr>
            <a:lvl3pPr marL="1143000" indent="-228600" defTabSz="909638" eaLnBrk="0" hangingPunct="0">
              <a:defRPr sz="3200" i="1">
                <a:solidFill>
                  <a:srgbClr val="333333"/>
                </a:solidFill>
                <a:latin typeface="Arial" pitchFamily="34" charset="0"/>
                <a:cs typeface="Arial" pitchFamily="34" charset="0"/>
              </a:defRPr>
            </a:lvl3pPr>
            <a:lvl4pPr marL="1600200" indent="-228600" defTabSz="909638" eaLnBrk="0" hangingPunct="0">
              <a:defRPr sz="3200" i="1">
                <a:solidFill>
                  <a:srgbClr val="333333"/>
                </a:solidFill>
                <a:latin typeface="Arial" pitchFamily="34" charset="0"/>
                <a:cs typeface="Arial" pitchFamily="34" charset="0"/>
              </a:defRPr>
            </a:lvl4pPr>
            <a:lvl5pPr marL="2057400" indent="-228600" defTabSz="909638" eaLnBrk="0" hangingPunct="0">
              <a:defRPr sz="3200" i="1">
                <a:solidFill>
                  <a:srgbClr val="333333"/>
                </a:solidFill>
                <a:latin typeface="Arial" pitchFamily="34" charset="0"/>
                <a:cs typeface="Arial" pitchFamily="34" charset="0"/>
              </a:defRPr>
            </a:lvl5pPr>
            <a:lvl6pPr marL="2514600" indent="-228600" defTabSz="909638" eaLnBrk="0" fontAlgn="base" hangingPunct="0">
              <a:spcBef>
                <a:spcPct val="0"/>
              </a:spcBef>
              <a:spcAft>
                <a:spcPct val="0"/>
              </a:spcAft>
              <a:defRPr sz="3200" i="1">
                <a:solidFill>
                  <a:srgbClr val="333333"/>
                </a:solidFill>
                <a:latin typeface="Arial" pitchFamily="34" charset="0"/>
                <a:cs typeface="Arial" pitchFamily="34" charset="0"/>
              </a:defRPr>
            </a:lvl6pPr>
            <a:lvl7pPr marL="2971800" indent="-228600" defTabSz="909638" eaLnBrk="0" fontAlgn="base" hangingPunct="0">
              <a:spcBef>
                <a:spcPct val="0"/>
              </a:spcBef>
              <a:spcAft>
                <a:spcPct val="0"/>
              </a:spcAft>
              <a:defRPr sz="3200" i="1">
                <a:solidFill>
                  <a:srgbClr val="333333"/>
                </a:solidFill>
                <a:latin typeface="Arial" pitchFamily="34" charset="0"/>
                <a:cs typeface="Arial" pitchFamily="34" charset="0"/>
              </a:defRPr>
            </a:lvl7pPr>
            <a:lvl8pPr marL="3429000" indent="-228600" defTabSz="909638" eaLnBrk="0" fontAlgn="base" hangingPunct="0">
              <a:spcBef>
                <a:spcPct val="0"/>
              </a:spcBef>
              <a:spcAft>
                <a:spcPct val="0"/>
              </a:spcAft>
              <a:defRPr sz="3200" i="1">
                <a:solidFill>
                  <a:srgbClr val="333333"/>
                </a:solidFill>
                <a:latin typeface="Arial" pitchFamily="34" charset="0"/>
                <a:cs typeface="Arial" pitchFamily="34" charset="0"/>
              </a:defRPr>
            </a:lvl8pPr>
            <a:lvl9pPr marL="3886200" indent="-228600" defTabSz="909638" eaLnBrk="0" fontAlgn="base" hangingPunct="0">
              <a:spcBef>
                <a:spcPct val="0"/>
              </a:spcBef>
              <a:spcAft>
                <a:spcPct val="0"/>
              </a:spcAft>
              <a:defRPr sz="3200" i="1">
                <a:solidFill>
                  <a:srgbClr val="333333"/>
                </a:solidFill>
                <a:latin typeface="Arial" pitchFamily="34" charset="0"/>
                <a:cs typeface="Arial" pitchFamily="34" charset="0"/>
              </a:defRPr>
            </a:lvl9pPr>
          </a:lstStyle>
          <a:p>
            <a:pPr eaLnBrk="1" hangingPunct="1"/>
            <a:fld id="{04C45EAE-9C37-4F1E-837E-8E0B97276758}" type="datetime1">
              <a:rPr lang="en-US" sz="1200" i="0" smtClean="0">
                <a:solidFill>
                  <a:schemeClr val="tx1"/>
                </a:solidFill>
              </a:rPr>
              <a:pPr eaLnBrk="1" hangingPunct="1"/>
              <a:t>5/7/2013</a:t>
            </a:fld>
            <a:endParaRPr lang="en-US" sz="1200" i="0" dirty="0" smtClean="0">
              <a:solidFill>
                <a:schemeClr val="tx1"/>
              </a:solidFill>
            </a:endParaRPr>
          </a:p>
        </p:txBody>
      </p:sp>
      <p:sp>
        <p:nvSpPr>
          <p:cNvPr id="23556" name="Rectangle 7"/>
          <p:cNvSpPr>
            <a:spLocks noGrp="1" noChangeArrowheads="1"/>
          </p:cNvSpPr>
          <p:nvPr>
            <p:ph type="sldNum" sz="quarter" idx="5"/>
          </p:nvPr>
        </p:nvSpPr>
        <p:spPr>
          <a:noFill/>
        </p:spPr>
        <p:txBody>
          <a:bodyPr/>
          <a:lstStyle>
            <a:lvl1pPr defTabSz="909638" eaLnBrk="0" hangingPunct="0">
              <a:defRPr sz="3200" i="1">
                <a:solidFill>
                  <a:srgbClr val="333333"/>
                </a:solidFill>
                <a:latin typeface="Arial" pitchFamily="34" charset="0"/>
                <a:cs typeface="Arial" pitchFamily="34" charset="0"/>
              </a:defRPr>
            </a:lvl1pPr>
            <a:lvl2pPr marL="742950" indent="-285750" defTabSz="909638" eaLnBrk="0" hangingPunct="0">
              <a:defRPr sz="3200" i="1">
                <a:solidFill>
                  <a:srgbClr val="333333"/>
                </a:solidFill>
                <a:latin typeface="Arial" pitchFamily="34" charset="0"/>
                <a:cs typeface="Arial" pitchFamily="34" charset="0"/>
              </a:defRPr>
            </a:lvl2pPr>
            <a:lvl3pPr marL="1143000" indent="-228600" defTabSz="909638" eaLnBrk="0" hangingPunct="0">
              <a:defRPr sz="3200" i="1">
                <a:solidFill>
                  <a:srgbClr val="333333"/>
                </a:solidFill>
                <a:latin typeface="Arial" pitchFamily="34" charset="0"/>
                <a:cs typeface="Arial" pitchFamily="34" charset="0"/>
              </a:defRPr>
            </a:lvl3pPr>
            <a:lvl4pPr marL="1600200" indent="-228600" defTabSz="909638" eaLnBrk="0" hangingPunct="0">
              <a:defRPr sz="3200" i="1">
                <a:solidFill>
                  <a:srgbClr val="333333"/>
                </a:solidFill>
                <a:latin typeface="Arial" pitchFamily="34" charset="0"/>
                <a:cs typeface="Arial" pitchFamily="34" charset="0"/>
              </a:defRPr>
            </a:lvl4pPr>
            <a:lvl5pPr marL="2057400" indent="-228600" defTabSz="909638" eaLnBrk="0" hangingPunct="0">
              <a:defRPr sz="3200" i="1">
                <a:solidFill>
                  <a:srgbClr val="333333"/>
                </a:solidFill>
                <a:latin typeface="Arial" pitchFamily="34" charset="0"/>
                <a:cs typeface="Arial" pitchFamily="34" charset="0"/>
              </a:defRPr>
            </a:lvl5pPr>
            <a:lvl6pPr marL="2514600" indent="-228600" defTabSz="909638" eaLnBrk="0" fontAlgn="base" hangingPunct="0">
              <a:spcBef>
                <a:spcPct val="0"/>
              </a:spcBef>
              <a:spcAft>
                <a:spcPct val="0"/>
              </a:spcAft>
              <a:defRPr sz="3200" i="1">
                <a:solidFill>
                  <a:srgbClr val="333333"/>
                </a:solidFill>
                <a:latin typeface="Arial" pitchFamily="34" charset="0"/>
                <a:cs typeface="Arial" pitchFamily="34" charset="0"/>
              </a:defRPr>
            </a:lvl6pPr>
            <a:lvl7pPr marL="2971800" indent="-228600" defTabSz="909638" eaLnBrk="0" fontAlgn="base" hangingPunct="0">
              <a:spcBef>
                <a:spcPct val="0"/>
              </a:spcBef>
              <a:spcAft>
                <a:spcPct val="0"/>
              </a:spcAft>
              <a:defRPr sz="3200" i="1">
                <a:solidFill>
                  <a:srgbClr val="333333"/>
                </a:solidFill>
                <a:latin typeface="Arial" pitchFamily="34" charset="0"/>
                <a:cs typeface="Arial" pitchFamily="34" charset="0"/>
              </a:defRPr>
            </a:lvl7pPr>
            <a:lvl8pPr marL="3429000" indent="-228600" defTabSz="909638" eaLnBrk="0" fontAlgn="base" hangingPunct="0">
              <a:spcBef>
                <a:spcPct val="0"/>
              </a:spcBef>
              <a:spcAft>
                <a:spcPct val="0"/>
              </a:spcAft>
              <a:defRPr sz="3200" i="1">
                <a:solidFill>
                  <a:srgbClr val="333333"/>
                </a:solidFill>
                <a:latin typeface="Arial" pitchFamily="34" charset="0"/>
                <a:cs typeface="Arial" pitchFamily="34" charset="0"/>
              </a:defRPr>
            </a:lvl8pPr>
            <a:lvl9pPr marL="3886200" indent="-228600" defTabSz="909638" eaLnBrk="0" fontAlgn="base" hangingPunct="0">
              <a:spcBef>
                <a:spcPct val="0"/>
              </a:spcBef>
              <a:spcAft>
                <a:spcPct val="0"/>
              </a:spcAft>
              <a:defRPr sz="3200" i="1">
                <a:solidFill>
                  <a:srgbClr val="333333"/>
                </a:solidFill>
                <a:latin typeface="Arial" pitchFamily="34" charset="0"/>
                <a:cs typeface="Arial" pitchFamily="34" charset="0"/>
              </a:defRPr>
            </a:lvl9pPr>
          </a:lstStyle>
          <a:p>
            <a:pPr eaLnBrk="1" hangingPunct="1"/>
            <a:fld id="{206D4CF9-D831-4F71-8F85-928AEDD73E7D}" type="slidenum">
              <a:rPr lang="en-US" sz="1200" i="0" smtClean="0">
                <a:solidFill>
                  <a:schemeClr val="tx1"/>
                </a:solidFill>
              </a:rPr>
              <a:pPr eaLnBrk="1" hangingPunct="1"/>
              <a:t>1</a:t>
            </a:fld>
            <a:endParaRPr lang="en-US" sz="1200" i="0" dirty="0" smtClean="0">
              <a:solidFill>
                <a:schemeClr val="tx1"/>
              </a:solidFill>
            </a:endParaRPr>
          </a:p>
        </p:txBody>
      </p:sp>
      <p:sp>
        <p:nvSpPr>
          <p:cNvPr id="23557" name="Rectangle 2"/>
          <p:cNvSpPr>
            <a:spLocks noGrp="1" noRot="1" noChangeAspect="1" noChangeArrowheads="1" noTextEdit="1"/>
          </p:cNvSpPr>
          <p:nvPr>
            <p:ph type="sldImg"/>
          </p:nvPr>
        </p:nvSpPr>
        <p:spPr>
          <a:ln/>
        </p:spPr>
      </p:sp>
      <p:sp>
        <p:nvSpPr>
          <p:cNvPr id="23558" name="Rectangle 3"/>
          <p:cNvSpPr>
            <a:spLocks noGrp="1" noChangeArrowheads="1"/>
          </p:cNvSpPr>
          <p:nvPr>
            <p:ph type="body" idx="1"/>
          </p:nvPr>
        </p:nvSpPr>
        <p:spPr>
          <a:noFill/>
        </p:spPr>
        <p:txBody>
          <a:bodyPr/>
          <a:lstStyle/>
          <a:p>
            <a:pPr eaLnBrk="1" hangingPunct="1"/>
            <a:endParaRPr lang="en-US" sz="800" dirty="0" smtClean="0"/>
          </a:p>
        </p:txBody>
      </p:sp>
    </p:spTree>
    <p:extLst>
      <p:ext uri="{BB962C8B-B14F-4D97-AF65-F5344CB8AC3E}">
        <p14:creationId xmlns:p14="http://schemas.microsoft.com/office/powerpoint/2010/main" val="13806099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76">
              <a:defRPr/>
            </a:pPr>
            <a:r>
              <a:rPr lang="en-US" dirty="0"/>
              <a:t>	</a:t>
            </a:r>
          </a:p>
          <a:p>
            <a:pPr defTabSz="914276">
              <a:defRPr/>
            </a:pPr>
            <a:endParaRPr lang="en-US" dirty="0"/>
          </a:p>
          <a:p>
            <a:endParaRPr lang="en-US" dirty="0"/>
          </a:p>
        </p:txBody>
      </p:sp>
      <p:sp>
        <p:nvSpPr>
          <p:cNvPr id="4" name="Slide Number Placeholder 3"/>
          <p:cNvSpPr>
            <a:spLocks noGrp="1"/>
          </p:cNvSpPr>
          <p:nvPr>
            <p:ph type="sldNum" sz="quarter" idx="10"/>
          </p:nvPr>
        </p:nvSpPr>
        <p:spPr/>
        <p:txBody>
          <a:bodyPr/>
          <a:lstStyle/>
          <a:p>
            <a:pPr>
              <a:defRPr/>
            </a:pPr>
            <a:fld id="{60FB80DF-FE9A-4CB8-BA9B-E9AB6D0075B6}" type="slidenum">
              <a:rPr lang="en-US" smtClean="0">
                <a:solidFill>
                  <a:prstClr val="black"/>
                </a:solidFill>
              </a:rPr>
              <a:pPr>
                <a:defRPr/>
              </a:pPr>
              <a:t>10</a:t>
            </a:fld>
            <a:endParaRPr lang="en-US" dirty="0">
              <a:solidFill>
                <a:prstClr val="black"/>
              </a:solidFill>
            </a:endParaRPr>
          </a:p>
        </p:txBody>
      </p:sp>
    </p:spTree>
    <p:extLst>
      <p:ext uri="{BB962C8B-B14F-4D97-AF65-F5344CB8AC3E}">
        <p14:creationId xmlns:p14="http://schemas.microsoft.com/office/powerpoint/2010/main" val="42933404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marR="0" lvl="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sz="800" dirty="0" smtClean="0">
                <a:solidFill>
                  <a:schemeClr val="tx1"/>
                </a:solidFill>
              </a:rPr>
              <a:t>TYO Never available w/Specialty.  If a 4M</a:t>
            </a:r>
            <a:r>
              <a:rPr lang="en-US" sz="800" baseline="0" dirty="0" smtClean="0">
                <a:solidFill>
                  <a:schemeClr val="tx1"/>
                </a:solidFill>
              </a:rPr>
              <a:t> or 5D </a:t>
            </a:r>
            <a:r>
              <a:rPr lang="en-US" sz="800" dirty="0" smtClean="0">
                <a:solidFill>
                  <a:schemeClr val="tx1"/>
                </a:solidFill>
              </a:rPr>
              <a:t>doctor wants full Mental/Nervous coverage, they can choose the standard Regular Occupation language instead of Specialty Your Occ language. TYO can be added to policies with standard Regular Occupation language for the added protection.</a:t>
            </a:r>
          </a:p>
          <a:p>
            <a:pPr marL="171450" marR="0" lvl="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sz="800" dirty="0" smtClean="0">
                <a:solidFill>
                  <a:schemeClr val="tx1"/>
                </a:solidFill>
              </a:rPr>
              <a:t>Since Specialty Your Occ language is only available with max benefit periods of To Age 65 and greater, any </a:t>
            </a:r>
            <a:r>
              <a:rPr lang="en-US" sz="800" dirty="0" smtClean="0"/>
              <a:t>policy with a shorter max</a:t>
            </a:r>
            <a:r>
              <a:rPr lang="en-US" sz="800" dirty="0" smtClean="0">
                <a:solidFill>
                  <a:schemeClr val="tx1"/>
                </a:solidFill>
              </a:rPr>
              <a:t> benefit period will get standard Regular Occ </a:t>
            </a:r>
          </a:p>
          <a:p>
            <a:pPr marL="171450" marR="0" lvl="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sz="800" dirty="0" smtClean="0">
                <a:solidFill>
                  <a:schemeClr val="tx1"/>
                </a:solidFill>
              </a:rPr>
              <a:t>MDSUD rider and associated premium reduction is available to other medical occ classes in mixed MultiLife case design on a case level basis if the small business has a mix of 5D/4Ms</a:t>
            </a:r>
            <a:r>
              <a:rPr lang="en-US" sz="800" baseline="0" dirty="0" smtClean="0">
                <a:solidFill>
                  <a:schemeClr val="tx1"/>
                </a:solidFill>
              </a:rPr>
              <a:t> and 6M, 5M, or 5I occ classes and a policy with Specialty Your Occ language is desired.  Since this is on a case level basis, either every 6M,</a:t>
            </a:r>
            <a:r>
              <a:rPr lang="en-US" sz="800" dirty="0" smtClean="0">
                <a:solidFill>
                  <a:schemeClr val="tx1"/>
                </a:solidFill>
              </a:rPr>
              <a:t> 5M and 5I in the group</a:t>
            </a:r>
            <a:r>
              <a:rPr lang="en-US" sz="800" baseline="0" dirty="0" smtClean="0">
                <a:solidFill>
                  <a:schemeClr val="tx1"/>
                </a:solidFill>
              </a:rPr>
              <a:t> receives the MDSUD limitation rider and accompanying premium reduction, or none of the 6M, 5M or 5I’s receive it</a:t>
            </a:r>
            <a:r>
              <a:rPr lang="en-US" sz="800" dirty="0" smtClean="0">
                <a:solidFill>
                  <a:schemeClr val="tx1"/>
                </a:solidFill>
              </a:rPr>
              <a:t>. MDSUD not available for individual selection.</a:t>
            </a:r>
          </a:p>
          <a:p>
            <a:endParaRPr lang="en-US" sz="800" dirty="0" smtClean="0">
              <a:latin typeface="Arial" charset="0"/>
            </a:endParaRPr>
          </a:p>
        </p:txBody>
      </p:sp>
      <p:sp>
        <p:nvSpPr>
          <p:cNvPr id="6963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Arial" charset="0"/>
              </a:defRPr>
            </a:lvl1pPr>
            <a:lvl2pPr marL="747178" indent="-287377" eaLnBrk="0" hangingPunct="0">
              <a:defRPr sz="1400">
                <a:solidFill>
                  <a:schemeClr val="tx1"/>
                </a:solidFill>
                <a:latin typeface="Arial" charset="0"/>
              </a:defRPr>
            </a:lvl2pPr>
            <a:lvl3pPr marL="1149505" indent="-229901" eaLnBrk="0" hangingPunct="0">
              <a:defRPr sz="1400">
                <a:solidFill>
                  <a:schemeClr val="tx1"/>
                </a:solidFill>
                <a:latin typeface="Arial" charset="0"/>
              </a:defRPr>
            </a:lvl3pPr>
            <a:lvl4pPr marL="1609306" indent="-229901" eaLnBrk="0" hangingPunct="0">
              <a:defRPr sz="1400">
                <a:solidFill>
                  <a:schemeClr val="tx1"/>
                </a:solidFill>
                <a:latin typeface="Arial" charset="0"/>
              </a:defRPr>
            </a:lvl4pPr>
            <a:lvl5pPr marL="2069108" indent="-229901" eaLnBrk="0" hangingPunct="0">
              <a:defRPr sz="1400">
                <a:solidFill>
                  <a:schemeClr val="tx1"/>
                </a:solidFill>
                <a:latin typeface="Arial" charset="0"/>
              </a:defRPr>
            </a:lvl5pPr>
            <a:lvl6pPr marL="2528910" indent="-229901" eaLnBrk="0" fontAlgn="base" hangingPunct="0">
              <a:spcBef>
                <a:spcPct val="0"/>
              </a:spcBef>
              <a:spcAft>
                <a:spcPct val="0"/>
              </a:spcAft>
              <a:defRPr sz="1400">
                <a:solidFill>
                  <a:schemeClr val="tx1"/>
                </a:solidFill>
                <a:latin typeface="Arial" charset="0"/>
              </a:defRPr>
            </a:lvl6pPr>
            <a:lvl7pPr marL="2988712" indent="-229901" eaLnBrk="0" fontAlgn="base" hangingPunct="0">
              <a:spcBef>
                <a:spcPct val="0"/>
              </a:spcBef>
              <a:spcAft>
                <a:spcPct val="0"/>
              </a:spcAft>
              <a:defRPr sz="1400">
                <a:solidFill>
                  <a:schemeClr val="tx1"/>
                </a:solidFill>
                <a:latin typeface="Arial" charset="0"/>
              </a:defRPr>
            </a:lvl7pPr>
            <a:lvl8pPr marL="3448514" indent="-229901" eaLnBrk="0" fontAlgn="base" hangingPunct="0">
              <a:spcBef>
                <a:spcPct val="0"/>
              </a:spcBef>
              <a:spcAft>
                <a:spcPct val="0"/>
              </a:spcAft>
              <a:defRPr sz="1400">
                <a:solidFill>
                  <a:schemeClr val="tx1"/>
                </a:solidFill>
                <a:latin typeface="Arial" charset="0"/>
              </a:defRPr>
            </a:lvl8pPr>
            <a:lvl9pPr marL="3908315" indent="-229901" eaLnBrk="0" fontAlgn="base" hangingPunct="0">
              <a:spcBef>
                <a:spcPct val="0"/>
              </a:spcBef>
              <a:spcAft>
                <a:spcPct val="0"/>
              </a:spcAft>
              <a:defRPr sz="1400">
                <a:solidFill>
                  <a:schemeClr val="tx1"/>
                </a:solidFill>
                <a:latin typeface="Arial" charset="0"/>
              </a:defRPr>
            </a:lvl9pPr>
          </a:lstStyle>
          <a:p>
            <a:pPr eaLnBrk="1" hangingPunct="1"/>
            <a:fld id="{21464A73-34AC-462C-82E2-201D992C5DAE}" type="slidenum">
              <a:rPr lang="en-US" sz="1200"/>
              <a:pPr eaLnBrk="1" hangingPunct="1"/>
              <a:t>11</a:t>
            </a:fld>
            <a:endParaRPr lang="en-US" sz="1200" dirty="0"/>
          </a:p>
        </p:txBody>
      </p:sp>
    </p:spTree>
    <p:extLst>
      <p:ext uri="{BB962C8B-B14F-4D97-AF65-F5344CB8AC3E}">
        <p14:creationId xmlns:p14="http://schemas.microsoft.com/office/powerpoint/2010/main" val="22645362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35C0FB4-3D7B-48D8-804A-7E798B58826B}" type="slidenum">
              <a:rPr lang="en-US" smtClean="0"/>
              <a:pPr>
                <a:defRPr/>
              </a:pPr>
              <a:t>12</a:t>
            </a:fld>
            <a:endParaRPr lang="en-US" dirty="0"/>
          </a:p>
        </p:txBody>
      </p:sp>
    </p:spTree>
    <p:extLst>
      <p:ext uri="{BB962C8B-B14F-4D97-AF65-F5344CB8AC3E}">
        <p14:creationId xmlns:p14="http://schemas.microsoft.com/office/powerpoint/2010/main" val="11521878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pPr>
              <a:defRPr/>
            </a:pPr>
            <a:fld id="{535C0FB4-3D7B-48D8-804A-7E798B58826B}" type="slidenum">
              <a:rPr lang="en-US" smtClean="0"/>
              <a:pPr>
                <a:defRPr/>
              </a:pPr>
              <a:t>13</a:t>
            </a:fld>
            <a:endParaRPr lang="en-US" dirty="0"/>
          </a:p>
        </p:txBody>
      </p:sp>
    </p:spTree>
    <p:extLst>
      <p:ext uri="{BB962C8B-B14F-4D97-AF65-F5344CB8AC3E}">
        <p14:creationId xmlns:p14="http://schemas.microsoft.com/office/powerpoint/2010/main" val="16241559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35C0FB4-3D7B-48D8-804A-7E798B58826B}" type="slidenum">
              <a:rPr lang="en-US" smtClean="0"/>
              <a:pPr>
                <a:defRPr/>
              </a:pPr>
              <a:t>14</a:t>
            </a:fld>
            <a:endParaRPr lang="en-US" dirty="0"/>
          </a:p>
        </p:txBody>
      </p:sp>
    </p:spTree>
    <p:extLst>
      <p:ext uri="{BB962C8B-B14F-4D97-AF65-F5344CB8AC3E}">
        <p14:creationId xmlns:p14="http://schemas.microsoft.com/office/powerpoint/2010/main" val="6259698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407D64C-733F-4EC2-86C7-5CCF4B2FC9C3}" type="slidenum">
              <a:rPr lang="en-US" smtClean="0"/>
              <a:pPr>
                <a:defRPr/>
              </a:pPr>
              <a:t>15</a:t>
            </a:fld>
            <a:endParaRPr lang="en-US" dirty="0"/>
          </a:p>
        </p:txBody>
      </p:sp>
    </p:spTree>
    <p:extLst>
      <p:ext uri="{BB962C8B-B14F-4D97-AF65-F5344CB8AC3E}">
        <p14:creationId xmlns:p14="http://schemas.microsoft.com/office/powerpoint/2010/main" val="24958563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800" dirty="0"/>
          </a:p>
        </p:txBody>
      </p:sp>
      <p:sp>
        <p:nvSpPr>
          <p:cNvPr id="4" name="Slide Number Placeholder 3"/>
          <p:cNvSpPr>
            <a:spLocks noGrp="1"/>
          </p:cNvSpPr>
          <p:nvPr>
            <p:ph type="sldNum" sz="quarter" idx="10"/>
          </p:nvPr>
        </p:nvSpPr>
        <p:spPr/>
        <p:txBody>
          <a:bodyPr/>
          <a:lstStyle/>
          <a:p>
            <a:pPr>
              <a:defRPr/>
            </a:pPr>
            <a:fld id="{4407D64C-733F-4EC2-86C7-5CCF4B2FC9C3}" type="slidenum">
              <a:rPr lang="en-US" smtClean="0"/>
              <a:pPr>
                <a:defRPr/>
              </a:pPr>
              <a:t>16</a:t>
            </a:fld>
            <a:endParaRPr lang="en-US" dirty="0"/>
          </a:p>
        </p:txBody>
      </p:sp>
    </p:spTree>
    <p:extLst>
      <p:ext uri="{BB962C8B-B14F-4D97-AF65-F5344CB8AC3E}">
        <p14:creationId xmlns:p14="http://schemas.microsoft.com/office/powerpoint/2010/main" val="35546875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407D64C-733F-4EC2-86C7-5CCF4B2FC9C3}" type="slidenum">
              <a:rPr lang="en-US" smtClean="0"/>
              <a:pPr>
                <a:defRPr/>
              </a:pPr>
              <a:t>17</a:t>
            </a:fld>
            <a:endParaRPr lang="en-US" dirty="0"/>
          </a:p>
        </p:txBody>
      </p:sp>
    </p:spTree>
    <p:extLst>
      <p:ext uri="{BB962C8B-B14F-4D97-AF65-F5344CB8AC3E}">
        <p14:creationId xmlns:p14="http://schemas.microsoft.com/office/powerpoint/2010/main" val="21729161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407D64C-733F-4EC2-86C7-5CCF4B2FC9C3}" type="slidenum">
              <a:rPr lang="en-US" smtClean="0"/>
              <a:pPr>
                <a:defRPr/>
              </a:pPr>
              <a:t>18</a:t>
            </a:fld>
            <a:endParaRPr lang="en-US" dirty="0"/>
          </a:p>
        </p:txBody>
      </p:sp>
    </p:spTree>
    <p:extLst>
      <p:ext uri="{BB962C8B-B14F-4D97-AF65-F5344CB8AC3E}">
        <p14:creationId xmlns:p14="http://schemas.microsoft.com/office/powerpoint/2010/main" val="13199604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407D64C-733F-4EC2-86C7-5CCF4B2FC9C3}" type="slidenum">
              <a:rPr lang="en-US" smtClean="0">
                <a:solidFill>
                  <a:prstClr val="black"/>
                </a:solidFill>
              </a:rPr>
              <a:pPr>
                <a:defRPr/>
              </a:pPr>
              <a:t>19</a:t>
            </a:fld>
            <a:endParaRPr lang="en-US" dirty="0">
              <a:solidFill>
                <a:prstClr val="black"/>
              </a:solidFill>
            </a:endParaRPr>
          </a:p>
        </p:txBody>
      </p:sp>
    </p:spTree>
    <p:extLst>
      <p:ext uri="{BB962C8B-B14F-4D97-AF65-F5344CB8AC3E}">
        <p14:creationId xmlns:p14="http://schemas.microsoft.com/office/powerpoint/2010/main" val="19494499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35C0FB4-3D7B-48D8-804A-7E798B58826B}" type="slidenum">
              <a:rPr lang="en-US" smtClean="0"/>
              <a:pPr>
                <a:defRPr/>
              </a:pPr>
              <a:t>2</a:t>
            </a:fld>
            <a:endParaRPr lang="en-US" dirty="0"/>
          </a:p>
        </p:txBody>
      </p:sp>
    </p:spTree>
    <p:extLst>
      <p:ext uri="{BB962C8B-B14F-4D97-AF65-F5344CB8AC3E}">
        <p14:creationId xmlns:p14="http://schemas.microsoft.com/office/powerpoint/2010/main" val="6282994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407D64C-733F-4EC2-86C7-5CCF4B2FC9C3}" type="slidenum">
              <a:rPr lang="en-US" smtClean="0">
                <a:solidFill>
                  <a:prstClr val="black"/>
                </a:solidFill>
              </a:rPr>
              <a:pPr>
                <a:defRPr/>
              </a:pPr>
              <a:t>20</a:t>
            </a:fld>
            <a:endParaRPr lang="en-US" dirty="0">
              <a:solidFill>
                <a:prstClr val="black"/>
              </a:solidFill>
            </a:endParaRPr>
          </a:p>
        </p:txBody>
      </p:sp>
    </p:spTree>
    <p:extLst>
      <p:ext uri="{BB962C8B-B14F-4D97-AF65-F5344CB8AC3E}">
        <p14:creationId xmlns:p14="http://schemas.microsoft.com/office/powerpoint/2010/main" val="41106119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407D64C-733F-4EC2-86C7-5CCF4B2FC9C3}" type="slidenum">
              <a:rPr lang="en-US" smtClean="0">
                <a:solidFill>
                  <a:prstClr val="black"/>
                </a:solidFill>
              </a:rPr>
              <a:pPr>
                <a:defRPr/>
              </a:pPr>
              <a:t>21</a:t>
            </a:fld>
            <a:endParaRPr lang="en-US" dirty="0">
              <a:solidFill>
                <a:prstClr val="black"/>
              </a:solidFill>
            </a:endParaRPr>
          </a:p>
        </p:txBody>
      </p:sp>
    </p:spTree>
    <p:extLst>
      <p:ext uri="{BB962C8B-B14F-4D97-AF65-F5344CB8AC3E}">
        <p14:creationId xmlns:p14="http://schemas.microsoft.com/office/powerpoint/2010/main" val="32099135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35C0FB4-3D7B-48D8-804A-7E798B58826B}" type="slidenum">
              <a:rPr lang="en-US" smtClean="0"/>
              <a:pPr>
                <a:defRPr/>
              </a:pPr>
              <a:t>22</a:t>
            </a:fld>
            <a:endParaRPr lang="en-US" dirty="0"/>
          </a:p>
        </p:txBody>
      </p:sp>
    </p:spTree>
    <p:extLst>
      <p:ext uri="{BB962C8B-B14F-4D97-AF65-F5344CB8AC3E}">
        <p14:creationId xmlns:p14="http://schemas.microsoft.com/office/powerpoint/2010/main" val="7726827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407D64C-733F-4EC2-86C7-5CCF4B2FC9C3}" type="slidenum">
              <a:rPr lang="en-US" smtClean="0">
                <a:solidFill>
                  <a:prstClr val="black"/>
                </a:solidFill>
              </a:rPr>
              <a:pPr>
                <a:defRPr/>
              </a:pPr>
              <a:t>23</a:t>
            </a:fld>
            <a:endParaRPr lang="en-US" dirty="0">
              <a:solidFill>
                <a:prstClr val="black"/>
              </a:solidFill>
            </a:endParaRPr>
          </a:p>
        </p:txBody>
      </p:sp>
    </p:spTree>
    <p:extLst>
      <p:ext uri="{BB962C8B-B14F-4D97-AF65-F5344CB8AC3E}">
        <p14:creationId xmlns:p14="http://schemas.microsoft.com/office/powerpoint/2010/main" val="7929327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35C0FB4-3D7B-48D8-804A-7E798B58826B}" type="slidenum">
              <a:rPr lang="en-US" smtClean="0"/>
              <a:pPr>
                <a:defRPr/>
              </a:pPr>
              <a:t>24</a:t>
            </a:fld>
            <a:endParaRPr lang="en-US" dirty="0"/>
          </a:p>
        </p:txBody>
      </p:sp>
    </p:spTree>
    <p:extLst>
      <p:ext uri="{BB962C8B-B14F-4D97-AF65-F5344CB8AC3E}">
        <p14:creationId xmlns:p14="http://schemas.microsoft.com/office/powerpoint/2010/main" val="8494978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eaLnBrk="0" hangingPunct="0">
              <a:defRPr sz="1200">
                <a:solidFill>
                  <a:schemeClr val="tx1"/>
                </a:solidFill>
                <a:latin typeface="Arial" charset="0"/>
              </a:defRPr>
            </a:lvl1pPr>
            <a:lvl2pPr marL="754147" indent="-290056" eaLnBrk="0" hangingPunct="0">
              <a:defRPr sz="1200">
                <a:solidFill>
                  <a:schemeClr val="tx1"/>
                </a:solidFill>
                <a:latin typeface="Arial" charset="0"/>
              </a:defRPr>
            </a:lvl2pPr>
            <a:lvl3pPr marL="1160226" indent="-232046" eaLnBrk="0" hangingPunct="0">
              <a:defRPr sz="1200">
                <a:solidFill>
                  <a:schemeClr val="tx1"/>
                </a:solidFill>
                <a:latin typeface="Arial" charset="0"/>
              </a:defRPr>
            </a:lvl3pPr>
            <a:lvl4pPr marL="1624316" indent="-232046" eaLnBrk="0" hangingPunct="0">
              <a:defRPr sz="1200">
                <a:solidFill>
                  <a:schemeClr val="tx1"/>
                </a:solidFill>
                <a:latin typeface="Arial" charset="0"/>
              </a:defRPr>
            </a:lvl4pPr>
            <a:lvl5pPr marL="2088405" indent="-232046" eaLnBrk="0" hangingPunct="0">
              <a:defRPr sz="1200">
                <a:solidFill>
                  <a:schemeClr val="tx1"/>
                </a:solidFill>
                <a:latin typeface="Arial" charset="0"/>
              </a:defRPr>
            </a:lvl5pPr>
            <a:lvl6pPr marL="2552497" indent="-232046" eaLnBrk="0" fontAlgn="base" hangingPunct="0">
              <a:spcBef>
                <a:spcPct val="0"/>
              </a:spcBef>
              <a:spcAft>
                <a:spcPct val="0"/>
              </a:spcAft>
              <a:defRPr sz="1200">
                <a:solidFill>
                  <a:schemeClr val="tx1"/>
                </a:solidFill>
                <a:latin typeface="Arial" charset="0"/>
              </a:defRPr>
            </a:lvl6pPr>
            <a:lvl7pPr marL="3016586" indent="-232046" eaLnBrk="0" fontAlgn="base" hangingPunct="0">
              <a:spcBef>
                <a:spcPct val="0"/>
              </a:spcBef>
              <a:spcAft>
                <a:spcPct val="0"/>
              </a:spcAft>
              <a:defRPr sz="1200">
                <a:solidFill>
                  <a:schemeClr val="tx1"/>
                </a:solidFill>
                <a:latin typeface="Arial" charset="0"/>
              </a:defRPr>
            </a:lvl7pPr>
            <a:lvl8pPr marL="3480677" indent="-232046" eaLnBrk="0" fontAlgn="base" hangingPunct="0">
              <a:spcBef>
                <a:spcPct val="0"/>
              </a:spcBef>
              <a:spcAft>
                <a:spcPct val="0"/>
              </a:spcAft>
              <a:defRPr sz="1200">
                <a:solidFill>
                  <a:schemeClr val="tx1"/>
                </a:solidFill>
                <a:latin typeface="Arial" charset="0"/>
              </a:defRPr>
            </a:lvl8pPr>
            <a:lvl9pPr marL="3944766" indent="-232046" eaLnBrk="0" fontAlgn="base" hangingPunct="0">
              <a:spcBef>
                <a:spcPct val="0"/>
              </a:spcBef>
              <a:spcAft>
                <a:spcPct val="0"/>
              </a:spcAft>
              <a:defRPr sz="1200">
                <a:solidFill>
                  <a:schemeClr val="tx1"/>
                </a:solidFill>
                <a:latin typeface="Arial" charset="0"/>
              </a:defRPr>
            </a:lvl9pPr>
          </a:lstStyle>
          <a:p>
            <a:pPr eaLnBrk="1" hangingPunct="1"/>
            <a:fld id="{300F10B3-B30A-4055-8325-B996438308AE}" type="slidenum">
              <a:rPr lang="en-US"/>
              <a:pPr eaLnBrk="1" hangingPunct="1"/>
              <a:t>25</a:t>
            </a:fld>
            <a:endParaRPr lang="en-US" dirty="0"/>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xfrm>
            <a:off x="567298" y="4964548"/>
            <a:ext cx="5975638" cy="122145"/>
          </a:xfrm>
          <a:noFill/>
        </p:spPr>
        <p:txBody>
          <a:bodyPr/>
          <a:lstStyle/>
          <a:p>
            <a:pPr eaLnBrk="1" hangingPunct="1"/>
            <a:endParaRPr lang="en-US" sz="800" dirty="0"/>
          </a:p>
        </p:txBody>
      </p:sp>
    </p:spTree>
    <p:extLst>
      <p:ext uri="{BB962C8B-B14F-4D97-AF65-F5344CB8AC3E}">
        <p14:creationId xmlns:p14="http://schemas.microsoft.com/office/powerpoint/2010/main" val="10174852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p:spPr>
        <p:txBody>
          <a:bodyPr/>
          <a:lstStyle>
            <a:lvl1pPr defTabSz="909638" eaLnBrk="0" hangingPunct="0">
              <a:defRPr sz="3200" i="1">
                <a:solidFill>
                  <a:srgbClr val="333333"/>
                </a:solidFill>
                <a:latin typeface="Arial" pitchFamily="34" charset="0"/>
                <a:cs typeface="Arial" pitchFamily="34" charset="0"/>
              </a:defRPr>
            </a:lvl1pPr>
            <a:lvl2pPr marL="742950" indent="-285750" defTabSz="909638" eaLnBrk="0" hangingPunct="0">
              <a:defRPr sz="3200" i="1">
                <a:solidFill>
                  <a:srgbClr val="333333"/>
                </a:solidFill>
                <a:latin typeface="Arial" pitchFamily="34" charset="0"/>
                <a:cs typeface="Arial" pitchFamily="34" charset="0"/>
              </a:defRPr>
            </a:lvl2pPr>
            <a:lvl3pPr marL="1143000" indent="-228600" defTabSz="909638" eaLnBrk="0" hangingPunct="0">
              <a:defRPr sz="3200" i="1">
                <a:solidFill>
                  <a:srgbClr val="333333"/>
                </a:solidFill>
                <a:latin typeface="Arial" pitchFamily="34" charset="0"/>
                <a:cs typeface="Arial" pitchFamily="34" charset="0"/>
              </a:defRPr>
            </a:lvl3pPr>
            <a:lvl4pPr marL="1600200" indent="-228600" defTabSz="909638" eaLnBrk="0" hangingPunct="0">
              <a:defRPr sz="3200" i="1">
                <a:solidFill>
                  <a:srgbClr val="333333"/>
                </a:solidFill>
                <a:latin typeface="Arial" pitchFamily="34" charset="0"/>
                <a:cs typeface="Arial" pitchFamily="34" charset="0"/>
              </a:defRPr>
            </a:lvl4pPr>
            <a:lvl5pPr marL="2057400" indent="-228600" defTabSz="909638" eaLnBrk="0" hangingPunct="0">
              <a:defRPr sz="3200" i="1">
                <a:solidFill>
                  <a:srgbClr val="333333"/>
                </a:solidFill>
                <a:latin typeface="Arial" pitchFamily="34" charset="0"/>
                <a:cs typeface="Arial" pitchFamily="34" charset="0"/>
              </a:defRPr>
            </a:lvl5pPr>
            <a:lvl6pPr marL="2514600" indent="-228600" defTabSz="909638" eaLnBrk="0" fontAlgn="base" hangingPunct="0">
              <a:spcBef>
                <a:spcPct val="0"/>
              </a:spcBef>
              <a:spcAft>
                <a:spcPct val="0"/>
              </a:spcAft>
              <a:defRPr sz="3200" i="1">
                <a:solidFill>
                  <a:srgbClr val="333333"/>
                </a:solidFill>
                <a:latin typeface="Arial" pitchFamily="34" charset="0"/>
                <a:cs typeface="Arial" pitchFamily="34" charset="0"/>
              </a:defRPr>
            </a:lvl6pPr>
            <a:lvl7pPr marL="2971800" indent="-228600" defTabSz="909638" eaLnBrk="0" fontAlgn="base" hangingPunct="0">
              <a:spcBef>
                <a:spcPct val="0"/>
              </a:spcBef>
              <a:spcAft>
                <a:spcPct val="0"/>
              </a:spcAft>
              <a:defRPr sz="3200" i="1">
                <a:solidFill>
                  <a:srgbClr val="333333"/>
                </a:solidFill>
                <a:latin typeface="Arial" pitchFamily="34" charset="0"/>
                <a:cs typeface="Arial" pitchFamily="34" charset="0"/>
              </a:defRPr>
            </a:lvl7pPr>
            <a:lvl8pPr marL="3429000" indent="-228600" defTabSz="909638" eaLnBrk="0" fontAlgn="base" hangingPunct="0">
              <a:spcBef>
                <a:spcPct val="0"/>
              </a:spcBef>
              <a:spcAft>
                <a:spcPct val="0"/>
              </a:spcAft>
              <a:defRPr sz="3200" i="1">
                <a:solidFill>
                  <a:srgbClr val="333333"/>
                </a:solidFill>
                <a:latin typeface="Arial" pitchFamily="34" charset="0"/>
                <a:cs typeface="Arial" pitchFamily="34" charset="0"/>
              </a:defRPr>
            </a:lvl8pPr>
            <a:lvl9pPr marL="3886200" indent="-228600" defTabSz="909638" eaLnBrk="0" fontAlgn="base" hangingPunct="0">
              <a:spcBef>
                <a:spcPct val="0"/>
              </a:spcBef>
              <a:spcAft>
                <a:spcPct val="0"/>
              </a:spcAft>
              <a:defRPr sz="3200" i="1">
                <a:solidFill>
                  <a:srgbClr val="333333"/>
                </a:solidFill>
                <a:latin typeface="Arial" pitchFamily="34" charset="0"/>
                <a:cs typeface="Arial" pitchFamily="34" charset="0"/>
              </a:defRPr>
            </a:lvl9pPr>
          </a:lstStyle>
          <a:p>
            <a:pPr eaLnBrk="1" hangingPunct="1"/>
            <a:r>
              <a:rPr lang="en-US" sz="1200" i="0" dirty="0" smtClean="0">
                <a:solidFill>
                  <a:schemeClr val="tx1"/>
                </a:solidFill>
              </a:rPr>
              <a:t>Presidents ConfApr1 2009_v3</a:t>
            </a:r>
          </a:p>
        </p:txBody>
      </p:sp>
      <p:sp>
        <p:nvSpPr>
          <p:cNvPr id="23555" name="Rectangle 3"/>
          <p:cNvSpPr>
            <a:spLocks noGrp="1" noChangeArrowheads="1"/>
          </p:cNvSpPr>
          <p:nvPr>
            <p:ph type="dt" sz="quarter" idx="1"/>
          </p:nvPr>
        </p:nvSpPr>
        <p:spPr>
          <a:noFill/>
        </p:spPr>
        <p:txBody>
          <a:bodyPr/>
          <a:lstStyle>
            <a:lvl1pPr defTabSz="909638" eaLnBrk="0" hangingPunct="0">
              <a:defRPr sz="3200" i="1">
                <a:solidFill>
                  <a:srgbClr val="333333"/>
                </a:solidFill>
                <a:latin typeface="Arial" pitchFamily="34" charset="0"/>
                <a:cs typeface="Arial" pitchFamily="34" charset="0"/>
              </a:defRPr>
            </a:lvl1pPr>
            <a:lvl2pPr marL="742950" indent="-285750" defTabSz="909638" eaLnBrk="0" hangingPunct="0">
              <a:defRPr sz="3200" i="1">
                <a:solidFill>
                  <a:srgbClr val="333333"/>
                </a:solidFill>
                <a:latin typeface="Arial" pitchFamily="34" charset="0"/>
                <a:cs typeface="Arial" pitchFamily="34" charset="0"/>
              </a:defRPr>
            </a:lvl2pPr>
            <a:lvl3pPr marL="1143000" indent="-228600" defTabSz="909638" eaLnBrk="0" hangingPunct="0">
              <a:defRPr sz="3200" i="1">
                <a:solidFill>
                  <a:srgbClr val="333333"/>
                </a:solidFill>
                <a:latin typeface="Arial" pitchFamily="34" charset="0"/>
                <a:cs typeface="Arial" pitchFamily="34" charset="0"/>
              </a:defRPr>
            </a:lvl3pPr>
            <a:lvl4pPr marL="1600200" indent="-228600" defTabSz="909638" eaLnBrk="0" hangingPunct="0">
              <a:defRPr sz="3200" i="1">
                <a:solidFill>
                  <a:srgbClr val="333333"/>
                </a:solidFill>
                <a:latin typeface="Arial" pitchFamily="34" charset="0"/>
                <a:cs typeface="Arial" pitchFamily="34" charset="0"/>
              </a:defRPr>
            </a:lvl4pPr>
            <a:lvl5pPr marL="2057400" indent="-228600" defTabSz="909638" eaLnBrk="0" hangingPunct="0">
              <a:defRPr sz="3200" i="1">
                <a:solidFill>
                  <a:srgbClr val="333333"/>
                </a:solidFill>
                <a:latin typeface="Arial" pitchFamily="34" charset="0"/>
                <a:cs typeface="Arial" pitchFamily="34" charset="0"/>
              </a:defRPr>
            </a:lvl5pPr>
            <a:lvl6pPr marL="2514600" indent="-228600" defTabSz="909638" eaLnBrk="0" fontAlgn="base" hangingPunct="0">
              <a:spcBef>
                <a:spcPct val="0"/>
              </a:spcBef>
              <a:spcAft>
                <a:spcPct val="0"/>
              </a:spcAft>
              <a:defRPr sz="3200" i="1">
                <a:solidFill>
                  <a:srgbClr val="333333"/>
                </a:solidFill>
                <a:latin typeface="Arial" pitchFamily="34" charset="0"/>
                <a:cs typeface="Arial" pitchFamily="34" charset="0"/>
              </a:defRPr>
            </a:lvl6pPr>
            <a:lvl7pPr marL="2971800" indent="-228600" defTabSz="909638" eaLnBrk="0" fontAlgn="base" hangingPunct="0">
              <a:spcBef>
                <a:spcPct val="0"/>
              </a:spcBef>
              <a:spcAft>
                <a:spcPct val="0"/>
              </a:spcAft>
              <a:defRPr sz="3200" i="1">
                <a:solidFill>
                  <a:srgbClr val="333333"/>
                </a:solidFill>
                <a:latin typeface="Arial" pitchFamily="34" charset="0"/>
                <a:cs typeface="Arial" pitchFamily="34" charset="0"/>
              </a:defRPr>
            </a:lvl7pPr>
            <a:lvl8pPr marL="3429000" indent="-228600" defTabSz="909638" eaLnBrk="0" fontAlgn="base" hangingPunct="0">
              <a:spcBef>
                <a:spcPct val="0"/>
              </a:spcBef>
              <a:spcAft>
                <a:spcPct val="0"/>
              </a:spcAft>
              <a:defRPr sz="3200" i="1">
                <a:solidFill>
                  <a:srgbClr val="333333"/>
                </a:solidFill>
                <a:latin typeface="Arial" pitchFamily="34" charset="0"/>
                <a:cs typeface="Arial" pitchFamily="34" charset="0"/>
              </a:defRPr>
            </a:lvl8pPr>
            <a:lvl9pPr marL="3886200" indent="-228600" defTabSz="909638" eaLnBrk="0" fontAlgn="base" hangingPunct="0">
              <a:spcBef>
                <a:spcPct val="0"/>
              </a:spcBef>
              <a:spcAft>
                <a:spcPct val="0"/>
              </a:spcAft>
              <a:defRPr sz="3200" i="1">
                <a:solidFill>
                  <a:srgbClr val="333333"/>
                </a:solidFill>
                <a:latin typeface="Arial" pitchFamily="34" charset="0"/>
                <a:cs typeface="Arial" pitchFamily="34" charset="0"/>
              </a:defRPr>
            </a:lvl9pPr>
          </a:lstStyle>
          <a:p>
            <a:pPr eaLnBrk="1" hangingPunct="1"/>
            <a:fld id="{04C45EAE-9C37-4F1E-837E-8E0B97276758}" type="datetime1">
              <a:rPr lang="en-US" sz="1200" i="0" smtClean="0">
                <a:solidFill>
                  <a:schemeClr val="tx1"/>
                </a:solidFill>
              </a:rPr>
              <a:pPr eaLnBrk="1" hangingPunct="1"/>
              <a:t>5/7/2013</a:t>
            </a:fld>
            <a:endParaRPr lang="en-US" sz="1200" i="0" dirty="0" smtClean="0">
              <a:solidFill>
                <a:schemeClr val="tx1"/>
              </a:solidFill>
            </a:endParaRPr>
          </a:p>
        </p:txBody>
      </p:sp>
      <p:sp>
        <p:nvSpPr>
          <p:cNvPr id="23556" name="Rectangle 7"/>
          <p:cNvSpPr>
            <a:spLocks noGrp="1" noChangeArrowheads="1"/>
          </p:cNvSpPr>
          <p:nvPr>
            <p:ph type="sldNum" sz="quarter" idx="5"/>
          </p:nvPr>
        </p:nvSpPr>
        <p:spPr>
          <a:noFill/>
        </p:spPr>
        <p:txBody>
          <a:bodyPr/>
          <a:lstStyle>
            <a:lvl1pPr defTabSz="909638" eaLnBrk="0" hangingPunct="0">
              <a:defRPr sz="3200" i="1">
                <a:solidFill>
                  <a:srgbClr val="333333"/>
                </a:solidFill>
                <a:latin typeface="Arial" pitchFamily="34" charset="0"/>
                <a:cs typeface="Arial" pitchFamily="34" charset="0"/>
              </a:defRPr>
            </a:lvl1pPr>
            <a:lvl2pPr marL="742950" indent="-285750" defTabSz="909638" eaLnBrk="0" hangingPunct="0">
              <a:defRPr sz="3200" i="1">
                <a:solidFill>
                  <a:srgbClr val="333333"/>
                </a:solidFill>
                <a:latin typeface="Arial" pitchFamily="34" charset="0"/>
                <a:cs typeface="Arial" pitchFamily="34" charset="0"/>
              </a:defRPr>
            </a:lvl2pPr>
            <a:lvl3pPr marL="1143000" indent="-228600" defTabSz="909638" eaLnBrk="0" hangingPunct="0">
              <a:defRPr sz="3200" i="1">
                <a:solidFill>
                  <a:srgbClr val="333333"/>
                </a:solidFill>
                <a:latin typeface="Arial" pitchFamily="34" charset="0"/>
                <a:cs typeface="Arial" pitchFamily="34" charset="0"/>
              </a:defRPr>
            </a:lvl3pPr>
            <a:lvl4pPr marL="1600200" indent="-228600" defTabSz="909638" eaLnBrk="0" hangingPunct="0">
              <a:defRPr sz="3200" i="1">
                <a:solidFill>
                  <a:srgbClr val="333333"/>
                </a:solidFill>
                <a:latin typeface="Arial" pitchFamily="34" charset="0"/>
                <a:cs typeface="Arial" pitchFamily="34" charset="0"/>
              </a:defRPr>
            </a:lvl4pPr>
            <a:lvl5pPr marL="2057400" indent="-228600" defTabSz="909638" eaLnBrk="0" hangingPunct="0">
              <a:defRPr sz="3200" i="1">
                <a:solidFill>
                  <a:srgbClr val="333333"/>
                </a:solidFill>
                <a:latin typeface="Arial" pitchFamily="34" charset="0"/>
                <a:cs typeface="Arial" pitchFamily="34" charset="0"/>
              </a:defRPr>
            </a:lvl5pPr>
            <a:lvl6pPr marL="2514600" indent="-228600" defTabSz="909638" eaLnBrk="0" fontAlgn="base" hangingPunct="0">
              <a:spcBef>
                <a:spcPct val="0"/>
              </a:spcBef>
              <a:spcAft>
                <a:spcPct val="0"/>
              </a:spcAft>
              <a:defRPr sz="3200" i="1">
                <a:solidFill>
                  <a:srgbClr val="333333"/>
                </a:solidFill>
                <a:latin typeface="Arial" pitchFamily="34" charset="0"/>
                <a:cs typeface="Arial" pitchFamily="34" charset="0"/>
              </a:defRPr>
            </a:lvl6pPr>
            <a:lvl7pPr marL="2971800" indent="-228600" defTabSz="909638" eaLnBrk="0" fontAlgn="base" hangingPunct="0">
              <a:spcBef>
                <a:spcPct val="0"/>
              </a:spcBef>
              <a:spcAft>
                <a:spcPct val="0"/>
              </a:spcAft>
              <a:defRPr sz="3200" i="1">
                <a:solidFill>
                  <a:srgbClr val="333333"/>
                </a:solidFill>
                <a:latin typeface="Arial" pitchFamily="34" charset="0"/>
                <a:cs typeface="Arial" pitchFamily="34" charset="0"/>
              </a:defRPr>
            </a:lvl7pPr>
            <a:lvl8pPr marL="3429000" indent="-228600" defTabSz="909638" eaLnBrk="0" fontAlgn="base" hangingPunct="0">
              <a:spcBef>
                <a:spcPct val="0"/>
              </a:spcBef>
              <a:spcAft>
                <a:spcPct val="0"/>
              </a:spcAft>
              <a:defRPr sz="3200" i="1">
                <a:solidFill>
                  <a:srgbClr val="333333"/>
                </a:solidFill>
                <a:latin typeface="Arial" pitchFamily="34" charset="0"/>
                <a:cs typeface="Arial" pitchFamily="34" charset="0"/>
              </a:defRPr>
            </a:lvl8pPr>
            <a:lvl9pPr marL="3886200" indent="-228600" defTabSz="909638" eaLnBrk="0" fontAlgn="base" hangingPunct="0">
              <a:spcBef>
                <a:spcPct val="0"/>
              </a:spcBef>
              <a:spcAft>
                <a:spcPct val="0"/>
              </a:spcAft>
              <a:defRPr sz="3200" i="1">
                <a:solidFill>
                  <a:srgbClr val="333333"/>
                </a:solidFill>
                <a:latin typeface="Arial" pitchFamily="34" charset="0"/>
                <a:cs typeface="Arial" pitchFamily="34" charset="0"/>
              </a:defRPr>
            </a:lvl9pPr>
          </a:lstStyle>
          <a:p>
            <a:pPr eaLnBrk="1" hangingPunct="1"/>
            <a:fld id="{206D4CF9-D831-4F71-8F85-928AEDD73E7D}" type="slidenum">
              <a:rPr lang="en-US" sz="1200" i="0" smtClean="0">
                <a:solidFill>
                  <a:schemeClr val="tx1"/>
                </a:solidFill>
              </a:rPr>
              <a:pPr eaLnBrk="1" hangingPunct="1"/>
              <a:t>26</a:t>
            </a:fld>
            <a:endParaRPr lang="en-US" sz="1200" i="0" dirty="0" smtClean="0">
              <a:solidFill>
                <a:schemeClr val="tx1"/>
              </a:solidFill>
            </a:endParaRPr>
          </a:p>
        </p:txBody>
      </p:sp>
      <p:sp>
        <p:nvSpPr>
          <p:cNvPr id="23557" name="Rectangle 2"/>
          <p:cNvSpPr>
            <a:spLocks noGrp="1" noRot="1" noChangeAspect="1" noChangeArrowheads="1" noTextEdit="1"/>
          </p:cNvSpPr>
          <p:nvPr>
            <p:ph type="sldImg"/>
          </p:nvPr>
        </p:nvSpPr>
        <p:spPr>
          <a:ln/>
        </p:spPr>
      </p:sp>
      <p:sp>
        <p:nvSpPr>
          <p:cNvPr id="23558" name="Rectangle 3"/>
          <p:cNvSpPr>
            <a:spLocks noGrp="1" noChangeArrowheads="1"/>
          </p:cNvSpPr>
          <p:nvPr>
            <p:ph type="body" idx="1"/>
          </p:nvPr>
        </p:nvSpPr>
        <p:spPr>
          <a:noFill/>
        </p:spPr>
        <p:txBody>
          <a:bodyPr/>
          <a:lstStyle/>
          <a:p>
            <a:pPr eaLnBrk="1" hangingPunct="1"/>
            <a:endParaRPr lang="en-US" dirty="0" smtClean="0"/>
          </a:p>
        </p:txBody>
      </p:sp>
    </p:spTree>
    <p:extLst>
      <p:ext uri="{BB962C8B-B14F-4D97-AF65-F5344CB8AC3E}">
        <p14:creationId xmlns:p14="http://schemas.microsoft.com/office/powerpoint/2010/main" val="34085641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endParaRPr lang="en-US" sz="700" i="0" dirty="0" smtClean="0"/>
          </a:p>
        </p:txBody>
      </p:sp>
      <p:sp>
        <p:nvSpPr>
          <p:cNvPr id="4" name="Slide Number Placeholder 3"/>
          <p:cNvSpPr>
            <a:spLocks noGrp="1"/>
          </p:cNvSpPr>
          <p:nvPr>
            <p:ph type="sldNum" sz="quarter" idx="10"/>
          </p:nvPr>
        </p:nvSpPr>
        <p:spPr/>
        <p:txBody>
          <a:bodyPr/>
          <a:lstStyle/>
          <a:p>
            <a:pPr>
              <a:defRPr/>
            </a:pPr>
            <a:fld id="{535C0FB4-3D7B-48D8-804A-7E798B58826B}" type="slidenum">
              <a:rPr lang="en-US" smtClean="0"/>
              <a:pPr>
                <a:defRPr/>
              </a:pPr>
              <a:t>27</a:t>
            </a:fld>
            <a:endParaRPr lang="en-US" dirty="0"/>
          </a:p>
        </p:txBody>
      </p:sp>
    </p:spTree>
    <p:extLst>
      <p:ext uri="{BB962C8B-B14F-4D97-AF65-F5344CB8AC3E}">
        <p14:creationId xmlns:p14="http://schemas.microsoft.com/office/powerpoint/2010/main" val="95154067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35C0FB4-3D7B-48D8-804A-7E798B58826B}" type="slidenum">
              <a:rPr lang="en-US" smtClean="0"/>
              <a:pPr>
                <a:defRPr/>
              </a:pPr>
              <a:t>28</a:t>
            </a:fld>
            <a:endParaRPr lang="en-US" dirty="0"/>
          </a:p>
        </p:txBody>
      </p:sp>
    </p:spTree>
    <p:extLst>
      <p:ext uri="{BB962C8B-B14F-4D97-AF65-F5344CB8AC3E}">
        <p14:creationId xmlns:p14="http://schemas.microsoft.com/office/powerpoint/2010/main" val="141360312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700" kern="1200" dirty="0" smtClean="0">
              <a:solidFill>
                <a:schemeClr val="tx1"/>
              </a:solidFill>
              <a:effectLst/>
              <a:latin typeface="Arial" pitchFamily="34" charset="0"/>
              <a:ea typeface="+mn-ea"/>
              <a:cs typeface="+mn-cs"/>
            </a:endParaRPr>
          </a:p>
        </p:txBody>
      </p:sp>
      <p:sp>
        <p:nvSpPr>
          <p:cNvPr id="4" name="Slide Number Placeholder 3"/>
          <p:cNvSpPr>
            <a:spLocks noGrp="1"/>
          </p:cNvSpPr>
          <p:nvPr>
            <p:ph type="sldNum" sz="quarter" idx="10"/>
          </p:nvPr>
        </p:nvSpPr>
        <p:spPr/>
        <p:txBody>
          <a:bodyPr/>
          <a:lstStyle/>
          <a:p>
            <a:pPr>
              <a:defRPr/>
            </a:pPr>
            <a:fld id="{535C0FB4-3D7B-48D8-804A-7E798B58826B}" type="slidenum">
              <a:rPr lang="en-US" smtClean="0"/>
              <a:pPr>
                <a:defRPr/>
              </a:pPr>
              <a:t>29</a:t>
            </a:fld>
            <a:endParaRPr lang="en-US" dirty="0"/>
          </a:p>
        </p:txBody>
      </p:sp>
    </p:spTree>
    <p:extLst>
      <p:ext uri="{BB962C8B-B14F-4D97-AF65-F5344CB8AC3E}">
        <p14:creationId xmlns:p14="http://schemas.microsoft.com/office/powerpoint/2010/main" val="2021979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35C0FB4-3D7B-48D8-804A-7E798B58826B}" type="slidenum">
              <a:rPr lang="en-US" smtClean="0"/>
              <a:pPr>
                <a:defRPr/>
              </a:pPr>
              <a:t>3</a:t>
            </a:fld>
            <a:endParaRPr lang="en-US" dirty="0"/>
          </a:p>
        </p:txBody>
      </p:sp>
    </p:spTree>
    <p:extLst>
      <p:ext uri="{BB962C8B-B14F-4D97-AF65-F5344CB8AC3E}">
        <p14:creationId xmlns:p14="http://schemas.microsoft.com/office/powerpoint/2010/main" val="137492496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800" dirty="0"/>
          </a:p>
        </p:txBody>
      </p:sp>
      <p:sp>
        <p:nvSpPr>
          <p:cNvPr id="4" name="Slide Number Placeholder 3"/>
          <p:cNvSpPr>
            <a:spLocks noGrp="1"/>
          </p:cNvSpPr>
          <p:nvPr>
            <p:ph type="sldNum" sz="quarter" idx="10"/>
          </p:nvPr>
        </p:nvSpPr>
        <p:spPr/>
        <p:txBody>
          <a:bodyPr/>
          <a:lstStyle/>
          <a:p>
            <a:pPr>
              <a:defRPr/>
            </a:pPr>
            <a:fld id="{535C0FB4-3D7B-48D8-804A-7E798B58826B}" type="slidenum">
              <a:rPr lang="en-US" smtClean="0"/>
              <a:pPr>
                <a:defRPr/>
              </a:pPr>
              <a:t>30</a:t>
            </a:fld>
            <a:endParaRPr lang="en-US" dirty="0"/>
          </a:p>
        </p:txBody>
      </p:sp>
    </p:spTree>
    <p:extLst>
      <p:ext uri="{BB962C8B-B14F-4D97-AF65-F5344CB8AC3E}">
        <p14:creationId xmlns:p14="http://schemas.microsoft.com/office/powerpoint/2010/main" val="17902440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700" dirty="0"/>
          </a:p>
        </p:txBody>
      </p:sp>
      <p:sp>
        <p:nvSpPr>
          <p:cNvPr id="4" name="Slide Number Placeholder 3"/>
          <p:cNvSpPr>
            <a:spLocks noGrp="1"/>
          </p:cNvSpPr>
          <p:nvPr>
            <p:ph type="sldNum" sz="quarter" idx="10"/>
          </p:nvPr>
        </p:nvSpPr>
        <p:spPr/>
        <p:txBody>
          <a:bodyPr/>
          <a:lstStyle/>
          <a:p>
            <a:pPr>
              <a:defRPr/>
            </a:pPr>
            <a:fld id="{535C0FB4-3D7B-48D8-804A-7E798B58826B}" type="slidenum">
              <a:rPr lang="en-US" smtClean="0"/>
              <a:pPr>
                <a:defRPr/>
              </a:pPr>
              <a:t>31</a:t>
            </a:fld>
            <a:endParaRPr lang="en-US" dirty="0"/>
          </a:p>
        </p:txBody>
      </p:sp>
    </p:spTree>
    <p:extLst>
      <p:ext uri="{BB962C8B-B14F-4D97-AF65-F5344CB8AC3E}">
        <p14:creationId xmlns:p14="http://schemas.microsoft.com/office/powerpoint/2010/main" val="224264837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35C0FB4-3D7B-48D8-804A-7E798B58826B}" type="slidenum">
              <a:rPr lang="en-US" smtClean="0"/>
              <a:pPr>
                <a:defRPr/>
              </a:pPr>
              <a:t>32</a:t>
            </a:fld>
            <a:endParaRPr lang="en-US" dirty="0"/>
          </a:p>
        </p:txBody>
      </p:sp>
    </p:spTree>
    <p:extLst>
      <p:ext uri="{BB962C8B-B14F-4D97-AF65-F5344CB8AC3E}">
        <p14:creationId xmlns:p14="http://schemas.microsoft.com/office/powerpoint/2010/main" val="196558118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800" dirty="0" smtClean="0"/>
              <a:t>Essential- Basic</a:t>
            </a:r>
            <a:r>
              <a:rPr lang="en-US" sz="800" baseline="0" dirty="0" smtClean="0"/>
              <a:t> residual and AIB available down to 2A</a:t>
            </a:r>
          </a:p>
          <a:p>
            <a:r>
              <a:rPr lang="en-US" sz="800" baseline="0" dirty="0" smtClean="0"/>
              <a:t>MIG- life event, AIB, residual riders are down to 2A</a:t>
            </a:r>
            <a:endParaRPr lang="en-US" sz="800" dirty="0"/>
          </a:p>
        </p:txBody>
      </p:sp>
      <p:sp>
        <p:nvSpPr>
          <p:cNvPr id="4" name="Slide Number Placeholder 3"/>
          <p:cNvSpPr>
            <a:spLocks noGrp="1"/>
          </p:cNvSpPr>
          <p:nvPr>
            <p:ph type="sldNum" sz="quarter" idx="10"/>
          </p:nvPr>
        </p:nvSpPr>
        <p:spPr/>
        <p:txBody>
          <a:bodyPr/>
          <a:lstStyle/>
          <a:p>
            <a:pPr>
              <a:defRPr/>
            </a:pPr>
            <a:fld id="{535C0FB4-3D7B-48D8-804A-7E798B58826B}" type="slidenum">
              <a:rPr lang="en-US" smtClean="0"/>
              <a:pPr>
                <a:defRPr/>
              </a:pPr>
              <a:t>33</a:t>
            </a:fld>
            <a:endParaRPr lang="en-US" dirty="0"/>
          </a:p>
        </p:txBody>
      </p:sp>
    </p:spTree>
    <p:extLst>
      <p:ext uri="{BB962C8B-B14F-4D97-AF65-F5344CB8AC3E}">
        <p14:creationId xmlns:p14="http://schemas.microsoft.com/office/powerpoint/2010/main" val="168891113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35C0FB4-3D7B-48D8-804A-7E798B58826B}" type="slidenum">
              <a:rPr lang="en-US" smtClean="0"/>
              <a:pPr>
                <a:defRPr/>
              </a:pPr>
              <a:t>34</a:t>
            </a:fld>
            <a:endParaRPr lang="en-US" dirty="0"/>
          </a:p>
        </p:txBody>
      </p:sp>
    </p:spTree>
    <p:extLst>
      <p:ext uri="{BB962C8B-B14F-4D97-AF65-F5344CB8AC3E}">
        <p14:creationId xmlns:p14="http://schemas.microsoft.com/office/powerpoint/2010/main" val="374442874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800" dirty="0" smtClean="0"/>
              <a:t>Omni Essential will still be available for sale and can easily be selected on the new application. There are a few differences from what you have seen in the past:</a:t>
            </a:r>
          </a:p>
          <a:p>
            <a:pPr marL="172410" indent="-172410">
              <a:buFont typeface="Arial" pitchFamily="34" charset="0"/>
              <a:buChar char="•"/>
            </a:pPr>
            <a:r>
              <a:rPr lang="en-US" sz="800" dirty="0" smtClean="0"/>
              <a:t>Since our flagship product is MetLife Income Guard, the proposed coverage section in the application has been expanded to easily select all of the new  options.  These options are not available to Essential.</a:t>
            </a:r>
          </a:p>
          <a:p>
            <a:pPr marL="172410" indent="-172410">
              <a:buFont typeface="Arial" pitchFamily="34" charset="0"/>
              <a:buChar char="•"/>
            </a:pPr>
            <a:r>
              <a:rPr lang="en-US" sz="800" dirty="0" smtClean="0"/>
              <a:t>Many popular riders continue to be offered for Essential. Examples include COLA, CAT, Spousal CAT and Refund of Premium to name a few.  Rule of thumb: if you can illustrate it and if you cannot see it on the application, you can select the “Other” checkbox and write it in. </a:t>
            </a:r>
          </a:p>
          <a:p>
            <a:endParaRPr lang="en-US" sz="800" dirty="0"/>
          </a:p>
          <a:p>
            <a:endParaRPr lang="en-US" sz="800" dirty="0"/>
          </a:p>
        </p:txBody>
      </p:sp>
      <p:sp>
        <p:nvSpPr>
          <p:cNvPr id="4" name="Slide Number Placeholder 3"/>
          <p:cNvSpPr>
            <a:spLocks noGrp="1"/>
          </p:cNvSpPr>
          <p:nvPr>
            <p:ph type="sldNum" sz="quarter" idx="10"/>
          </p:nvPr>
        </p:nvSpPr>
        <p:spPr/>
        <p:txBody>
          <a:bodyPr/>
          <a:lstStyle/>
          <a:p>
            <a:pPr>
              <a:defRPr/>
            </a:pPr>
            <a:fld id="{4407D64C-733F-4EC2-86C7-5CCF4B2FC9C3}" type="slidenum">
              <a:rPr lang="en-US" smtClean="0"/>
              <a:pPr>
                <a:defRPr/>
              </a:pPr>
              <a:t>35</a:t>
            </a:fld>
            <a:endParaRPr lang="en-US" dirty="0"/>
          </a:p>
        </p:txBody>
      </p:sp>
    </p:spTree>
    <p:extLst>
      <p:ext uri="{BB962C8B-B14F-4D97-AF65-F5344CB8AC3E}">
        <p14:creationId xmlns:p14="http://schemas.microsoft.com/office/powerpoint/2010/main" val="113433855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35C0FB4-3D7B-48D8-804A-7E798B58826B}" type="slidenum">
              <a:rPr lang="en-US" smtClean="0"/>
              <a:pPr>
                <a:defRPr/>
              </a:pPr>
              <a:t>36</a:t>
            </a:fld>
            <a:endParaRPr lang="en-US" dirty="0"/>
          </a:p>
        </p:txBody>
      </p:sp>
    </p:spTree>
    <p:extLst>
      <p:ext uri="{BB962C8B-B14F-4D97-AF65-F5344CB8AC3E}">
        <p14:creationId xmlns:p14="http://schemas.microsoft.com/office/powerpoint/2010/main" val="318944704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35C0FB4-3D7B-48D8-804A-7E798B58826B}" type="slidenum">
              <a:rPr lang="en-US" smtClean="0"/>
              <a:pPr>
                <a:defRPr/>
              </a:pPr>
              <a:t>37</a:t>
            </a:fld>
            <a:endParaRPr lang="en-US" dirty="0"/>
          </a:p>
        </p:txBody>
      </p:sp>
    </p:spTree>
    <p:extLst>
      <p:ext uri="{BB962C8B-B14F-4D97-AF65-F5344CB8AC3E}">
        <p14:creationId xmlns:p14="http://schemas.microsoft.com/office/powerpoint/2010/main" val="129610244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35C0FB4-3D7B-48D8-804A-7E798B58826B}" type="slidenum">
              <a:rPr lang="en-US" smtClean="0"/>
              <a:pPr>
                <a:defRPr/>
              </a:pPr>
              <a:t>38</a:t>
            </a:fld>
            <a:endParaRPr lang="en-US" dirty="0"/>
          </a:p>
        </p:txBody>
      </p:sp>
    </p:spTree>
    <p:extLst>
      <p:ext uri="{BB962C8B-B14F-4D97-AF65-F5344CB8AC3E}">
        <p14:creationId xmlns:p14="http://schemas.microsoft.com/office/powerpoint/2010/main" val="226854705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35C0FB4-3D7B-48D8-804A-7E798B58826B}" type="slidenum">
              <a:rPr lang="en-US" smtClean="0"/>
              <a:pPr>
                <a:defRPr/>
              </a:pPr>
              <a:t>39</a:t>
            </a:fld>
            <a:endParaRPr lang="en-US" dirty="0"/>
          </a:p>
        </p:txBody>
      </p:sp>
    </p:spTree>
    <p:extLst>
      <p:ext uri="{BB962C8B-B14F-4D97-AF65-F5344CB8AC3E}">
        <p14:creationId xmlns:p14="http://schemas.microsoft.com/office/powerpoint/2010/main" val="19354505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35C0FB4-3D7B-48D8-804A-7E798B58826B}" type="slidenum">
              <a:rPr lang="en-US" smtClean="0"/>
              <a:pPr>
                <a:defRPr/>
              </a:pPr>
              <a:t>4</a:t>
            </a:fld>
            <a:endParaRPr lang="en-US" dirty="0"/>
          </a:p>
        </p:txBody>
      </p:sp>
    </p:spTree>
    <p:extLst>
      <p:ext uri="{BB962C8B-B14F-4D97-AF65-F5344CB8AC3E}">
        <p14:creationId xmlns:p14="http://schemas.microsoft.com/office/powerpoint/2010/main" val="9275416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35C0FB4-3D7B-48D8-804A-7E798B58826B}" type="slidenum">
              <a:rPr lang="en-US" smtClean="0"/>
              <a:pPr>
                <a:defRPr/>
              </a:pPr>
              <a:t>5</a:t>
            </a:fld>
            <a:endParaRPr lang="en-US" dirty="0"/>
          </a:p>
        </p:txBody>
      </p:sp>
    </p:spTree>
    <p:extLst>
      <p:ext uri="{BB962C8B-B14F-4D97-AF65-F5344CB8AC3E}">
        <p14:creationId xmlns:p14="http://schemas.microsoft.com/office/powerpoint/2010/main" val="27767307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35C0FB4-3D7B-48D8-804A-7E798B58826B}" type="slidenum">
              <a:rPr lang="en-US" smtClean="0"/>
              <a:pPr>
                <a:defRPr/>
              </a:pPr>
              <a:t>6</a:t>
            </a:fld>
            <a:endParaRPr lang="en-US" dirty="0"/>
          </a:p>
        </p:txBody>
      </p:sp>
    </p:spTree>
    <p:extLst>
      <p:ext uri="{BB962C8B-B14F-4D97-AF65-F5344CB8AC3E}">
        <p14:creationId xmlns:p14="http://schemas.microsoft.com/office/powerpoint/2010/main" val="29956341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0FB80DF-FE9A-4CB8-BA9B-E9AB6D0075B6}" type="slidenum">
              <a:rPr lang="en-US" smtClean="0">
                <a:solidFill>
                  <a:prstClr val="black"/>
                </a:solidFill>
              </a:rPr>
              <a:pPr>
                <a:defRPr/>
              </a:pPr>
              <a:t>7</a:t>
            </a:fld>
            <a:endParaRPr lang="en-US" dirty="0">
              <a:solidFill>
                <a:prstClr val="black"/>
              </a:solidFill>
            </a:endParaRPr>
          </a:p>
        </p:txBody>
      </p:sp>
    </p:spTree>
    <p:extLst>
      <p:ext uri="{BB962C8B-B14F-4D97-AF65-F5344CB8AC3E}">
        <p14:creationId xmlns:p14="http://schemas.microsoft.com/office/powerpoint/2010/main" val="18789294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35C0FB4-3D7B-48D8-804A-7E798B58826B}" type="slidenum">
              <a:rPr lang="en-US" smtClean="0"/>
              <a:pPr>
                <a:defRPr/>
              </a:pPr>
              <a:t>8</a:t>
            </a:fld>
            <a:endParaRPr lang="en-US" dirty="0"/>
          </a:p>
        </p:txBody>
      </p:sp>
    </p:spTree>
    <p:extLst>
      <p:ext uri="{BB962C8B-B14F-4D97-AF65-F5344CB8AC3E}">
        <p14:creationId xmlns:p14="http://schemas.microsoft.com/office/powerpoint/2010/main" val="8498522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35C0FB4-3D7B-48D8-804A-7E798B58826B}" type="slidenum">
              <a:rPr lang="en-US" smtClean="0"/>
              <a:pPr>
                <a:defRPr/>
              </a:pPr>
              <a:t>9</a:t>
            </a:fld>
            <a:endParaRPr lang="en-US" dirty="0"/>
          </a:p>
        </p:txBody>
      </p:sp>
    </p:spTree>
    <p:extLst>
      <p:ext uri="{BB962C8B-B14F-4D97-AF65-F5344CB8AC3E}">
        <p14:creationId xmlns:p14="http://schemas.microsoft.com/office/powerpoint/2010/main" val="4965396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4"/>
          <p:cNvSpPr>
            <a:spLocks noGrp="1" noChangeArrowheads="1"/>
          </p:cNvSpPr>
          <p:nvPr>
            <p:ph type="ftr" sz="quarter" idx="10"/>
          </p:nvPr>
        </p:nvSpPr>
        <p:spPr>
          <a:ln/>
        </p:spPr>
        <p:txBody>
          <a:bodyPr/>
          <a:lstStyle>
            <a:lvl1pPr>
              <a:defRPr/>
            </a:lvl1pPr>
          </a:lstStyle>
          <a:p>
            <a:pPr>
              <a:defRPr/>
            </a:pPr>
            <a:r>
              <a:rPr lang="en-US" dirty="0"/>
              <a:t>For Producer Use Only – Not For Use With the General Public</a:t>
            </a:r>
          </a:p>
        </p:txBody>
      </p:sp>
      <p:sp>
        <p:nvSpPr>
          <p:cNvPr id="5" name="Rectangle 16"/>
          <p:cNvSpPr>
            <a:spLocks noGrp="1" noChangeArrowheads="1"/>
          </p:cNvSpPr>
          <p:nvPr>
            <p:ph type="sldNum" sz="quarter" idx="11"/>
          </p:nvPr>
        </p:nvSpPr>
        <p:spPr>
          <a:ln/>
        </p:spPr>
        <p:txBody>
          <a:bodyPr/>
          <a:lstStyle>
            <a:lvl1pPr>
              <a:defRPr/>
            </a:lvl1pPr>
          </a:lstStyle>
          <a:p>
            <a:pPr>
              <a:defRPr/>
            </a:pPr>
            <a:fld id="{6A48ED5B-2507-41B4-98E3-CCBBE69D042D}" type="slidenum">
              <a:rPr lang="en-US"/>
              <a:pPr>
                <a:defRPr/>
              </a:pPr>
              <a:t>‹#›</a:t>
            </a:fld>
            <a:endParaRPr lang="en-US" dirty="0"/>
          </a:p>
        </p:txBody>
      </p:sp>
    </p:spTree>
    <p:extLst>
      <p:ext uri="{BB962C8B-B14F-4D97-AF65-F5344CB8AC3E}">
        <p14:creationId xmlns:p14="http://schemas.microsoft.com/office/powerpoint/2010/main" val="669283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ftr" sz="quarter" idx="10"/>
          </p:nvPr>
        </p:nvSpPr>
        <p:spPr>
          <a:ln/>
        </p:spPr>
        <p:txBody>
          <a:bodyPr/>
          <a:lstStyle>
            <a:lvl1pPr>
              <a:defRPr/>
            </a:lvl1pPr>
          </a:lstStyle>
          <a:p>
            <a:pPr>
              <a:defRPr/>
            </a:pPr>
            <a:r>
              <a:rPr lang="en-US" dirty="0"/>
              <a:t>For Producer Use Only – Not For Use With the General Public</a:t>
            </a:r>
          </a:p>
        </p:txBody>
      </p:sp>
      <p:sp>
        <p:nvSpPr>
          <p:cNvPr id="5" name="Rectangle 16"/>
          <p:cNvSpPr>
            <a:spLocks noGrp="1" noChangeArrowheads="1"/>
          </p:cNvSpPr>
          <p:nvPr>
            <p:ph type="sldNum" sz="quarter" idx="11"/>
          </p:nvPr>
        </p:nvSpPr>
        <p:spPr>
          <a:ln/>
        </p:spPr>
        <p:txBody>
          <a:bodyPr/>
          <a:lstStyle>
            <a:lvl1pPr>
              <a:defRPr/>
            </a:lvl1pPr>
          </a:lstStyle>
          <a:p>
            <a:pPr>
              <a:defRPr/>
            </a:pPr>
            <a:fld id="{F68399D5-C43C-4396-9B54-CE385CC0A37C}" type="slidenum">
              <a:rPr lang="en-US"/>
              <a:pPr>
                <a:defRPr/>
              </a:pPr>
              <a:t>‹#›</a:t>
            </a:fld>
            <a:endParaRPr lang="en-US" dirty="0"/>
          </a:p>
        </p:txBody>
      </p:sp>
    </p:spTree>
    <p:extLst>
      <p:ext uri="{BB962C8B-B14F-4D97-AF65-F5344CB8AC3E}">
        <p14:creationId xmlns:p14="http://schemas.microsoft.com/office/powerpoint/2010/main" val="2689588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4163" y="457200"/>
            <a:ext cx="2052637" cy="6019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71488" y="457200"/>
            <a:ext cx="6010275" cy="6019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ftr" sz="quarter" idx="10"/>
          </p:nvPr>
        </p:nvSpPr>
        <p:spPr>
          <a:ln/>
        </p:spPr>
        <p:txBody>
          <a:bodyPr/>
          <a:lstStyle>
            <a:lvl1pPr>
              <a:defRPr/>
            </a:lvl1pPr>
          </a:lstStyle>
          <a:p>
            <a:pPr>
              <a:defRPr/>
            </a:pPr>
            <a:r>
              <a:rPr lang="en-US" dirty="0"/>
              <a:t>For Producer Use Only – Not For Use With the General Public</a:t>
            </a:r>
          </a:p>
        </p:txBody>
      </p:sp>
      <p:sp>
        <p:nvSpPr>
          <p:cNvPr id="5" name="Rectangle 16"/>
          <p:cNvSpPr>
            <a:spLocks noGrp="1" noChangeArrowheads="1"/>
          </p:cNvSpPr>
          <p:nvPr>
            <p:ph type="sldNum" sz="quarter" idx="11"/>
          </p:nvPr>
        </p:nvSpPr>
        <p:spPr>
          <a:ln/>
        </p:spPr>
        <p:txBody>
          <a:bodyPr/>
          <a:lstStyle>
            <a:lvl1pPr>
              <a:defRPr/>
            </a:lvl1pPr>
          </a:lstStyle>
          <a:p>
            <a:pPr>
              <a:defRPr/>
            </a:pPr>
            <a:fld id="{854C836C-B4F0-4319-BFCB-C48309643E13}" type="slidenum">
              <a:rPr lang="en-US"/>
              <a:pPr>
                <a:defRPr/>
              </a:pPr>
              <a:t>‹#›</a:t>
            </a:fld>
            <a:endParaRPr lang="en-US" dirty="0"/>
          </a:p>
        </p:txBody>
      </p:sp>
    </p:spTree>
    <p:extLst>
      <p:ext uri="{BB962C8B-B14F-4D97-AF65-F5344CB8AC3E}">
        <p14:creationId xmlns:p14="http://schemas.microsoft.com/office/powerpoint/2010/main" val="13765701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71488" y="457200"/>
            <a:ext cx="8139112" cy="8350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71488" y="1600200"/>
            <a:ext cx="8215312" cy="4876800"/>
          </a:xfrm>
        </p:spPr>
        <p:txBody>
          <a:bodyPr/>
          <a:lstStyle/>
          <a:p>
            <a:pPr lvl="0"/>
            <a:endParaRPr lang="en-US" noProof="0" dirty="0"/>
          </a:p>
        </p:txBody>
      </p:sp>
      <p:sp>
        <p:nvSpPr>
          <p:cNvPr id="4" name="Rectangle 14"/>
          <p:cNvSpPr>
            <a:spLocks noGrp="1" noChangeArrowheads="1"/>
          </p:cNvSpPr>
          <p:nvPr>
            <p:ph type="ftr" sz="quarter" idx="10"/>
          </p:nvPr>
        </p:nvSpPr>
        <p:spPr>
          <a:ln/>
        </p:spPr>
        <p:txBody>
          <a:bodyPr/>
          <a:lstStyle>
            <a:lvl1pPr>
              <a:defRPr/>
            </a:lvl1pPr>
          </a:lstStyle>
          <a:p>
            <a:pPr>
              <a:defRPr/>
            </a:pPr>
            <a:r>
              <a:rPr lang="en-US" dirty="0"/>
              <a:t>For Producer Use Only – Not For Use With the General Public</a:t>
            </a:r>
          </a:p>
        </p:txBody>
      </p:sp>
      <p:sp>
        <p:nvSpPr>
          <p:cNvPr id="5" name="Rectangle 16"/>
          <p:cNvSpPr>
            <a:spLocks noGrp="1" noChangeArrowheads="1"/>
          </p:cNvSpPr>
          <p:nvPr>
            <p:ph type="sldNum" sz="quarter" idx="11"/>
          </p:nvPr>
        </p:nvSpPr>
        <p:spPr>
          <a:ln/>
        </p:spPr>
        <p:txBody>
          <a:bodyPr/>
          <a:lstStyle>
            <a:lvl1pPr>
              <a:defRPr/>
            </a:lvl1pPr>
          </a:lstStyle>
          <a:p>
            <a:pPr>
              <a:defRPr/>
            </a:pPr>
            <a:fld id="{42A35DFA-9448-4772-829D-09CFE838B59F}" type="slidenum">
              <a:rPr lang="en-US"/>
              <a:pPr>
                <a:defRPr/>
              </a:pPr>
              <a:t>‹#›</a:t>
            </a:fld>
            <a:endParaRPr lang="en-US" dirty="0"/>
          </a:p>
        </p:txBody>
      </p:sp>
    </p:spTree>
    <p:extLst>
      <p:ext uri="{BB962C8B-B14F-4D97-AF65-F5344CB8AC3E}">
        <p14:creationId xmlns:p14="http://schemas.microsoft.com/office/powerpoint/2010/main" val="39759313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71488" y="457200"/>
            <a:ext cx="8139112" cy="8350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71488" y="1600200"/>
            <a:ext cx="4030662"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54550" y="1600200"/>
            <a:ext cx="4032250" cy="2362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54550" y="4114800"/>
            <a:ext cx="4032250" cy="2362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14"/>
          <p:cNvSpPr>
            <a:spLocks noGrp="1" noChangeArrowheads="1"/>
          </p:cNvSpPr>
          <p:nvPr>
            <p:ph type="ftr" sz="quarter" idx="10"/>
          </p:nvPr>
        </p:nvSpPr>
        <p:spPr>
          <a:ln/>
        </p:spPr>
        <p:txBody>
          <a:bodyPr/>
          <a:lstStyle>
            <a:lvl1pPr>
              <a:defRPr/>
            </a:lvl1pPr>
          </a:lstStyle>
          <a:p>
            <a:pPr>
              <a:defRPr/>
            </a:pPr>
            <a:r>
              <a:rPr lang="en-US" dirty="0"/>
              <a:t>For Producer Use Only – Not For Use With the General Public</a:t>
            </a:r>
          </a:p>
        </p:txBody>
      </p:sp>
      <p:sp>
        <p:nvSpPr>
          <p:cNvPr id="7" name="Rectangle 16"/>
          <p:cNvSpPr>
            <a:spLocks noGrp="1" noChangeArrowheads="1"/>
          </p:cNvSpPr>
          <p:nvPr>
            <p:ph type="sldNum" sz="quarter" idx="11"/>
          </p:nvPr>
        </p:nvSpPr>
        <p:spPr>
          <a:ln/>
        </p:spPr>
        <p:txBody>
          <a:bodyPr/>
          <a:lstStyle>
            <a:lvl1pPr>
              <a:defRPr/>
            </a:lvl1pPr>
          </a:lstStyle>
          <a:p>
            <a:pPr>
              <a:defRPr/>
            </a:pPr>
            <a:fld id="{2C8CE306-2DBD-4188-BC8D-7B47A920955A}" type="slidenum">
              <a:rPr lang="en-US"/>
              <a:pPr>
                <a:defRPr/>
              </a:pPr>
              <a:t>‹#›</a:t>
            </a:fld>
            <a:endParaRPr lang="en-US" dirty="0"/>
          </a:p>
        </p:txBody>
      </p:sp>
    </p:spTree>
    <p:extLst>
      <p:ext uri="{BB962C8B-B14F-4D97-AF65-F5344CB8AC3E}">
        <p14:creationId xmlns:p14="http://schemas.microsoft.com/office/powerpoint/2010/main" val="29411937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71488" y="457200"/>
            <a:ext cx="8139112" cy="835025"/>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71488" y="1600200"/>
            <a:ext cx="4030662" cy="2362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54550" y="1600200"/>
            <a:ext cx="4032250" cy="2362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71488" y="4114800"/>
            <a:ext cx="4030662" cy="2362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54550" y="4114800"/>
            <a:ext cx="4032250" cy="2362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4"/>
          <p:cNvSpPr>
            <a:spLocks noGrp="1" noChangeArrowheads="1"/>
          </p:cNvSpPr>
          <p:nvPr>
            <p:ph type="ftr" sz="quarter" idx="10"/>
          </p:nvPr>
        </p:nvSpPr>
        <p:spPr>
          <a:ln/>
        </p:spPr>
        <p:txBody>
          <a:bodyPr/>
          <a:lstStyle>
            <a:lvl1pPr>
              <a:defRPr/>
            </a:lvl1pPr>
          </a:lstStyle>
          <a:p>
            <a:pPr>
              <a:defRPr/>
            </a:pPr>
            <a:r>
              <a:rPr lang="en-US" dirty="0"/>
              <a:t>For Producer Use Only – Not For Use With the General Public</a:t>
            </a:r>
          </a:p>
        </p:txBody>
      </p:sp>
      <p:sp>
        <p:nvSpPr>
          <p:cNvPr id="8" name="Rectangle 16"/>
          <p:cNvSpPr>
            <a:spLocks noGrp="1" noChangeArrowheads="1"/>
          </p:cNvSpPr>
          <p:nvPr>
            <p:ph type="sldNum" sz="quarter" idx="11"/>
          </p:nvPr>
        </p:nvSpPr>
        <p:spPr>
          <a:ln/>
        </p:spPr>
        <p:txBody>
          <a:bodyPr/>
          <a:lstStyle>
            <a:lvl1pPr>
              <a:defRPr/>
            </a:lvl1pPr>
          </a:lstStyle>
          <a:p>
            <a:pPr>
              <a:defRPr/>
            </a:pPr>
            <a:fld id="{DA632786-858D-4A60-A21A-B561B93F5CE8}" type="slidenum">
              <a:rPr lang="en-US"/>
              <a:pPr>
                <a:defRPr/>
              </a:pPr>
              <a:t>‹#›</a:t>
            </a:fld>
            <a:endParaRPr lang="en-US" dirty="0"/>
          </a:p>
        </p:txBody>
      </p:sp>
    </p:spTree>
    <p:extLst>
      <p:ext uri="{BB962C8B-B14F-4D97-AF65-F5344CB8AC3E}">
        <p14:creationId xmlns:p14="http://schemas.microsoft.com/office/powerpoint/2010/main" val="29635398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71488" y="457200"/>
            <a:ext cx="8139112" cy="8350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71488" y="1600200"/>
            <a:ext cx="4030662" cy="41862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4550" y="1600200"/>
            <a:ext cx="4032250" cy="41862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ftr" sz="quarter" idx="10"/>
          </p:nvPr>
        </p:nvSpPr>
        <p:spPr/>
        <p:txBody>
          <a:bodyPr/>
          <a:lstStyle>
            <a:lvl1pPr>
              <a:defRPr/>
            </a:lvl1pPr>
          </a:lstStyle>
          <a:p>
            <a:pPr>
              <a:defRPr/>
            </a:pPr>
            <a:r>
              <a:rPr lang="en-US" dirty="0"/>
              <a:t>Confidential - not for release to producers or the public</a:t>
            </a:r>
          </a:p>
        </p:txBody>
      </p:sp>
    </p:spTree>
    <p:extLst>
      <p:ext uri="{BB962C8B-B14F-4D97-AF65-F5344CB8AC3E}">
        <p14:creationId xmlns:p14="http://schemas.microsoft.com/office/powerpoint/2010/main" val="2678893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ftr" sz="quarter" idx="10"/>
          </p:nvPr>
        </p:nvSpPr>
        <p:spPr>
          <a:ln/>
        </p:spPr>
        <p:txBody>
          <a:bodyPr/>
          <a:lstStyle>
            <a:lvl1pPr>
              <a:defRPr/>
            </a:lvl1pPr>
          </a:lstStyle>
          <a:p>
            <a:pPr>
              <a:defRPr/>
            </a:pPr>
            <a:r>
              <a:rPr lang="en-US" dirty="0"/>
              <a:t>For Producer Use Only – Not For Use With the General Public</a:t>
            </a:r>
          </a:p>
        </p:txBody>
      </p:sp>
      <p:sp>
        <p:nvSpPr>
          <p:cNvPr id="5" name="Rectangle 16"/>
          <p:cNvSpPr>
            <a:spLocks noGrp="1" noChangeArrowheads="1"/>
          </p:cNvSpPr>
          <p:nvPr>
            <p:ph type="sldNum" sz="quarter" idx="11"/>
          </p:nvPr>
        </p:nvSpPr>
        <p:spPr>
          <a:ln/>
        </p:spPr>
        <p:txBody>
          <a:bodyPr/>
          <a:lstStyle>
            <a:lvl1pPr>
              <a:defRPr/>
            </a:lvl1pPr>
          </a:lstStyle>
          <a:p>
            <a:pPr>
              <a:defRPr/>
            </a:pPr>
            <a:fld id="{5159A2E0-A3F0-4CDD-A1C6-0CB664AA114C}" type="slidenum">
              <a:rPr lang="en-US"/>
              <a:pPr>
                <a:defRPr/>
              </a:pPr>
              <a:t>‹#›</a:t>
            </a:fld>
            <a:endParaRPr lang="en-US" dirty="0"/>
          </a:p>
        </p:txBody>
      </p:sp>
    </p:spTree>
    <p:extLst>
      <p:ext uri="{BB962C8B-B14F-4D97-AF65-F5344CB8AC3E}">
        <p14:creationId xmlns:p14="http://schemas.microsoft.com/office/powerpoint/2010/main" val="890183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4"/>
          <p:cNvSpPr>
            <a:spLocks noGrp="1" noChangeArrowheads="1"/>
          </p:cNvSpPr>
          <p:nvPr>
            <p:ph type="ftr" sz="quarter" idx="10"/>
          </p:nvPr>
        </p:nvSpPr>
        <p:spPr>
          <a:ln/>
        </p:spPr>
        <p:txBody>
          <a:bodyPr/>
          <a:lstStyle>
            <a:lvl1pPr>
              <a:defRPr/>
            </a:lvl1pPr>
          </a:lstStyle>
          <a:p>
            <a:pPr>
              <a:defRPr/>
            </a:pPr>
            <a:r>
              <a:rPr lang="en-US" dirty="0"/>
              <a:t>For Producer Use Only – Not For Use With the General Public</a:t>
            </a:r>
          </a:p>
        </p:txBody>
      </p:sp>
      <p:sp>
        <p:nvSpPr>
          <p:cNvPr id="5" name="Rectangle 16"/>
          <p:cNvSpPr>
            <a:spLocks noGrp="1" noChangeArrowheads="1"/>
          </p:cNvSpPr>
          <p:nvPr>
            <p:ph type="sldNum" sz="quarter" idx="11"/>
          </p:nvPr>
        </p:nvSpPr>
        <p:spPr>
          <a:ln/>
        </p:spPr>
        <p:txBody>
          <a:bodyPr/>
          <a:lstStyle>
            <a:lvl1pPr>
              <a:defRPr/>
            </a:lvl1pPr>
          </a:lstStyle>
          <a:p>
            <a:pPr>
              <a:defRPr/>
            </a:pPr>
            <a:fld id="{F02A9C93-D023-42D1-856B-D3F680DFA483}" type="slidenum">
              <a:rPr lang="en-US"/>
              <a:pPr>
                <a:defRPr/>
              </a:pPr>
              <a:t>‹#›</a:t>
            </a:fld>
            <a:endParaRPr lang="en-US" dirty="0"/>
          </a:p>
        </p:txBody>
      </p:sp>
    </p:spTree>
    <p:extLst>
      <p:ext uri="{BB962C8B-B14F-4D97-AF65-F5344CB8AC3E}">
        <p14:creationId xmlns:p14="http://schemas.microsoft.com/office/powerpoint/2010/main" val="3303571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1488" y="1600200"/>
            <a:ext cx="4030662"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4550" y="1600200"/>
            <a:ext cx="403225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4"/>
          <p:cNvSpPr>
            <a:spLocks noGrp="1" noChangeArrowheads="1"/>
          </p:cNvSpPr>
          <p:nvPr>
            <p:ph type="ftr" sz="quarter" idx="10"/>
          </p:nvPr>
        </p:nvSpPr>
        <p:spPr>
          <a:ln/>
        </p:spPr>
        <p:txBody>
          <a:bodyPr/>
          <a:lstStyle>
            <a:lvl1pPr>
              <a:defRPr/>
            </a:lvl1pPr>
          </a:lstStyle>
          <a:p>
            <a:pPr>
              <a:defRPr/>
            </a:pPr>
            <a:r>
              <a:rPr lang="en-US" dirty="0"/>
              <a:t>For Producer Use Only – Not For Use With the General Public</a:t>
            </a:r>
          </a:p>
        </p:txBody>
      </p:sp>
      <p:sp>
        <p:nvSpPr>
          <p:cNvPr id="6" name="Rectangle 16"/>
          <p:cNvSpPr>
            <a:spLocks noGrp="1" noChangeArrowheads="1"/>
          </p:cNvSpPr>
          <p:nvPr>
            <p:ph type="sldNum" sz="quarter" idx="11"/>
          </p:nvPr>
        </p:nvSpPr>
        <p:spPr>
          <a:ln/>
        </p:spPr>
        <p:txBody>
          <a:bodyPr/>
          <a:lstStyle>
            <a:lvl1pPr>
              <a:defRPr/>
            </a:lvl1pPr>
          </a:lstStyle>
          <a:p>
            <a:pPr>
              <a:defRPr/>
            </a:pPr>
            <a:fld id="{5B51D938-4E09-43A2-A288-087F93BFDC15}" type="slidenum">
              <a:rPr lang="en-US"/>
              <a:pPr>
                <a:defRPr/>
              </a:pPr>
              <a:t>‹#›</a:t>
            </a:fld>
            <a:endParaRPr lang="en-US" dirty="0"/>
          </a:p>
        </p:txBody>
      </p:sp>
    </p:spTree>
    <p:extLst>
      <p:ext uri="{BB962C8B-B14F-4D97-AF65-F5344CB8AC3E}">
        <p14:creationId xmlns:p14="http://schemas.microsoft.com/office/powerpoint/2010/main" val="3622840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4"/>
          <p:cNvSpPr>
            <a:spLocks noGrp="1" noChangeArrowheads="1"/>
          </p:cNvSpPr>
          <p:nvPr>
            <p:ph type="ftr" sz="quarter" idx="10"/>
          </p:nvPr>
        </p:nvSpPr>
        <p:spPr>
          <a:ln/>
        </p:spPr>
        <p:txBody>
          <a:bodyPr/>
          <a:lstStyle>
            <a:lvl1pPr>
              <a:defRPr/>
            </a:lvl1pPr>
          </a:lstStyle>
          <a:p>
            <a:pPr>
              <a:defRPr/>
            </a:pPr>
            <a:r>
              <a:rPr lang="en-US" dirty="0"/>
              <a:t>For Producer Use Only – Not For Use With the General Public</a:t>
            </a:r>
          </a:p>
        </p:txBody>
      </p:sp>
      <p:sp>
        <p:nvSpPr>
          <p:cNvPr id="8" name="Rectangle 16"/>
          <p:cNvSpPr>
            <a:spLocks noGrp="1" noChangeArrowheads="1"/>
          </p:cNvSpPr>
          <p:nvPr>
            <p:ph type="sldNum" sz="quarter" idx="11"/>
          </p:nvPr>
        </p:nvSpPr>
        <p:spPr>
          <a:ln/>
        </p:spPr>
        <p:txBody>
          <a:bodyPr/>
          <a:lstStyle>
            <a:lvl1pPr>
              <a:defRPr/>
            </a:lvl1pPr>
          </a:lstStyle>
          <a:p>
            <a:pPr>
              <a:defRPr/>
            </a:pPr>
            <a:fld id="{702F42DB-0B87-467A-BD54-3B503A5D3642}" type="slidenum">
              <a:rPr lang="en-US"/>
              <a:pPr>
                <a:defRPr/>
              </a:pPr>
              <a:t>‹#›</a:t>
            </a:fld>
            <a:endParaRPr lang="en-US" dirty="0"/>
          </a:p>
        </p:txBody>
      </p:sp>
    </p:spTree>
    <p:extLst>
      <p:ext uri="{BB962C8B-B14F-4D97-AF65-F5344CB8AC3E}">
        <p14:creationId xmlns:p14="http://schemas.microsoft.com/office/powerpoint/2010/main" val="2029496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4"/>
          <p:cNvSpPr>
            <a:spLocks noGrp="1" noChangeArrowheads="1"/>
          </p:cNvSpPr>
          <p:nvPr>
            <p:ph type="ftr" sz="quarter" idx="10"/>
          </p:nvPr>
        </p:nvSpPr>
        <p:spPr>
          <a:ln/>
        </p:spPr>
        <p:txBody>
          <a:bodyPr/>
          <a:lstStyle>
            <a:lvl1pPr>
              <a:defRPr/>
            </a:lvl1pPr>
          </a:lstStyle>
          <a:p>
            <a:pPr>
              <a:defRPr/>
            </a:pPr>
            <a:r>
              <a:rPr lang="en-US" dirty="0"/>
              <a:t>For Producer Use Only – Not For Use With the General Public</a:t>
            </a:r>
          </a:p>
        </p:txBody>
      </p:sp>
      <p:sp>
        <p:nvSpPr>
          <p:cNvPr id="4" name="Rectangle 16"/>
          <p:cNvSpPr>
            <a:spLocks noGrp="1" noChangeArrowheads="1"/>
          </p:cNvSpPr>
          <p:nvPr>
            <p:ph type="sldNum" sz="quarter" idx="11"/>
          </p:nvPr>
        </p:nvSpPr>
        <p:spPr>
          <a:ln/>
        </p:spPr>
        <p:txBody>
          <a:bodyPr/>
          <a:lstStyle>
            <a:lvl1pPr>
              <a:defRPr/>
            </a:lvl1pPr>
          </a:lstStyle>
          <a:p>
            <a:pPr>
              <a:defRPr/>
            </a:pPr>
            <a:fld id="{4477C488-8D1F-4124-A4AC-ED7DF6E027AC}" type="slidenum">
              <a:rPr lang="en-US"/>
              <a:pPr>
                <a:defRPr/>
              </a:pPr>
              <a:t>‹#›</a:t>
            </a:fld>
            <a:endParaRPr lang="en-US" dirty="0"/>
          </a:p>
        </p:txBody>
      </p:sp>
    </p:spTree>
    <p:extLst>
      <p:ext uri="{BB962C8B-B14F-4D97-AF65-F5344CB8AC3E}">
        <p14:creationId xmlns:p14="http://schemas.microsoft.com/office/powerpoint/2010/main" val="3428750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4"/>
          <p:cNvSpPr>
            <a:spLocks noGrp="1" noChangeArrowheads="1"/>
          </p:cNvSpPr>
          <p:nvPr>
            <p:ph type="ftr" sz="quarter" idx="10"/>
          </p:nvPr>
        </p:nvSpPr>
        <p:spPr>
          <a:ln/>
        </p:spPr>
        <p:txBody>
          <a:bodyPr/>
          <a:lstStyle>
            <a:lvl1pPr>
              <a:defRPr/>
            </a:lvl1pPr>
          </a:lstStyle>
          <a:p>
            <a:pPr>
              <a:defRPr/>
            </a:pPr>
            <a:r>
              <a:rPr lang="en-US" dirty="0"/>
              <a:t>For Producer Use Only – Not For Use With the General Public</a:t>
            </a:r>
          </a:p>
        </p:txBody>
      </p:sp>
      <p:sp>
        <p:nvSpPr>
          <p:cNvPr id="3" name="Rectangle 16"/>
          <p:cNvSpPr>
            <a:spLocks noGrp="1" noChangeArrowheads="1"/>
          </p:cNvSpPr>
          <p:nvPr>
            <p:ph type="sldNum" sz="quarter" idx="11"/>
          </p:nvPr>
        </p:nvSpPr>
        <p:spPr>
          <a:ln/>
        </p:spPr>
        <p:txBody>
          <a:bodyPr/>
          <a:lstStyle>
            <a:lvl1pPr>
              <a:defRPr/>
            </a:lvl1pPr>
          </a:lstStyle>
          <a:p>
            <a:pPr>
              <a:defRPr/>
            </a:pPr>
            <a:fld id="{9F77E1D0-5BC1-4F42-8AF6-171E27A27D2E}" type="slidenum">
              <a:rPr lang="en-US"/>
              <a:pPr>
                <a:defRPr/>
              </a:pPr>
              <a:t>‹#›</a:t>
            </a:fld>
            <a:endParaRPr lang="en-US" dirty="0"/>
          </a:p>
        </p:txBody>
      </p:sp>
    </p:spTree>
    <p:extLst>
      <p:ext uri="{BB962C8B-B14F-4D97-AF65-F5344CB8AC3E}">
        <p14:creationId xmlns:p14="http://schemas.microsoft.com/office/powerpoint/2010/main" val="4069374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4"/>
          <p:cNvSpPr>
            <a:spLocks noGrp="1" noChangeArrowheads="1"/>
          </p:cNvSpPr>
          <p:nvPr>
            <p:ph type="ftr" sz="quarter" idx="10"/>
          </p:nvPr>
        </p:nvSpPr>
        <p:spPr>
          <a:ln/>
        </p:spPr>
        <p:txBody>
          <a:bodyPr/>
          <a:lstStyle>
            <a:lvl1pPr>
              <a:defRPr/>
            </a:lvl1pPr>
          </a:lstStyle>
          <a:p>
            <a:pPr>
              <a:defRPr/>
            </a:pPr>
            <a:r>
              <a:rPr lang="en-US" dirty="0"/>
              <a:t>For Producer Use Only – Not For Use With the General Public</a:t>
            </a:r>
          </a:p>
        </p:txBody>
      </p:sp>
      <p:sp>
        <p:nvSpPr>
          <p:cNvPr id="6" name="Rectangle 16"/>
          <p:cNvSpPr>
            <a:spLocks noGrp="1" noChangeArrowheads="1"/>
          </p:cNvSpPr>
          <p:nvPr>
            <p:ph type="sldNum" sz="quarter" idx="11"/>
          </p:nvPr>
        </p:nvSpPr>
        <p:spPr>
          <a:ln/>
        </p:spPr>
        <p:txBody>
          <a:bodyPr/>
          <a:lstStyle>
            <a:lvl1pPr>
              <a:defRPr/>
            </a:lvl1pPr>
          </a:lstStyle>
          <a:p>
            <a:pPr>
              <a:defRPr/>
            </a:pPr>
            <a:fld id="{F13D2E24-5741-4CEF-9675-7F669D13C157}" type="slidenum">
              <a:rPr lang="en-US"/>
              <a:pPr>
                <a:defRPr/>
              </a:pPr>
              <a:t>‹#›</a:t>
            </a:fld>
            <a:endParaRPr lang="en-US" dirty="0"/>
          </a:p>
        </p:txBody>
      </p:sp>
    </p:spTree>
    <p:extLst>
      <p:ext uri="{BB962C8B-B14F-4D97-AF65-F5344CB8AC3E}">
        <p14:creationId xmlns:p14="http://schemas.microsoft.com/office/powerpoint/2010/main" val="3301552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4"/>
          <p:cNvSpPr>
            <a:spLocks noGrp="1" noChangeArrowheads="1"/>
          </p:cNvSpPr>
          <p:nvPr>
            <p:ph type="ftr" sz="quarter" idx="10"/>
          </p:nvPr>
        </p:nvSpPr>
        <p:spPr>
          <a:ln/>
        </p:spPr>
        <p:txBody>
          <a:bodyPr/>
          <a:lstStyle>
            <a:lvl1pPr>
              <a:defRPr/>
            </a:lvl1pPr>
          </a:lstStyle>
          <a:p>
            <a:pPr>
              <a:defRPr/>
            </a:pPr>
            <a:r>
              <a:rPr lang="en-US" dirty="0"/>
              <a:t>For Producer Use Only – Not For Use With the General Public</a:t>
            </a:r>
          </a:p>
        </p:txBody>
      </p:sp>
      <p:sp>
        <p:nvSpPr>
          <p:cNvPr id="6" name="Rectangle 16"/>
          <p:cNvSpPr>
            <a:spLocks noGrp="1" noChangeArrowheads="1"/>
          </p:cNvSpPr>
          <p:nvPr>
            <p:ph type="sldNum" sz="quarter" idx="11"/>
          </p:nvPr>
        </p:nvSpPr>
        <p:spPr>
          <a:ln/>
        </p:spPr>
        <p:txBody>
          <a:bodyPr/>
          <a:lstStyle>
            <a:lvl1pPr>
              <a:defRPr/>
            </a:lvl1pPr>
          </a:lstStyle>
          <a:p>
            <a:pPr>
              <a:defRPr/>
            </a:pPr>
            <a:fld id="{E381BDF9-BE3F-4B81-8F6D-B7F234D48311}" type="slidenum">
              <a:rPr lang="en-US"/>
              <a:pPr>
                <a:defRPr/>
              </a:pPr>
              <a:t>‹#›</a:t>
            </a:fld>
            <a:endParaRPr lang="en-US" dirty="0"/>
          </a:p>
        </p:txBody>
      </p:sp>
    </p:spTree>
    <p:extLst>
      <p:ext uri="{BB962C8B-B14F-4D97-AF65-F5344CB8AC3E}">
        <p14:creationId xmlns:p14="http://schemas.microsoft.com/office/powerpoint/2010/main" val="741386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471488" y="457200"/>
            <a:ext cx="8139112" cy="83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p>
            <a:pPr lvl="0"/>
            <a:r>
              <a:rPr lang="en-US" smtClean="0"/>
              <a:t>Click to edit Master title style</a:t>
            </a:r>
          </a:p>
        </p:txBody>
      </p:sp>
      <p:sp>
        <p:nvSpPr>
          <p:cNvPr id="1027" name="Rectangle 4"/>
          <p:cNvSpPr>
            <a:spLocks noGrp="1" noChangeArrowheads="1"/>
          </p:cNvSpPr>
          <p:nvPr>
            <p:ph type="body" idx="1"/>
          </p:nvPr>
        </p:nvSpPr>
        <p:spPr bwMode="auto">
          <a:xfrm>
            <a:off x="471488" y="1600200"/>
            <a:ext cx="8215312"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5"/>
          <p:cNvSpPr>
            <a:spLocks noChangeArrowheads="1"/>
          </p:cNvSpPr>
          <p:nvPr/>
        </p:nvSpPr>
        <p:spPr bwMode="auto">
          <a:xfrm>
            <a:off x="6908800" y="64516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eaLnBrk="0" hangingPunct="0"/>
            <a:endParaRPr lang="en-AU" sz="1000" i="0" dirty="0">
              <a:solidFill>
                <a:srgbClr val="063DE8"/>
              </a:solidFill>
            </a:endParaRPr>
          </a:p>
        </p:txBody>
      </p:sp>
      <p:sp>
        <p:nvSpPr>
          <p:cNvPr id="1029" name="Rectangle 13"/>
          <p:cNvSpPr>
            <a:spLocks noChangeArrowheads="1"/>
          </p:cNvSpPr>
          <p:nvPr/>
        </p:nvSpPr>
        <p:spPr bwMode="auto">
          <a:xfrm>
            <a:off x="0" y="1277938"/>
            <a:ext cx="9144000" cy="60325"/>
          </a:xfrm>
          <a:prstGeom prst="rect">
            <a:avLst/>
          </a:prstGeom>
          <a:gradFill rotWithShape="1">
            <a:gsLst>
              <a:gs pos="0">
                <a:srgbClr val="006AB6"/>
              </a:gs>
              <a:gs pos="100000">
                <a:srgbClr val="E7F1F8"/>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r"/>
            <a:endParaRPr lang="en-AU" i="0" dirty="0">
              <a:solidFill>
                <a:srgbClr val="000000"/>
              </a:solidFill>
            </a:endParaRPr>
          </a:p>
        </p:txBody>
      </p:sp>
      <p:sp>
        <p:nvSpPr>
          <p:cNvPr id="14350" name="Rectangle 14"/>
          <p:cNvSpPr>
            <a:spLocks noGrp="1" noChangeArrowheads="1"/>
          </p:cNvSpPr>
          <p:nvPr>
            <p:ph type="ftr" sz="quarter" idx="3"/>
          </p:nvPr>
        </p:nvSpPr>
        <p:spPr bwMode="auto">
          <a:xfrm>
            <a:off x="2297113" y="6578600"/>
            <a:ext cx="4378325" cy="3302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1200">
                <a:solidFill>
                  <a:srgbClr val="006AB6"/>
                </a:solidFill>
                <a:latin typeface="Arial" pitchFamily="34" charset="0"/>
                <a:cs typeface="Arial" pitchFamily="34" charset="0"/>
              </a:defRPr>
            </a:lvl1pPr>
          </a:lstStyle>
          <a:p>
            <a:pPr>
              <a:defRPr/>
            </a:pPr>
            <a:r>
              <a:rPr lang="en-US" dirty="0"/>
              <a:t>For Producer Use Only – Not For Use With the General Public</a:t>
            </a:r>
          </a:p>
        </p:txBody>
      </p:sp>
      <p:sp>
        <p:nvSpPr>
          <p:cNvPr id="14352" name="Rectangle 16"/>
          <p:cNvSpPr>
            <a:spLocks noGrp="1" noChangeArrowheads="1"/>
          </p:cNvSpPr>
          <p:nvPr>
            <p:ph type="sldNum" sz="quarter" idx="4"/>
          </p:nvPr>
        </p:nvSpPr>
        <p:spPr bwMode="auto">
          <a:xfrm>
            <a:off x="6908800" y="6324600"/>
            <a:ext cx="2133600" cy="476250"/>
          </a:xfrm>
          <a:prstGeom prst="rect">
            <a:avLst/>
          </a:prstGeom>
          <a:noFill/>
          <a:ln w="9525">
            <a:noFill/>
            <a:miter lim="800000"/>
            <a:headEnd/>
            <a:tailEnd/>
          </a:ln>
          <a:effectLst/>
        </p:spPr>
        <p:txBody>
          <a:bodyPr vert="horz" wrap="none" lIns="0" tIns="0" rIns="0" bIns="0" numCol="1" anchor="b" anchorCtr="0" compatLnSpc="1">
            <a:prstTxWarp prst="textNoShape">
              <a:avLst/>
            </a:prstTxWarp>
          </a:bodyPr>
          <a:lstStyle>
            <a:lvl1pPr algn="r">
              <a:defRPr sz="1400" b="1" i="0">
                <a:latin typeface="Arial" pitchFamily="34" charset="0"/>
                <a:cs typeface="Arial" pitchFamily="34" charset="0"/>
              </a:defRPr>
            </a:lvl1pPr>
          </a:lstStyle>
          <a:p>
            <a:pPr>
              <a:defRPr/>
            </a:pPr>
            <a:fld id="{A45236C7-2335-4B6F-ABC1-1D0FDCBABF38}" type="slidenum">
              <a:rPr lang="en-US"/>
              <a:pPr>
                <a:defRPr/>
              </a:pPr>
              <a:t>‹#›</a:t>
            </a:fld>
            <a:endParaRPr lang="en-US" dirty="0"/>
          </a:p>
        </p:txBody>
      </p:sp>
      <p:pic>
        <p:nvPicPr>
          <p:cNvPr id="1032" name="Picture 27" descr="Powerpoint Art_inside"/>
          <p:cNvPicPr>
            <a:picLocks noChangeAspect="1" noChangeArrowheads="1"/>
          </p:cNvPicPr>
          <p:nvPr userDrawn="1"/>
        </p:nvPicPr>
        <p:blipFill>
          <a:blip r:embed="rId17" cstate="email">
            <a:extLst>
              <a:ext uri="{28A0092B-C50C-407E-A947-70E740481C1C}">
                <a14:useLocalDpi xmlns:a14="http://schemas.microsoft.com/office/drawing/2010/main" val="0"/>
              </a:ext>
            </a:extLst>
          </a:blip>
          <a:srcRect/>
          <a:stretch>
            <a:fillRect/>
          </a:stretch>
        </p:blipFill>
        <p:spPr bwMode="auto">
          <a:xfrm>
            <a:off x="0" y="0"/>
            <a:ext cx="91440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829" r:id="rId1"/>
    <p:sldLayoutId id="2147484830" r:id="rId2"/>
    <p:sldLayoutId id="2147484831" r:id="rId3"/>
    <p:sldLayoutId id="2147484832" r:id="rId4"/>
    <p:sldLayoutId id="2147484833" r:id="rId5"/>
    <p:sldLayoutId id="2147484834" r:id="rId6"/>
    <p:sldLayoutId id="2147484835" r:id="rId7"/>
    <p:sldLayoutId id="2147484836" r:id="rId8"/>
    <p:sldLayoutId id="2147484837" r:id="rId9"/>
    <p:sldLayoutId id="2147484838" r:id="rId10"/>
    <p:sldLayoutId id="2147484839" r:id="rId11"/>
    <p:sldLayoutId id="2147484840" r:id="rId12"/>
    <p:sldLayoutId id="2147484841" r:id="rId13"/>
    <p:sldLayoutId id="2147484842" r:id="rId14"/>
    <p:sldLayoutId id="2147484843" r:id="rId15"/>
  </p:sldLayoutIdLst>
  <p:timing>
    <p:tnLst>
      <p:par>
        <p:cTn id="1" dur="indefinite" restart="never" nodeType="tmRoot"/>
      </p:par>
    </p:tnLst>
  </p:timing>
  <p:hf hdr="0" dt="0"/>
  <p:txStyles>
    <p:titleStyle>
      <a:lvl1pPr algn="l" rtl="0" eaLnBrk="0" fontAlgn="base" hangingPunct="0">
        <a:spcBef>
          <a:spcPct val="0"/>
        </a:spcBef>
        <a:spcAft>
          <a:spcPct val="0"/>
        </a:spcAft>
        <a:defRPr sz="2800">
          <a:solidFill>
            <a:srgbClr val="006AB6"/>
          </a:solidFill>
          <a:latin typeface="+mj-lt"/>
          <a:ea typeface="+mj-ea"/>
          <a:cs typeface="+mj-cs"/>
        </a:defRPr>
      </a:lvl1pPr>
      <a:lvl2pPr algn="l" rtl="0" eaLnBrk="0" fontAlgn="base" hangingPunct="0">
        <a:spcBef>
          <a:spcPct val="0"/>
        </a:spcBef>
        <a:spcAft>
          <a:spcPct val="0"/>
        </a:spcAft>
        <a:defRPr sz="2800">
          <a:solidFill>
            <a:srgbClr val="006AB6"/>
          </a:solidFill>
          <a:latin typeface="Arial" charset="0"/>
        </a:defRPr>
      </a:lvl2pPr>
      <a:lvl3pPr algn="l" rtl="0" eaLnBrk="0" fontAlgn="base" hangingPunct="0">
        <a:spcBef>
          <a:spcPct val="0"/>
        </a:spcBef>
        <a:spcAft>
          <a:spcPct val="0"/>
        </a:spcAft>
        <a:defRPr sz="2800">
          <a:solidFill>
            <a:srgbClr val="006AB6"/>
          </a:solidFill>
          <a:latin typeface="Arial" charset="0"/>
        </a:defRPr>
      </a:lvl3pPr>
      <a:lvl4pPr algn="l" rtl="0" eaLnBrk="0" fontAlgn="base" hangingPunct="0">
        <a:spcBef>
          <a:spcPct val="0"/>
        </a:spcBef>
        <a:spcAft>
          <a:spcPct val="0"/>
        </a:spcAft>
        <a:defRPr sz="2800">
          <a:solidFill>
            <a:srgbClr val="006AB6"/>
          </a:solidFill>
          <a:latin typeface="Arial" charset="0"/>
        </a:defRPr>
      </a:lvl4pPr>
      <a:lvl5pPr algn="l" rtl="0" eaLnBrk="0" fontAlgn="base" hangingPunct="0">
        <a:spcBef>
          <a:spcPct val="0"/>
        </a:spcBef>
        <a:spcAft>
          <a:spcPct val="0"/>
        </a:spcAft>
        <a:defRPr sz="2800">
          <a:solidFill>
            <a:srgbClr val="006AB6"/>
          </a:solidFill>
          <a:latin typeface="Arial" charset="0"/>
        </a:defRPr>
      </a:lvl5pPr>
      <a:lvl6pPr marL="457200" algn="l" rtl="0" fontAlgn="base">
        <a:spcBef>
          <a:spcPct val="0"/>
        </a:spcBef>
        <a:spcAft>
          <a:spcPct val="0"/>
        </a:spcAft>
        <a:defRPr sz="2800">
          <a:solidFill>
            <a:srgbClr val="006AB6"/>
          </a:solidFill>
          <a:latin typeface="Arial" charset="0"/>
        </a:defRPr>
      </a:lvl6pPr>
      <a:lvl7pPr marL="914400" algn="l" rtl="0" fontAlgn="base">
        <a:spcBef>
          <a:spcPct val="0"/>
        </a:spcBef>
        <a:spcAft>
          <a:spcPct val="0"/>
        </a:spcAft>
        <a:defRPr sz="2800">
          <a:solidFill>
            <a:srgbClr val="006AB6"/>
          </a:solidFill>
          <a:latin typeface="Arial" charset="0"/>
        </a:defRPr>
      </a:lvl7pPr>
      <a:lvl8pPr marL="1371600" algn="l" rtl="0" fontAlgn="base">
        <a:spcBef>
          <a:spcPct val="0"/>
        </a:spcBef>
        <a:spcAft>
          <a:spcPct val="0"/>
        </a:spcAft>
        <a:defRPr sz="2800">
          <a:solidFill>
            <a:srgbClr val="006AB6"/>
          </a:solidFill>
          <a:latin typeface="Arial" charset="0"/>
        </a:defRPr>
      </a:lvl8pPr>
      <a:lvl9pPr marL="1828800" algn="l" rtl="0" fontAlgn="base">
        <a:spcBef>
          <a:spcPct val="0"/>
        </a:spcBef>
        <a:spcAft>
          <a:spcPct val="0"/>
        </a:spcAft>
        <a:defRPr sz="2800">
          <a:solidFill>
            <a:srgbClr val="006AB6"/>
          </a:solidFill>
          <a:latin typeface="Arial" charset="0"/>
        </a:defRPr>
      </a:lvl9pPr>
    </p:titleStyle>
    <p:bodyStyle>
      <a:lvl1pPr marL="168275" indent="-168275" algn="l" rtl="0" eaLnBrk="0" fontAlgn="base" hangingPunct="0">
        <a:lnSpc>
          <a:spcPct val="110000"/>
        </a:lnSpc>
        <a:spcBef>
          <a:spcPct val="50000"/>
        </a:spcBef>
        <a:spcAft>
          <a:spcPct val="0"/>
        </a:spcAft>
        <a:buChar char="•"/>
        <a:defRPr sz="2400">
          <a:solidFill>
            <a:srgbClr val="333333"/>
          </a:solidFill>
          <a:latin typeface="+mn-lt"/>
          <a:ea typeface="+mn-ea"/>
          <a:cs typeface="+mn-cs"/>
        </a:defRPr>
      </a:lvl1pPr>
      <a:lvl2pPr marL="508000" indent="-225425" algn="l" rtl="0" eaLnBrk="0" fontAlgn="base" hangingPunct="0">
        <a:lnSpc>
          <a:spcPct val="110000"/>
        </a:lnSpc>
        <a:spcBef>
          <a:spcPct val="25000"/>
        </a:spcBef>
        <a:spcAft>
          <a:spcPct val="0"/>
        </a:spcAft>
        <a:buChar char="–"/>
        <a:defRPr sz="2200">
          <a:solidFill>
            <a:srgbClr val="333333"/>
          </a:solidFill>
          <a:latin typeface="+mn-lt"/>
        </a:defRPr>
      </a:lvl2pPr>
      <a:lvl3pPr marL="795338" indent="-173038" algn="l" rtl="0" eaLnBrk="0" fontAlgn="base" hangingPunct="0">
        <a:lnSpc>
          <a:spcPct val="110000"/>
        </a:lnSpc>
        <a:spcBef>
          <a:spcPct val="20000"/>
        </a:spcBef>
        <a:spcAft>
          <a:spcPct val="0"/>
        </a:spcAft>
        <a:buChar char="•"/>
        <a:defRPr sz="2200">
          <a:solidFill>
            <a:srgbClr val="333333"/>
          </a:solidFill>
          <a:latin typeface="+mn-lt"/>
        </a:defRPr>
      </a:lvl3pPr>
      <a:lvl4pPr marL="1082675" indent="-173038" algn="l" rtl="0" eaLnBrk="0" fontAlgn="base" hangingPunct="0">
        <a:lnSpc>
          <a:spcPct val="110000"/>
        </a:lnSpc>
        <a:spcBef>
          <a:spcPct val="20000"/>
        </a:spcBef>
        <a:spcAft>
          <a:spcPct val="0"/>
        </a:spcAft>
        <a:buChar char="–"/>
        <a:defRPr sz="2000">
          <a:solidFill>
            <a:srgbClr val="333333"/>
          </a:solidFill>
          <a:latin typeface="+mn-lt"/>
        </a:defRPr>
      </a:lvl4pPr>
      <a:lvl5pPr marL="1370013" indent="-173038" algn="l" rtl="0" eaLnBrk="0" fontAlgn="base" hangingPunct="0">
        <a:lnSpc>
          <a:spcPct val="110000"/>
        </a:lnSpc>
        <a:spcBef>
          <a:spcPct val="20000"/>
        </a:spcBef>
        <a:spcAft>
          <a:spcPct val="0"/>
        </a:spcAft>
        <a:buChar char="»"/>
        <a:defRPr sz="2000">
          <a:solidFill>
            <a:srgbClr val="333333"/>
          </a:solidFill>
          <a:latin typeface="+mn-lt"/>
        </a:defRPr>
      </a:lvl5pPr>
      <a:lvl6pPr marL="1827213" indent="-173038" algn="l" rtl="0" fontAlgn="base">
        <a:lnSpc>
          <a:spcPct val="110000"/>
        </a:lnSpc>
        <a:spcBef>
          <a:spcPct val="20000"/>
        </a:spcBef>
        <a:spcAft>
          <a:spcPct val="0"/>
        </a:spcAft>
        <a:buChar char="»"/>
        <a:defRPr sz="2000">
          <a:solidFill>
            <a:srgbClr val="333333"/>
          </a:solidFill>
          <a:latin typeface="+mn-lt"/>
        </a:defRPr>
      </a:lvl6pPr>
      <a:lvl7pPr marL="2284413" indent="-173038" algn="l" rtl="0" fontAlgn="base">
        <a:lnSpc>
          <a:spcPct val="110000"/>
        </a:lnSpc>
        <a:spcBef>
          <a:spcPct val="20000"/>
        </a:spcBef>
        <a:spcAft>
          <a:spcPct val="0"/>
        </a:spcAft>
        <a:buChar char="»"/>
        <a:defRPr sz="2000">
          <a:solidFill>
            <a:srgbClr val="333333"/>
          </a:solidFill>
          <a:latin typeface="+mn-lt"/>
        </a:defRPr>
      </a:lvl7pPr>
      <a:lvl8pPr marL="2741613" indent="-173038" algn="l" rtl="0" fontAlgn="base">
        <a:lnSpc>
          <a:spcPct val="110000"/>
        </a:lnSpc>
        <a:spcBef>
          <a:spcPct val="20000"/>
        </a:spcBef>
        <a:spcAft>
          <a:spcPct val="0"/>
        </a:spcAft>
        <a:buChar char="»"/>
        <a:defRPr sz="2000">
          <a:solidFill>
            <a:srgbClr val="333333"/>
          </a:solidFill>
          <a:latin typeface="+mn-lt"/>
        </a:defRPr>
      </a:lvl8pPr>
      <a:lvl9pPr marL="3198813" indent="-173038" algn="l" rtl="0" fontAlgn="base">
        <a:lnSpc>
          <a:spcPct val="110000"/>
        </a:lnSpc>
        <a:spcBef>
          <a:spcPct val="20000"/>
        </a:spcBef>
        <a:spcAft>
          <a:spcPct val="0"/>
        </a:spcAft>
        <a:buChar char="»"/>
        <a:defRPr sz="20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Quotes@DiCenter.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5.xml"/><Relationship Id="rId1" Type="http://schemas.openxmlformats.org/officeDocument/2006/relationships/slideLayout" Target="../slideLayouts/slideLayout15.xml"/></Relationships>
</file>

<file path=ppt/slides/_rels/slide3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6.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7.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3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8.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39.xml"/><Relationship Id="rId1" Type="http://schemas.openxmlformats.org/officeDocument/2006/relationships/slideLayout" Target="../slideLayouts/slideLayout2.xml"/><Relationship Id="rId6" Type="http://schemas.openxmlformats.org/officeDocument/2006/relationships/hyperlink" Target="http://www.dicenter.com/" TargetMode="External"/><Relationship Id="rId5" Type="http://schemas.openxmlformats.org/officeDocument/2006/relationships/hyperlink" Target="http://www.disabilitycenter.com/" TargetMode="External"/><Relationship Id="rId4" Type="http://schemas.openxmlformats.org/officeDocument/2006/relationships/hyperlink" Target="mailto:info@DisabilityCenter.com"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5"/>
          <p:cNvSpPr>
            <a:spLocks noGrp="1" noChangeArrowheads="1"/>
          </p:cNvSpPr>
          <p:nvPr>
            <p:ph type="ftr" sz="quarter" idx="10"/>
          </p:nvPr>
        </p:nvSpPr>
        <p:spPr>
          <a:xfrm>
            <a:off x="2473325" y="6600340"/>
            <a:ext cx="4557713" cy="24985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rgbClr val="333333"/>
                </a:solidFill>
                <a:latin typeface="Arial" pitchFamily="34" charset="0"/>
                <a:cs typeface="Arial" pitchFamily="34" charset="0"/>
              </a:defRPr>
            </a:lvl1pPr>
            <a:lvl2pPr marL="742950" indent="-285750" eaLnBrk="0" hangingPunct="0">
              <a:defRPr sz="3200" i="1">
                <a:solidFill>
                  <a:srgbClr val="333333"/>
                </a:solidFill>
                <a:latin typeface="Arial" pitchFamily="34" charset="0"/>
                <a:cs typeface="Arial" pitchFamily="34" charset="0"/>
              </a:defRPr>
            </a:lvl2pPr>
            <a:lvl3pPr marL="1143000" indent="-228600" eaLnBrk="0" hangingPunct="0">
              <a:defRPr sz="3200" i="1">
                <a:solidFill>
                  <a:srgbClr val="333333"/>
                </a:solidFill>
                <a:latin typeface="Arial" pitchFamily="34" charset="0"/>
                <a:cs typeface="Arial" pitchFamily="34" charset="0"/>
              </a:defRPr>
            </a:lvl3pPr>
            <a:lvl4pPr marL="1600200" indent="-228600" eaLnBrk="0" hangingPunct="0">
              <a:defRPr sz="3200" i="1">
                <a:solidFill>
                  <a:srgbClr val="333333"/>
                </a:solidFill>
                <a:latin typeface="Arial" pitchFamily="34" charset="0"/>
                <a:cs typeface="Arial" pitchFamily="34" charset="0"/>
              </a:defRPr>
            </a:lvl4pPr>
            <a:lvl5pPr marL="2057400" indent="-228600" eaLnBrk="0" hangingPunct="0">
              <a:defRPr sz="3200" i="1">
                <a:solidFill>
                  <a:srgbClr val="333333"/>
                </a:solidFill>
                <a:latin typeface="Arial" pitchFamily="34" charset="0"/>
                <a:cs typeface="Arial" pitchFamily="34" charset="0"/>
              </a:defRPr>
            </a:lvl5pPr>
            <a:lvl6pPr marL="2514600" indent="-228600" eaLnBrk="0" fontAlgn="base" hangingPunct="0">
              <a:spcBef>
                <a:spcPct val="0"/>
              </a:spcBef>
              <a:spcAft>
                <a:spcPct val="0"/>
              </a:spcAft>
              <a:defRPr sz="3200" i="1">
                <a:solidFill>
                  <a:srgbClr val="333333"/>
                </a:solidFill>
                <a:latin typeface="Arial" pitchFamily="34" charset="0"/>
                <a:cs typeface="Arial" pitchFamily="34" charset="0"/>
              </a:defRPr>
            </a:lvl6pPr>
            <a:lvl7pPr marL="2971800" indent="-228600" eaLnBrk="0" fontAlgn="base" hangingPunct="0">
              <a:spcBef>
                <a:spcPct val="0"/>
              </a:spcBef>
              <a:spcAft>
                <a:spcPct val="0"/>
              </a:spcAft>
              <a:defRPr sz="3200" i="1">
                <a:solidFill>
                  <a:srgbClr val="333333"/>
                </a:solidFill>
                <a:latin typeface="Arial" pitchFamily="34" charset="0"/>
                <a:cs typeface="Arial" pitchFamily="34" charset="0"/>
              </a:defRPr>
            </a:lvl7pPr>
            <a:lvl8pPr marL="3429000" indent="-228600" eaLnBrk="0" fontAlgn="base" hangingPunct="0">
              <a:spcBef>
                <a:spcPct val="0"/>
              </a:spcBef>
              <a:spcAft>
                <a:spcPct val="0"/>
              </a:spcAft>
              <a:defRPr sz="3200" i="1">
                <a:solidFill>
                  <a:srgbClr val="333333"/>
                </a:solidFill>
                <a:latin typeface="Arial" pitchFamily="34" charset="0"/>
                <a:cs typeface="Arial" pitchFamily="34" charset="0"/>
              </a:defRPr>
            </a:lvl8pPr>
            <a:lvl9pPr marL="3886200" indent="-228600" eaLnBrk="0" fontAlgn="base" hangingPunct="0">
              <a:spcBef>
                <a:spcPct val="0"/>
              </a:spcBef>
              <a:spcAft>
                <a:spcPct val="0"/>
              </a:spcAft>
              <a:defRPr sz="3200" i="1">
                <a:solidFill>
                  <a:srgbClr val="333333"/>
                </a:solidFill>
                <a:latin typeface="Arial" pitchFamily="34" charset="0"/>
                <a:cs typeface="Arial" pitchFamily="34" charset="0"/>
              </a:defRPr>
            </a:lvl9pPr>
          </a:lstStyle>
          <a:p>
            <a:pPr algn="ctr" eaLnBrk="1" hangingPunct="1"/>
            <a:r>
              <a:rPr lang="en-US" sz="1100" i="0" dirty="0" smtClean="0">
                <a:solidFill>
                  <a:schemeClr val="tx1"/>
                </a:solidFill>
              </a:rPr>
              <a:t>For Producer Use Only – Not For Use With the General Public</a:t>
            </a:r>
          </a:p>
        </p:txBody>
      </p:sp>
      <p:sp>
        <p:nvSpPr>
          <p:cNvPr id="2051" name="Text Box 138"/>
          <p:cNvSpPr txBox="1">
            <a:spLocks noChangeArrowheads="1"/>
          </p:cNvSpPr>
          <p:nvPr/>
        </p:nvSpPr>
        <p:spPr bwMode="auto">
          <a:xfrm>
            <a:off x="5041982" y="4938877"/>
            <a:ext cx="397811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200" i="1">
                <a:solidFill>
                  <a:srgbClr val="333333"/>
                </a:solidFill>
                <a:latin typeface="Arial" pitchFamily="34" charset="0"/>
                <a:cs typeface="Arial" pitchFamily="34" charset="0"/>
              </a:defRPr>
            </a:lvl1pPr>
            <a:lvl2pPr marL="742950" indent="-285750" eaLnBrk="0" hangingPunct="0">
              <a:defRPr sz="3200" i="1">
                <a:solidFill>
                  <a:srgbClr val="333333"/>
                </a:solidFill>
                <a:latin typeface="Arial" pitchFamily="34" charset="0"/>
                <a:cs typeface="Arial" pitchFamily="34" charset="0"/>
              </a:defRPr>
            </a:lvl2pPr>
            <a:lvl3pPr marL="1143000" indent="-228600" eaLnBrk="0" hangingPunct="0">
              <a:defRPr sz="3200" i="1">
                <a:solidFill>
                  <a:srgbClr val="333333"/>
                </a:solidFill>
                <a:latin typeface="Arial" pitchFamily="34" charset="0"/>
                <a:cs typeface="Arial" pitchFamily="34" charset="0"/>
              </a:defRPr>
            </a:lvl3pPr>
            <a:lvl4pPr marL="1600200" indent="-228600" eaLnBrk="0" hangingPunct="0">
              <a:defRPr sz="3200" i="1">
                <a:solidFill>
                  <a:srgbClr val="333333"/>
                </a:solidFill>
                <a:latin typeface="Arial" pitchFamily="34" charset="0"/>
                <a:cs typeface="Arial" pitchFamily="34" charset="0"/>
              </a:defRPr>
            </a:lvl4pPr>
            <a:lvl5pPr marL="2057400" indent="-228600" eaLnBrk="0" hangingPunct="0">
              <a:defRPr sz="3200" i="1">
                <a:solidFill>
                  <a:srgbClr val="333333"/>
                </a:solidFill>
                <a:latin typeface="Arial" pitchFamily="34" charset="0"/>
                <a:cs typeface="Arial" pitchFamily="34" charset="0"/>
              </a:defRPr>
            </a:lvl5pPr>
            <a:lvl6pPr marL="2514600" indent="-228600" eaLnBrk="0" fontAlgn="base" hangingPunct="0">
              <a:spcBef>
                <a:spcPct val="0"/>
              </a:spcBef>
              <a:spcAft>
                <a:spcPct val="0"/>
              </a:spcAft>
              <a:defRPr sz="3200" i="1">
                <a:solidFill>
                  <a:srgbClr val="333333"/>
                </a:solidFill>
                <a:latin typeface="Arial" pitchFamily="34" charset="0"/>
                <a:cs typeface="Arial" pitchFamily="34" charset="0"/>
              </a:defRPr>
            </a:lvl6pPr>
            <a:lvl7pPr marL="2971800" indent="-228600" eaLnBrk="0" fontAlgn="base" hangingPunct="0">
              <a:spcBef>
                <a:spcPct val="0"/>
              </a:spcBef>
              <a:spcAft>
                <a:spcPct val="0"/>
              </a:spcAft>
              <a:defRPr sz="3200" i="1">
                <a:solidFill>
                  <a:srgbClr val="333333"/>
                </a:solidFill>
                <a:latin typeface="Arial" pitchFamily="34" charset="0"/>
                <a:cs typeface="Arial" pitchFamily="34" charset="0"/>
              </a:defRPr>
            </a:lvl7pPr>
            <a:lvl8pPr marL="3429000" indent="-228600" eaLnBrk="0" fontAlgn="base" hangingPunct="0">
              <a:spcBef>
                <a:spcPct val="0"/>
              </a:spcBef>
              <a:spcAft>
                <a:spcPct val="0"/>
              </a:spcAft>
              <a:defRPr sz="3200" i="1">
                <a:solidFill>
                  <a:srgbClr val="333333"/>
                </a:solidFill>
                <a:latin typeface="Arial" pitchFamily="34" charset="0"/>
                <a:cs typeface="Arial" pitchFamily="34" charset="0"/>
              </a:defRPr>
            </a:lvl8pPr>
            <a:lvl9pPr marL="3886200" indent="-228600" eaLnBrk="0" fontAlgn="base" hangingPunct="0">
              <a:spcBef>
                <a:spcPct val="0"/>
              </a:spcBef>
              <a:spcAft>
                <a:spcPct val="0"/>
              </a:spcAft>
              <a:defRPr sz="3200" i="1">
                <a:solidFill>
                  <a:srgbClr val="333333"/>
                </a:solidFill>
                <a:latin typeface="Arial" pitchFamily="34" charset="0"/>
                <a:cs typeface="Arial" pitchFamily="34" charset="0"/>
              </a:defRPr>
            </a:lvl9pPr>
          </a:lstStyle>
          <a:p>
            <a:pPr algn="ctr"/>
            <a:r>
              <a:rPr lang="en-US" sz="1600" b="1" dirty="0">
                <a:solidFill>
                  <a:srgbClr val="006AB6"/>
                </a:solidFill>
              </a:rPr>
              <a:t>DI Resource Line </a:t>
            </a:r>
            <a:r>
              <a:rPr lang="en-US" sz="1600" b="1" dirty="0" smtClean="0">
                <a:solidFill>
                  <a:srgbClr val="006AB6"/>
                </a:solidFill>
              </a:rPr>
              <a:t>888.677.6575</a:t>
            </a:r>
            <a:endParaRPr lang="en-US" sz="1600" b="1" dirty="0">
              <a:solidFill>
                <a:srgbClr val="006AB6"/>
              </a:solidFill>
            </a:endParaRPr>
          </a:p>
        </p:txBody>
      </p:sp>
      <p:sp>
        <p:nvSpPr>
          <p:cNvPr id="2052" name="Text Box 137"/>
          <p:cNvSpPr txBox="1">
            <a:spLocks noChangeArrowheads="1"/>
          </p:cNvSpPr>
          <p:nvPr/>
        </p:nvSpPr>
        <p:spPr bwMode="auto">
          <a:xfrm>
            <a:off x="5134061" y="3473122"/>
            <a:ext cx="368588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200" i="1">
                <a:solidFill>
                  <a:srgbClr val="333333"/>
                </a:solidFill>
                <a:latin typeface="Arial" pitchFamily="34" charset="0"/>
                <a:cs typeface="Arial" pitchFamily="34" charset="0"/>
              </a:defRPr>
            </a:lvl1pPr>
            <a:lvl2pPr marL="742950" indent="-285750" eaLnBrk="0" hangingPunct="0">
              <a:defRPr sz="3200" i="1">
                <a:solidFill>
                  <a:srgbClr val="333333"/>
                </a:solidFill>
                <a:latin typeface="Arial" pitchFamily="34" charset="0"/>
                <a:cs typeface="Arial" pitchFamily="34" charset="0"/>
              </a:defRPr>
            </a:lvl2pPr>
            <a:lvl3pPr marL="1143000" indent="-228600" eaLnBrk="0" hangingPunct="0">
              <a:defRPr sz="3200" i="1">
                <a:solidFill>
                  <a:srgbClr val="333333"/>
                </a:solidFill>
                <a:latin typeface="Arial" pitchFamily="34" charset="0"/>
                <a:cs typeface="Arial" pitchFamily="34" charset="0"/>
              </a:defRPr>
            </a:lvl3pPr>
            <a:lvl4pPr marL="1600200" indent="-228600" eaLnBrk="0" hangingPunct="0">
              <a:defRPr sz="3200" i="1">
                <a:solidFill>
                  <a:srgbClr val="333333"/>
                </a:solidFill>
                <a:latin typeface="Arial" pitchFamily="34" charset="0"/>
                <a:cs typeface="Arial" pitchFamily="34" charset="0"/>
              </a:defRPr>
            </a:lvl4pPr>
            <a:lvl5pPr marL="2057400" indent="-228600" eaLnBrk="0" hangingPunct="0">
              <a:defRPr sz="3200" i="1">
                <a:solidFill>
                  <a:srgbClr val="333333"/>
                </a:solidFill>
                <a:latin typeface="Arial" pitchFamily="34" charset="0"/>
                <a:cs typeface="Arial" pitchFamily="34" charset="0"/>
              </a:defRPr>
            </a:lvl5pPr>
            <a:lvl6pPr marL="2514600" indent="-228600" eaLnBrk="0" fontAlgn="base" hangingPunct="0">
              <a:spcBef>
                <a:spcPct val="0"/>
              </a:spcBef>
              <a:spcAft>
                <a:spcPct val="0"/>
              </a:spcAft>
              <a:defRPr sz="3200" i="1">
                <a:solidFill>
                  <a:srgbClr val="333333"/>
                </a:solidFill>
                <a:latin typeface="Arial" pitchFamily="34" charset="0"/>
                <a:cs typeface="Arial" pitchFamily="34" charset="0"/>
              </a:defRPr>
            </a:lvl6pPr>
            <a:lvl7pPr marL="2971800" indent="-228600" eaLnBrk="0" fontAlgn="base" hangingPunct="0">
              <a:spcBef>
                <a:spcPct val="0"/>
              </a:spcBef>
              <a:spcAft>
                <a:spcPct val="0"/>
              </a:spcAft>
              <a:defRPr sz="3200" i="1">
                <a:solidFill>
                  <a:srgbClr val="333333"/>
                </a:solidFill>
                <a:latin typeface="Arial" pitchFamily="34" charset="0"/>
                <a:cs typeface="Arial" pitchFamily="34" charset="0"/>
              </a:defRPr>
            </a:lvl7pPr>
            <a:lvl8pPr marL="3429000" indent="-228600" eaLnBrk="0" fontAlgn="base" hangingPunct="0">
              <a:spcBef>
                <a:spcPct val="0"/>
              </a:spcBef>
              <a:spcAft>
                <a:spcPct val="0"/>
              </a:spcAft>
              <a:defRPr sz="3200" i="1">
                <a:solidFill>
                  <a:srgbClr val="333333"/>
                </a:solidFill>
                <a:latin typeface="Arial" pitchFamily="34" charset="0"/>
                <a:cs typeface="Arial" pitchFamily="34" charset="0"/>
              </a:defRPr>
            </a:lvl8pPr>
            <a:lvl9pPr marL="3886200" indent="-228600" eaLnBrk="0" fontAlgn="base" hangingPunct="0">
              <a:spcBef>
                <a:spcPct val="0"/>
              </a:spcBef>
              <a:spcAft>
                <a:spcPct val="0"/>
              </a:spcAft>
              <a:defRPr sz="3200" i="1">
                <a:solidFill>
                  <a:srgbClr val="333333"/>
                </a:solidFill>
                <a:latin typeface="Arial" pitchFamily="34" charset="0"/>
                <a:cs typeface="Arial" pitchFamily="34" charset="0"/>
              </a:defRPr>
            </a:lvl9pPr>
          </a:lstStyle>
          <a:p>
            <a:pPr algn="ctr" eaLnBrk="1" hangingPunct="1"/>
            <a:r>
              <a:rPr lang="en-US" sz="2000" b="1" dirty="0" smtClean="0">
                <a:solidFill>
                  <a:srgbClr val="006AB6"/>
                </a:solidFill>
              </a:rPr>
              <a:t>Leading Edge</a:t>
            </a:r>
          </a:p>
          <a:p>
            <a:pPr algn="ctr" eaLnBrk="1" hangingPunct="1"/>
            <a:r>
              <a:rPr lang="en-US" sz="2000" b="1" dirty="0" smtClean="0">
                <a:solidFill>
                  <a:srgbClr val="006AB6"/>
                </a:solidFill>
              </a:rPr>
              <a:t>Disability Center</a:t>
            </a:r>
          </a:p>
          <a:p>
            <a:pPr algn="ctr" eaLnBrk="1" hangingPunct="1"/>
            <a:endParaRPr lang="en-US" sz="2000" b="1" dirty="0" smtClean="0">
              <a:solidFill>
                <a:srgbClr val="006AB6"/>
              </a:solidFill>
            </a:endParaRPr>
          </a:p>
          <a:p>
            <a:pPr algn="ctr" eaLnBrk="1" hangingPunct="1"/>
            <a:r>
              <a:rPr lang="en-US" sz="2000" b="1" dirty="0" smtClean="0">
                <a:solidFill>
                  <a:srgbClr val="006AB6"/>
                </a:solidFill>
                <a:hlinkClick r:id="rId3"/>
              </a:rPr>
              <a:t>Quotes@DiCenter.com</a:t>
            </a:r>
            <a:r>
              <a:rPr lang="en-US" sz="2000" b="1" dirty="0" smtClean="0">
                <a:solidFill>
                  <a:srgbClr val="006AB6"/>
                </a:solidFill>
              </a:rPr>
              <a:t> </a:t>
            </a:r>
            <a:endParaRPr lang="en-US" sz="2000" dirty="0">
              <a:solidFill>
                <a:schemeClr val="tx1"/>
              </a:solidFill>
            </a:endParaRPr>
          </a:p>
        </p:txBody>
      </p:sp>
      <p:sp>
        <p:nvSpPr>
          <p:cNvPr id="6" name="Rectangle 5"/>
          <p:cNvSpPr/>
          <p:nvPr/>
        </p:nvSpPr>
        <p:spPr bwMode="auto">
          <a:xfrm>
            <a:off x="0" y="0"/>
            <a:ext cx="9144000" cy="1357460"/>
          </a:xfrm>
          <a:prstGeom prst="rect">
            <a:avLst/>
          </a:prstGeom>
          <a:solidFill>
            <a:schemeClr val="bg1"/>
          </a:solidFill>
          <a:ln>
            <a:noFill/>
          </a:ln>
          <a:effectLst/>
          <a:extLst/>
        </p:spPr>
        <p:txBody>
          <a:bodyPr vert="horz" wrap="square" lIns="0" tIns="0" rIns="0" bIns="0" numCol="1" rtlCol="0" anchor="b"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Arial" pitchFamily="34" charset="0"/>
            </a:endParaRPr>
          </a:p>
        </p:txBody>
      </p:sp>
      <p:pic>
        <p:nvPicPr>
          <p:cNvPr id="7" name="Picture 3"/>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176922" y="359398"/>
            <a:ext cx="4592806" cy="61674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3887245" y="2790497"/>
            <a:ext cx="977079" cy="276999"/>
          </a:xfrm>
          <a:prstGeom prst="rect">
            <a:avLst/>
          </a:prstGeom>
          <a:noFill/>
        </p:spPr>
        <p:txBody>
          <a:bodyPr wrap="square" rtlCol="0">
            <a:spAutoFit/>
          </a:bodyPr>
          <a:lstStyle/>
          <a:p>
            <a:r>
              <a:rPr lang="en-US" sz="1200" i="0" dirty="0" smtClean="0">
                <a:solidFill>
                  <a:schemeClr val="bg1"/>
                </a:solidFill>
              </a:rPr>
              <a:t>SM</a:t>
            </a:r>
            <a:endParaRPr lang="en-US" sz="1200" i="0"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1570" name="Title 1"/>
          <p:cNvSpPr>
            <a:spLocks noGrp="1"/>
          </p:cNvSpPr>
          <p:nvPr>
            <p:ph type="title"/>
          </p:nvPr>
        </p:nvSpPr>
        <p:spPr/>
        <p:txBody>
          <a:bodyPr/>
          <a:lstStyle/>
          <a:p>
            <a:r>
              <a:rPr lang="en-US" dirty="0" smtClean="0"/>
              <a:t>Residual Disability Riders</a:t>
            </a:r>
            <a:br>
              <a:rPr lang="en-US" dirty="0" smtClean="0"/>
            </a:br>
            <a:r>
              <a:rPr lang="en-US" sz="2000" dirty="0" smtClean="0"/>
              <a:t>What’s Different or New</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6118301"/>
              </p:ext>
            </p:extLst>
          </p:nvPr>
        </p:nvGraphicFramePr>
        <p:xfrm>
          <a:off x="152400" y="1368425"/>
          <a:ext cx="8839200" cy="5184775"/>
        </p:xfrm>
        <a:graphic>
          <a:graphicData uri="http://schemas.openxmlformats.org/drawingml/2006/table">
            <a:tbl>
              <a:tblPr firstRow="1" bandRow="1">
                <a:tableStyleId>{5C22544A-7EE6-4342-B048-85BDC9FD1C3A}</a:tableStyleId>
              </a:tblPr>
              <a:tblGrid>
                <a:gridCol w="2946400"/>
                <a:gridCol w="2946400"/>
                <a:gridCol w="2946400"/>
              </a:tblGrid>
              <a:tr h="914390">
                <a:tc gridSpan="3">
                  <a:txBody>
                    <a:bodyPr/>
                    <a:lstStyle/>
                    <a:p>
                      <a:pPr algn="ctr"/>
                      <a:r>
                        <a:rPr lang="en-US" sz="1800" b="0" u="none" dirty="0" smtClean="0">
                          <a:solidFill>
                            <a:schemeClr val="tx1"/>
                          </a:solidFill>
                        </a:rPr>
                        <a:t>The</a:t>
                      </a:r>
                      <a:r>
                        <a:rPr lang="en-US" sz="1800" b="0" u="none" baseline="0" dirty="0" smtClean="0">
                          <a:solidFill>
                            <a:schemeClr val="tx1"/>
                          </a:solidFill>
                        </a:rPr>
                        <a:t> new Residual with Recovery and Enhanced Residual with Recovery riders replace the Residual with 24 &amp; 36 month recovery riders sold currently, and the Basic Residual Rider includes enhancements.</a:t>
                      </a:r>
                      <a:endParaRPr lang="en-US" sz="1800" b="0" u="none" dirty="0">
                        <a:solidFill>
                          <a:schemeClr val="tx1"/>
                        </a:solidFill>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hMerge="1">
                  <a:txBody>
                    <a:bodyPr/>
                    <a:lstStyle/>
                    <a:p>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640070">
                <a:tc>
                  <a:txBody>
                    <a:bodyPr/>
                    <a:lstStyle/>
                    <a:p>
                      <a:pPr algn="ctr"/>
                      <a:r>
                        <a:rPr lang="en-US" sz="1800" b="0" i="1" dirty="0" smtClean="0">
                          <a:solidFill>
                            <a:schemeClr val="bg1"/>
                          </a:solidFill>
                        </a:rPr>
                        <a:t>Basic Residual </a:t>
                      </a:r>
                      <a:r>
                        <a:rPr lang="en-US" sz="1800" b="0" i="1" dirty="0" smtClean="0">
                          <a:solidFill>
                            <a:schemeClr val="tx1"/>
                          </a:solidFill>
                        </a:rPr>
                        <a:t>- </a:t>
                      </a:r>
                      <a:r>
                        <a:rPr lang="en-US" sz="1800" b="1" i="1" dirty="0" smtClean="0">
                          <a:solidFill>
                            <a:srgbClr val="FFFF00"/>
                          </a:solidFill>
                        </a:rPr>
                        <a:t>IMPROVED</a:t>
                      </a:r>
                      <a:endParaRPr lang="en-US" sz="1800" b="1" i="1" dirty="0">
                        <a:solidFill>
                          <a:srgbClr val="FFFF00"/>
                        </a:solidFill>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0066"/>
                    </a:solidFill>
                  </a:tcPr>
                </a:tc>
                <a:tc>
                  <a:txBody>
                    <a:bodyPr/>
                    <a:lstStyle/>
                    <a:p>
                      <a:pPr algn="ctr"/>
                      <a:r>
                        <a:rPr lang="en-US" sz="1800" b="0" i="1" dirty="0" smtClean="0">
                          <a:solidFill>
                            <a:schemeClr val="bg1"/>
                          </a:solidFill>
                        </a:rPr>
                        <a:t>Residual with Recovery</a:t>
                      </a:r>
                      <a:r>
                        <a:rPr lang="en-US" sz="1800" b="0" i="1" baseline="0" dirty="0" smtClean="0">
                          <a:solidFill>
                            <a:schemeClr val="bg1"/>
                          </a:solidFill>
                        </a:rPr>
                        <a:t> </a:t>
                      </a:r>
                      <a:r>
                        <a:rPr lang="en-US" sz="1800" b="0" i="1" baseline="0" dirty="0" smtClean="0"/>
                        <a:t>- </a:t>
                      </a:r>
                      <a:r>
                        <a:rPr lang="en-US" sz="1800" b="1" i="1" baseline="0" dirty="0" smtClean="0">
                          <a:solidFill>
                            <a:srgbClr val="FFFF00"/>
                          </a:solidFill>
                        </a:rPr>
                        <a:t>NEW</a:t>
                      </a:r>
                      <a:endParaRPr lang="en-US" sz="1800" b="1" i="1" dirty="0">
                        <a:solidFill>
                          <a:srgbClr val="FFFF00"/>
                        </a:solidFill>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0066"/>
                    </a:solidFill>
                  </a:tcPr>
                </a:tc>
                <a:tc>
                  <a:txBody>
                    <a:bodyPr/>
                    <a:lstStyle/>
                    <a:p>
                      <a:pPr algn="ctr"/>
                      <a:r>
                        <a:rPr lang="en-US" sz="1800" i="1" dirty="0" smtClean="0">
                          <a:solidFill>
                            <a:schemeClr val="bg1"/>
                          </a:solidFill>
                        </a:rPr>
                        <a:t>Enhanced Residual</a:t>
                      </a:r>
                      <a:r>
                        <a:rPr lang="en-US" sz="1800" i="1" baseline="0" dirty="0" smtClean="0">
                          <a:solidFill>
                            <a:schemeClr val="bg1"/>
                          </a:solidFill>
                        </a:rPr>
                        <a:t> with Recovery </a:t>
                      </a:r>
                      <a:r>
                        <a:rPr lang="en-US" sz="1800" i="1" baseline="0" dirty="0" smtClean="0"/>
                        <a:t>- </a:t>
                      </a:r>
                      <a:r>
                        <a:rPr lang="en-US" sz="1800" b="1" i="1" baseline="0" dirty="0" smtClean="0">
                          <a:solidFill>
                            <a:srgbClr val="FFFF00"/>
                          </a:solidFill>
                        </a:rPr>
                        <a:t>NEW</a:t>
                      </a:r>
                      <a:endParaRPr lang="en-US" sz="1800" b="1" i="1" dirty="0">
                        <a:solidFill>
                          <a:srgbClr val="FFFF00"/>
                        </a:solidFill>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0066"/>
                    </a:solidFill>
                  </a:tcPr>
                </a:tc>
              </a:tr>
              <a:tr h="3630315">
                <a:tc>
                  <a:txBody>
                    <a:bodyPr/>
                    <a:lstStyle/>
                    <a:p>
                      <a:pPr marL="285750" indent="-285750">
                        <a:buFont typeface="Arial" pitchFamily="34" charset="0"/>
                        <a:buChar char="•"/>
                      </a:pPr>
                      <a:r>
                        <a:rPr lang="en-US" sz="1600" dirty="0" smtClean="0"/>
                        <a:t>Residual</a:t>
                      </a:r>
                      <a:r>
                        <a:rPr lang="en-US" sz="1600" baseline="0" dirty="0" smtClean="0"/>
                        <a:t> </a:t>
                      </a:r>
                      <a:r>
                        <a:rPr lang="en-US" sz="1600" u="sng" baseline="0" dirty="0" smtClean="0"/>
                        <a:t>without </a:t>
                      </a:r>
                      <a:r>
                        <a:rPr lang="en-US" sz="1600" baseline="0" dirty="0" smtClean="0"/>
                        <a:t>recovery benefits</a:t>
                      </a:r>
                    </a:p>
                    <a:p>
                      <a:pPr marL="285750" indent="-285750">
                        <a:buFont typeface="Arial" pitchFamily="34" charset="0"/>
                        <a:buChar char="•"/>
                      </a:pPr>
                      <a:r>
                        <a:rPr lang="en-US" sz="1600" baseline="0" dirty="0" smtClean="0">
                          <a:solidFill>
                            <a:srgbClr val="FF0000"/>
                          </a:solidFill>
                        </a:rPr>
                        <a:t>15%</a:t>
                      </a:r>
                      <a:r>
                        <a:rPr lang="en-US" sz="1600" baseline="0" dirty="0" smtClean="0"/>
                        <a:t> minimum loss of income required </a:t>
                      </a:r>
                    </a:p>
                    <a:p>
                      <a:pPr marL="285750" indent="-285750">
                        <a:buFont typeface="Arial" pitchFamily="34" charset="0"/>
                        <a:buChar char="•"/>
                      </a:pPr>
                      <a:r>
                        <a:rPr lang="en-US" sz="1600" baseline="0" dirty="0" smtClean="0">
                          <a:solidFill>
                            <a:srgbClr val="FF0000"/>
                          </a:solidFill>
                        </a:rPr>
                        <a:t>A minimum of 50%</a:t>
                      </a:r>
                      <a:r>
                        <a:rPr lang="en-US" sz="1600" baseline="0" dirty="0" smtClean="0">
                          <a:solidFill>
                            <a:schemeClr val="tx1"/>
                          </a:solidFill>
                        </a:rPr>
                        <a:t> of the monthly benefit for total disability is payable for the first </a:t>
                      </a:r>
                      <a:r>
                        <a:rPr lang="en-US" sz="1600" baseline="0" dirty="0" smtClean="0">
                          <a:solidFill>
                            <a:srgbClr val="0070C0"/>
                          </a:solidFill>
                        </a:rPr>
                        <a:t>6 months that residual benefits are payable </a:t>
                      </a:r>
                    </a:p>
                    <a:p>
                      <a:pPr marL="285750" indent="-285750">
                        <a:buFont typeface="Arial" pitchFamily="34" charset="0"/>
                        <a:buChar char="•"/>
                      </a:pPr>
                      <a:endParaRPr lang="en-US" sz="1600" dirty="0">
                        <a:solidFill>
                          <a:schemeClr val="tx1"/>
                        </a:solidFill>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buFont typeface="Arial" pitchFamily="34" charset="0"/>
                        <a:buChar char="•"/>
                      </a:pPr>
                      <a:r>
                        <a:rPr lang="en-US" sz="1600" dirty="0" smtClean="0">
                          <a:solidFill>
                            <a:srgbClr val="FF0000"/>
                          </a:solidFill>
                        </a:rPr>
                        <a:t>15%</a:t>
                      </a:r>
                      <a:r>
                        <a:rPr lang="en-US" sz="1600" dirty="0" smtClean="0"/>
                        <a:t> minimum loss of income</a:t>
                      </a:r>
                      <a:r>
                        <a:rPr lang="en-US" sz="1600" baseline="0" dirty="0" smtClean="0"/>
                        <a:t> requirement</a:t>
                      </a:r>
                    </a:p>
                    <a:p>
                      <a:pPr marL="285750" indent="-285750">
                        <a:buFont typeface="Arial" pitchFamily="34" charset="0"/>
                        <a:buChar char="•"/>
                      </a:pPr>
                      <a:r>
                        <a:rPr lang="en-US" sz="1600" baseline="0" dirty="0" smtClean="0">
                          <a:solidFill>
                            <a:srgbClr val="FF0000"/>
                          </a:solidFill>
                        </a:rPr>
                        <a:t>A minimum of 50%</a:t>
                      </a:r>
                      <a:r>
                        <a:rPr lang="en-US" sz="1600" baseline="0" dirty="0" smtClean="0"/>
                        <a:t> of the monthly benefit for total disability is payable for the </a:t>
                      </a:r>
                      <a:r>
                        <a:rPr lang="en-US" sz="1600" baseline="0" dirty="0" smtClean="0">
                          <a:solidFill>
                            <a:srgbClr val="0070C0"/>
                          </a:solidFill>
                        </a:rPr>
                        <a:t>first 12 months that residual benefits are payable</a:t>
                      </a:r>
                    </a:p>
                    <a:p>
                      <a:pPr marL="285750" indent="-285750">
                        <a:buFont typeface="Arial" pitchFamily="34" charset="0"/>
                        <a:buChar char="•"/>
                      </a:pPr>
                      <a:r>
                        <a:rPr lang="en-US" sz="1600" baseline="0" dirty="0" smtClean="0"/>
                        <a:t>Recovery benefit is payable for up to </a:t>
                      </a:r>
                      <a:r>
                        <a:rPr lang="en-US" sz="1600" baseline="0" dirty="0" smtClean="0">
                          <a:solidFill>
                            <a:srgbClr val="0070C0"/>
                          </a:solidFill>
                        </a:rPr>
                        <a:t>the maximum benefit period</a:t>
                      </a:r>
                      <a:endParaRPr lang="en-US" sz="1600" dirty="0">
                        <a:solidFill>
                          <a:srgbClr val="0070C0"/>
                        </a:solidFill>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buFont typeface="Arial" pitchFamily="34" charset="0"/>
                        <a:buChar char="•"/>
                      </a:pPr>
                      <a:r>
                        <a:rPr lang="en-US" sz="1600" dirty="0" smtClean="0">
                          <a:solidFill>
                            <a:srgbClr val="FF0000"/>
                          </a:solidFill>
                        </a:rPr>
                        <a:t>15%</a:t>
                      </a:r>
                      <a:r>
                        <a:rPr lang="en-US" sz="1600" dirty="0" smtClean="0"/>
                        <a:t> minimum</a:t>
                      </a:r>
                      <a:r>
                        <a:rPr lang="en-US" sz="1600" baseline="0" dirty="0" smtClean="0"/>
                        <a:t> loss of income requirement</a:t>
                      </a:r>
                    </a:p>
                    <a:p>
                      <a:pPr marL="285750" indent="-285750">
                        <a:buFont typeface="Arial" pitchFamily="34" charset="0"/>
                        <a:buChar char="•"/>
                      </a:pPr>
                      <a:r>
                        <a:rPr lang="en-US" sz="1600" baseline="0" dirty="0" smtClean="0"/>
                        <a:t>Modifies the time or duties requirement within the definition of residual</a:t>
                      </a:r>
                    </a:p>
                    <a:p>
                      <a:pPr marL="285750" indent="-285750">
                        <a:buFont typeface="Arial" pitchFamily="34" charset="0"/>
                        <a:buChar char="•"/>
                      </a:pPr>
                      <a:r>
                        <a:rPr lang="en-US" sz="1600" baseline="0" dirty="0" smtClean="0">
                          <a:solidFill>
                            <a:srgbClr val="FF0000"/>
                          </a:solidFill>
                        </a:rPr>
                        <a:t>A minimum of 50%</a:t>
                      </a:r>
                      <a:r>
                        <a:rPr lang="en-US" sz="1600" baseline="0" dirty="0" smtClean="0"/>
                        <a:t> of the monthly benefit for total disability is payable for the </a:t>
                      </a:r>
                      <a:r>
                        <a:rPr lang="en-US" sz="1600" baseline="0" dirty="0" smtClean="0">
                          <a:solidFill>
                            <a:srgbClr val="0070C0"/>
                          </a:solidFill>
                        </a:rPr>
                        <a:t>first 12 months that residual benefits are payable</a:t>
                      </a:r>
                    </a:p>
                    <a:p>
                      <a:pPr marL="285750" indent="-285750">
                        <a:buFont typeface="Arial" pitchFamily="34" charset="0"/>
                        <a:buChar char="•"/>
                      </a:pPr>
                      <a:r>
                        <a:rPr lang="en-US" sz="1600" baseline="0" dirty="0" smtClean="0"/>
                        <a:t>Recovery benefit is payable for up to the maximum benefit period</a:t>
                      </a:r>
                      <a:endParaRPr lang="en-US" sz="1600" dirty="0"/>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621587" name="Slide Number Placeholder 4"/>
          <p:cNvSpPr>
            <a:spLocks noGrp="1"/>
          </p:cNvSpPr>
          <p:nvPr>
            <p:ph type="sldNum" sz="quarter" idx="11"/>
          </p:nvPr>
        </p:nvSpPr>
        <p:spPr>
          <a:noFill/>
        </p:spPr>
        <p:txBody>
          <a:bodyPr/>
          <a:lstStyle>
            <a:lvl1pPr eaLnBrk="0" hangingPunct="0">
              <a:defRPr sz="3200" i="1">
                <a:solidFill>
                  <a:schemeClr val="tx1"/>
                </a:solidFill>
                <a:latin typeface="Arial" charset="0"/>
                <a:cs typeface="Arial" charset="0"/>
              </a:defRPr>
            </a:lvl1pPr>
            <a:lvl2pPr marL="742950" indent="-285750" eaLnBrk="0" hangingPunct="0">
              <a:defRPr sz="3200" i="1">
                <a:solidFill>
                  <a:schemeClr val="tx1"/>
                </a:solidFill>
                <a:latin typeface="Arial" charset="0"/>
                <a:cs typeface="Arial" charset="0"/>
              </a:defRPr>
            </a:lvl2pPr>
            <a:lvl3pPr marL="1143000" indent="-228600" eaLnBrk="0" hangingPunct="0">
              <a:defRPr sz="3200" i="1">
                <a:solidFill>
                  <a:schemeClr val="tx1"/>
                </a:solidFill>
                <a:latin typeface="Arial" charset="0"/>
                <a:cs typeface="Arial" charset="0"/>
              </a:defRPr>
            </a:lvl3pPr>
            <a:lvl4pPr marL="1600200" indent="-228600" eaLnBrk="0" hangingPunct="0">
              <a:defRPr sz="3200" i="1">
                <a:solidFill>
                  <a:schemeClr val="tx1"/>
                </a:solidFill>
                <a:latin typeface="Arial" charset="0"/>
                <a:cs typeface="Arial" charset="0"/>
              </a:defRPr>
            </a:lvl4pPr>
            <a:lvl5pPr marL="2057400" indent="-228600" eaLnBrk="0" hangingPunct="0">
              <a:defRPr sz="3200" i="1">
                <a:solidFill>
                  <a:schemeClr val="tx1"/>
                </a:solidFill>
                <a:latin typeface="Arial" charset="0"/>
                <a:cs typeface="Arial" charset="0"/>
              </a:defRPr>
            </a:lvl5pPr>
            <a:lvl6pPr marL="2514600" indent="-228600" algn="r" eaLnBrk="0" fontAlgn="base" hangingPunct="0">
              <a:spcBef>
                <a:spcPct val="0"/>
              </a:spcBef>
              <a:spcAft>
                <a:spcPct val="0"/>
              </a:spcAft>
              <a:defRPr sz="3200" i="1">
                <a:solidFill>
                  <a:schemeClr val="tx1"/>
                </a:solidFill>
                <a:latin typeface="Arial" charset="0"/>
                <a:cs typeface="Arial" charset="0"/>
              </a:defRPr>
            </a:lvl6pPr>
            <a:lvl7pPr marL="2971800" indent="-228600" algn="r" eaLnBrk="0" fontAlgn="base" hangingPunct="0">
              <a:spcBef>
                <a:spcPct val="0"/>
              </a:spcBef>
              <a:spcAft>
                <a:spcPct val="0"/>
              </a:spcAft>
              <a:defRPr sz="3200" i="1">
                <a:solidFill>
                  <a:schemeClr val="tx1"/>
                </a:solidFill>
                <a:latin typeface="Arial" charset="0"/>
                <a:cs typeface="Arial" charset="0"/>
              </a:defRPr>
            </a:lvl7pPr>
            <a:lvl8pPr marL="3429000" indent="-228600" algn="r" eaLnBrk="0" fontAlgn="base" hangingPunct="0">
              <a:spcBef>
                <a:spcPct val="0"/>
              </a:spcBef>
              <a:spcAft>
                <a:spcPct val="0"/>
              </a:spcAft>
              <a:defRPr sz="3200" i="1">
                <a:solidFill>
                  <a:schemeClr val="tx1"/>
                </a:solidFill>
                <a:latin typeface="Arial" charset="0"/>
                <a:cs typeface="Arial" charset="0"/>
              </a:defRPr>
            </a:lvl8pPr>
            <a:lvl9pPr marL="3886200" indent="-228600" algn="r" eaLnBrk="0" fontAlgn="base" hangingPunct="0">
              <a:spcBef>
                <a:spcPct val="0"/>
              </a:spcBef>
              <a:spcAft>
                <a:spcPct val="0"/>
              </a:spcAft>
              <a:defRPr sz="3200" i="1">
                <a:solidFill>
                  <a:schemeClr val="tx1"/>
                </a:solidFill>
                <a:latin typeface="Arial" charset="0"/>
                <a:cs typeface="Arial" charset="0"/>
              </a:defRPr>
            </a:lvl9pPr>
          </a:lstStyle>
          <a:p>
            <a:pPr eaLnBrk="1" hangingPunct="1"/>
            <a:fld id="{DB664434-AA46-4054-920F-01CEE635F9B5}" type="slidenum">
              <a:rPr lang="en-US" sz="1400" i="0" smtClean="0">
                <a:solidFill>
                  <a:srgbClr val="000000"/>
                </a:solidFill>
              </a:rPr>
              <a:pPr eaLnBrk="1" hangingPunct="1"/>
              <a:t>10</a:t>
            </a:fld>
            <a:endParaRPr lang="en-US" sz="1400" i="0" dirty="0" smtClean="0">
              <a:solidFill>
                <a:srgbClr val="000000"/>
              </a:solidFill>
            </a:endParaRPr>
          </a:p>
        </p:txBody>
      </p:sp>
    </p:spTree>
    <p:extLst>
      <p:ext uri="{BB962C8B-B14F-4D97-AF65-F5344CB8AC3E}">
        <p14:creationId xmlns:p14="http://schemas.microsoft.com/office/powerpoint/2010/main" val="38231349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p:txBody>
          <a:bodyPr/>
          <a:lstStyle/>
          <a:p>
            <a:pPr eaLnBrk="1" hangingPunct="1"/>
            <a:r>
              <a:rPr lang="en-US" dirty="0" smtClean="0"/>
              <a:t>What’s so Special About Specialty Your Occupation?</a:t>
            </a:r>
            <a:endParaRPr lang="en-US" baseline="30000" dirty="0"/>
          </a:p>
        </p:txBody>
      </p:sp>
      <p:sp>
        <p:nvSpPr>
          <p:cNvPr id="6" name="Text Placeholder 5"/>
          <p:cNvSpPr>
            <a:spLocks noGrp="1"/>
          </p:cNvSpPr>
          <p:nvPr>
            <p:ph type="body" idx="1"/>
          </p:nvPr>
        </p:nvSpPr>
        <p:spPr>
          <a:xfrm>
            <a:off x="219877" y="2117193"/>
            <a:ext cx="3581400" cy="381459"/>
          </a:xfrm>
          <a:solidFill>
            <a:srgbClr val="660066"/>
          </a:solidFill>
          <a:effectLst>
            <a:outerShdw blurRad="50800" dist="38100" dir="5400000" algn="t" rotWithShape="0">
              <a:prstClr val="black">
                <a:alpha val="40000"/>
              </a:prstClr>
            </a:outerShdw>
          </a:effectLst>
        </p:spPr>
        <p:txBody>
          <a:bodyPr anchor="ctr"/>
          <a:lstStyle/>
          <a:p>
            <a:pPr algn="ctr" eaLnBrk="1" hangingPunct="1">
              <a:defRPr/>
            </a:pPr>
            <a:r>
              <a:rPr lang="en-US" sz="1800" dirty="0">
                <a:solidFill>
                  <a:schemeClr val="bg1"/>
                </a:solidFill>
              </a:rPr>
              <a:t>Regular </a:t>
            </a:r>
            <a:r>
              <a:rPr lang="en-US" sz="1800" dirty="0" smtClean="0">
                <a:solidFill>
                  <a:schemeClr val="bg1"/>
                </a:solidFill>
              </a:rPr>
              <a:t>Occupation</a:t>
            </a:r>
            <a:endParaRPr lang="en-US" sz="1800" dirty="0">
              <a:solidFill>
                <a:schemeClr val="bg1"/>
              </a:solidFill>
            </a:endParaRPr>
          </a:p>
        </p:txBody>
      </p:sp>
      <p:sp>
        <p:nvSpPr>
          <p:cNvPr id="2" name="Content Placeholder 1"/>
          <p:cNvSpPr>
            <a:spLocks noGrp="1"/>
          </p:cNvSpPr>
          <p:nvPr>
            <p:ph sz="half" idx="2"/>
          </p:nvPr>
        </p:nvSpPr>
        <p:spPr>
          <a:xfrm>
            <a:off x="219877" y="2633162"/>
            <a:ext cx="3733800" cy="3313277"/>
          </a:xfrm>
        </p:spPr>
        <p:txBody>
          <a:bodyPr/>
          <a:lstStyle/>
          <a:p>
            <a:pPr marL="0" indent="0">
              <a:buNone/>
            </a:pPr>
            <a:r>
              <a:rPr lang="en-US" sz="1600" dirty="0" smtClean="0"/>
              <a:t>Regular Occupation means your usual occupation (or occupations if more than one) in which you are gainfully employed at the time you become disabled. </a:t>
            </a:r>
          </a:p>
          <a:p>
            <a:pPr marL="0" indent="0">
              <a:buNone/>
            </a:pPr>
            <a:r>
              <a:rPr lang="en-US" sz="1600" dirty="0">
                <a:solidFill>
                  <a:srgbClr val="000000"/>
                </a:solidFill>
                <a:latin typeface="Arial" pitchFamily="34" charset="0"/>
                <a:cs typeface="Arial" pitchFamily="34" charset="0"/>
              </a:rPr>
              <a:t>If you are not gainfully employed at time of disability, for policies with both regular occ and Specialty Your Occ language, regular occupation means any occupation for which you are reasonably fitted by your education, training or experience.</a:t>
            </a:r>
            <a:endParaRPr lang="en-US" sz="1600" dirty="0"/>
          </a:p>
        </p:txBody>
      </p:sp>
      <p:sp>
        <p:nvSpPr>
          <p:cNvPr id="8" name="Text Placeholder 7"/>
          <p:cNvSpPr>
            <a:spLocks noGrp="1"/>
          </p:cNvSpPr>
          <p:nvPr>
            <p:ph type="body" sz="quarter" idx="3"/>
          </p:nvPr>
        </p:nvSpPr>
        <p:spPr>
          <a:xfrm>
            <a:off x="4738251" y="1465042"/>
            <a:ext cx="4219698" cy="364939"/>
          </a:xfrm>
          <a:solidFill>
            <a:srgbClr val="660066"/>
          </a:solidFill>
          <a:effectLst>
            <a:outerShdw blurRad="50800" dist="38100" dir="5400000" algn="t" rotWithShape="0">
              <a:prstClr val="black">
                <a:alpha val="40000"/>
              </a:prstClr>
            </a:outerShdw>
          </a:effectLst>
        </p:spPr>
        <p:txBody>
          <a:bodyPr anchor="ctr"/>
          <a:lstStyle/>
          <a:p>
            <a:pPr algn="ctr" eaLnBrk="1" hangingPunct="1">
              <a:defRPr/>
            </a:pPr>
            <a:r>
              <a:rPr lang="en-US" sz="2000" dirty="0">
                <a:solidFill>
                  <a:schemeClr val="bg1"/>
                </a:solidFill>
              </a:rPr>
              <a:t>Specialty Your Occ</a:t>
            </a:r>
          </a:p>
        </p:txBody>
      </p:sp>
      <p:sp>
        <p:nvSpPr>
          <p:cNvPr id="4" name="Content Placeholder 3"/>
          <p:cNvSpPr>
            <a:spLocks noGrp="1"/>
          </p:cNvSpPr>
          <p:nvPr>
            <p:ph sz="quarter" idx="4"/>
          </p:nvPr>
        </p:nvSpPr>
        <p:spPr>
          <a:xfrm>
            <a:off x="4739794" y="1901509"/>
            <a:ext cx="4267315" cy="2160127"/>
          </a:xfrm>
        </p:spPr>
        <p:txBody>
          <a:bodyPr/>
          <a:lstStyle/>
          <a:p>
            <a:pPr marL="0" indent="0">
              <a:buNone/>
            </a:pPr>
            <a:r>
              <a:rPr lang="en-US" sz="1500" dirty="0" smtClean="0"/>
              <a:t>Same Regular Occupation definition with the addition of: </a:t>
            </a:r>
          </a:p>
          <a:p>
            <a:pPr marL="0" indent="0">
              <a:buNone/>
            </a:pPr>
            <a:r>
              <a:rPr lang="en-US" sz="1500" dirty="0" smtClean="0"/>
              <a:t>We will consider the material and substantial duties performed including those of a professionally recognized specialty in medicine or dentistry immediately prior to you becoming disabled as the material/substantial duties of your regular occupation.</a:t>
            </a:r>
            <a:endParaRPr lang="en-US" sz="1500" dirty="0"/>
          </a:p>
        </p:txBody>
      </p:sp>
      <p:sp>
        <p:nvSpPr>
          <p:cNvPr id="15" name="Striped Right Arrow 14"/>
          <p:cNvSpPr/>
          <p:nvPr/>
        </p:nvSpPr>
        <p:spPr bwMode="auto">
          <a:xfrm>
            <a:off x="1600200" y="6085820"/>
            <a:ext cx="76200" cy="45719"/>
          </a:xfrm>
          <a:prstGeom prst="stripedRightArrow">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b"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Arial" charset="0"/>
            </a:endParaRPr>
          </a:p>
        </p:txBody>
      </p:sp>
      <p:sp>
        <p:nvSpPr>
          <p:cNvPr id="14" name="Slide Number Placeholder 4"/>
          <p:cNvSpPr>
            <a:spLocks noGrp="1"/>
          </p:cNvSpPr>
          <p:nvPr>
            <p:ph type="sldNum" sz="quarter" idx="4294967295"/>
          </p:nvPr>
        </p:nvSpPr>
        <p:spPr>
          <a:xfrm>
            <a:off x="6873509" y="6491270"/>
            <a:ext cx="2133600" cy="304800"/>
          </a:xfrm>
          <a:prstGeom prst="rect">
            <a:avLst/>
          </a:prstGeom>
          <a:noFill/>
        </p:spPr>
        <p:txBody>
          <a:bodyPr/>
          <a:lstStyle>
            <a:lvl1pPr eaLnBrk="0" hangingPunct="0">
              <a:defRPr sz="3200" i="1">
                <a:solidFill>
                  <a:schemeClr val="tx1"/>
                </a:solidFill>
                <a:latin typeface="Arial" charset="0"/>
                <a:cs typeface="Arial" charset="0"/>
              </a:defRPr>
            </a:lvl1pPr>
            <a:lvl2pPr marL="742950" indent="-285750" eaLnBrk="0" hangingPunct="0">
              <a:defRPr sz="3200" i="1">
                <a:solidFill>
                  <a:schemeClr val="tx1"/>
                </a:solidFill>
                <a:latin typeface="Arial" charset="0"/>
                <a:cs typeface="Arial" charset="0"/>
              </a:defRPr>
            </a:lvl2pPr>
            <a:lvl3pPr marL="1143000" indent="-228600" eaLnBrk="0" hangingPunct="0">
              <a:defRPr sz="3200" i="1">
                <a:solidFill>
                  <a:schemeClr val="tx1"/>
                </a:solidFill>
                <a:latin typeface="Arial" charset="0"/>
                <a:cs typeface="Arial" charset="0"/>
              </a:defRPr>
            </a:lvl3pPr>
            <a:lvl4pPr marL="1600200" indent="-228600" eaLnBrk="0" hangingPunct="0">
              <a:defRPr sz="3200" i="1">
                <a:solidFill>
                  <a:schemeClr val="tx1"/>
                </a:solidFill>
                <a:latin typeface="Arial" charset="0"/>
                <a:cs typeface="Arial" charset="0"/>
              </a:defRPr>
            </a:lvl4pPr>
            <a:lvl5pPr marL="2057400" indent="-228600" eaLnBrk="0" hangingPunct="0">
              <a:defRPr sz="3200" i="1">
                <a:solidFill>
                  <a:schemeClr val="tx1"/>
                </a:solidFill>
                <a:latin typeface="Arial" charset="0"/>
                <a:cs typeface="Arial" charset="0"/>
              </a:defRPr>
            </a:lvl5pPr>
            <a:lvl6pPr marL="2514600" indent="-228600" algn="r" eaLnBrk="0" fontAlgn="base" hangingPunct="0">
              <a:spcBef>
                <a:spcPct val="0"/>
              </a:spcBef>
              <a:spcAft>
                <a:spcPct val="0"/>
              </a:spcAft>
              <a:defRPr sz="3200" i="1">
                <a:solidFill>
                  <a:schemeClr val="tx1"/>
                </a:solidFill>
                <a:latin typeface="Arial" charset="0"/>
                <a:cs typeface="Arial" charset="0"/>
              </a:defRPr>
            </a:lvl6pPr>
            <a:lvl7pPr marL="2971800" indent="-228600" algn="r" eaLnBrk="0" fontAlgn="base" hangingPunct="0">
              <a:spcBef>
                <a:spcPct val="0"/>
              </a:spcBef>
              <a:spcAft>
                <a:spcPct val="0"/>
              </a:spcAft>
              <a:defRPr sz="3200" i="1">
                <a:solidFill>
                  <a:schemeClr val="tx1"/>
                </a:solidFill>
                <a:latin typeface="Arial" charset="0"/>
                <a:cs typeface="Arial" charset="0"/>
              </a:defRPr>
            </a:lvl7pPr>
            <a:lvl8pPr marL="3429000" indent="-228600" algn="r" eaLnBrk="0" fontAlgn="base" hangingPunct="0">
              <a:spcBef>
                <a:spcPct val="0"/>
              </a:spcBef>
              <a:spcAft>
                <a:spcPct val="0"/>
              </a:spcAft>
              <a:defRPr sz="3200" i="1">
                <a:solidFill>
                  <a:schemeClr val="tx1"/>
                </a:solidFill>
                <a:latin typeface="Arial" charset="0"/>
                <a:cs typeface="Arial" charset="0"/>
              </a:defRPr>
            </a:lvl8pPr>
            <a:lvl9pPr marL="3886200" indent="-228600" algn="r" eaLnBrk="0" fontAlgn="base" hangingPunct="0">
              <a:spcBef>
                <a:spcPct val="0"/>
              </a:spcBef>
              <a:spcAft>
                <a:spcPct val="0"/>
              </a:spcAft>
              <a:defRPr sz="3200" i="1">
                <a:solidFill>
                  <a:schemeClr val="tx1"/>
                </a:solidFill>
                <a:latin typeface="Arial" charset="0"/>
                <a:cs typeface="Arial" charset="0"/>
              </a:defRPr>
            </a:lvl9pPr>
          </a:lstStyle>
          <a:p>
            <a:pPr algn="r" eaLnBrk="1" hangingPunct="1"/>
            <a:fld id="{505DF8D4-0738-4B20-80C6-BEB7F2760F16}" type="slidenum">
              <a:rPr lang="en-US" sz="1400" i="0" smtClean="0">
                <a:solidFill>
                  <a:srgbClr val="1C1C1C"/>
                </a:solidFill>
              </a:rPr>
              <a:pPr algn="r" eaLnBrk="1" hangingPunct="1"/>
              <a:t>11</a:t>
            </a:fld>
            <a:endParaRPr lang="en-US" sz="1400" i="0" dirty="0" smtClean="0">
              <a:solidFill>
                <a:srgbClr val="1C1C1C"/>
              </a:solidFill>
            </a:endParaRPr>
          </a:p>
        </p:txBody>
      </p:sp>
      <p:sp>
        <p:nvSpPr>
          <p:cNvPr id="3" name="TextBox 2"/>
          <p:cNvSpPr txBox="1"/>
          <p:nvPr/>
        </p:nvSpPr>
        <p:spPr>
          <a:xfrm>
            <a:off x="3836719" y="2755642"/>
            <a:ext cx="819398" cy="461665"/>
          </a:xfrm>
          <a:prstGeom prst="rect">
            <a:avLst/>
          </a:prstGeom>
          <a:noFill/>
        </p:spPr>
        <p:txBody>
          <a:bodyPr wrap="square" rtlCol="0">
            <a:spAutoFit/>
          </a:bodyPr>
          <a:lstStyle/>
          <a:p>
            <a:pPr algn="ctr"/>
            <a:r>
              <a:rPr lang="en-US" sz="2400" b="1" dirty="0" smtClean="0"/>
              <a:t>VS.</a:t>
            </a:r>
            <a:endParaRPr lang="en-US" sz="2400" b="1" dirty="0"/>
          </a:p>
        </p:txBody>
      </p:sp>
      <p:sp>
        <p:nvSpPr>
          <p:cNvPr id="7" name="Rounded Rectangle 6"/>
          <p:cNvSpPr/>
          <p:nvPr/>
        </p:nvSpPr>
        <p:spPr>
          <a:xfrm>
            <a:off x="4656117" y="4156364"/>
            <a:ext cx="4350991" cy="1781299"/>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i="0" dirty="0" smtClean="0">
                <a:solidFill>
                  <a:schemeClr val="tx1"/>
                </a:solidFill>
              </a:rPr>
              <a:t>Specialty Your Occupation</a:t>
            </a:r>
          </a:p>
          <a:p>
            <a:pPr marL="285750" indent="-285750">
              <a:buFont typeface="Wingdings" pitchFamily="2" charset="2"/>
              <a:buChar char="ü"/>
            </a:pPr>
            <a:r>
              <a:rPr lang="en-US" sz="1200" dirty="0">
                <a:solidFill>
                  <a:schemeClr val="tx1"/>
                </a:solidFill>
              </a:rPr>
              <a:t>Exclusive to Medical Occ Classes 6M, 5M, 5D, 5I, 4M</a:t>
            </a:r>
          </a:p>
          <a:p>
            <a:pPr marL="285750" lvl="0" indent="-285750">
              <a:buFont typeface="Wingdings" pitchFamily="2" charset="2"/>
              <a:buChar char="ü"/>
            </a:pPr>
            <a:r>
              <a:rPr lang="en-US" sz="1200" dirty="0" smtClean="0">
                <a:solidFill>
                  <a:schemeClr val="tx1"/>
                </a:solidFill>
              </a:rPr>
              <a:t>Built into policy- similar premium to Your Occupation rider from Advantage</a:t>
            </a:r>
          </a:p>
          <a:p>
            <a:pPr marL="285750" lvl="0" indent="-285750">
              <a:buFont typeface="Wingdings" pitchFamily="2" charset="2"/>
              <a:buChar char="ü"/>
            </a:pPr>
            <a:r>
              <a:rPr lang="en-US" sz="1200" dirty="0" smtClean="0">
                <a:solidFill>
                  <a:schemeClr val="tx1"/>
                </a:solidFill>
              </a:rPr>
              <a:t>Max Benefit Periods </a:t>
            </a:r>
            <a:r>
              <a:rPr lang="en-US" sz="1200" dirty="0">
                <a:solidFill>
                  <a:schemeClr val="tx1"/>
                </a:solidFill>
              </a:rPr>
              <a:t>To Age 65, 67, or </a:t>
            </a:r>
            <a:r>
              <a:rPr lang="en-US" sz="1200" dirty="0" smtClean="0">
                <a:solidFill>
                  <a:schemeClr val="tx1"/>
                </a:solidFill>
              </a:rPr>
              <a:t>70</a:t>
            </a:r>
          </a:p>
          <a:p>
            <a:pPr marL="285750" lvl="0" indent="-285750">
              <a:buFont typeface="Wingdings" pitchFamily="2" charset="2"/>
              <a:buChar char="ü"/>
            </a:pPr>
            <a:r>
              <a:rPr lang="en-US" sz="1200" dirty="0" smtClean="0">
                <a:solidFill>
                  <a:schemeClr val="tx1"/>
                </a:solidFill>
              </a:rPr>
              <a:t>Customize </a:t>
            </a:r>
            <a:r>
              <a:rPr lang="en-US" sz="1200" dirty="0">
                <a:solidFill>
                  <a:schemeClr val="tx1"/>
                </a:solidFill>
              </a:rPr>
              <a:t>with </a:t>
            </a:r>
            <a:r>
              <a:rPr lang="en-US" sz="1200" dirty="0" smtClean="0">
                <a:solidFill>
                  <a:schemeClr val="tx1"/>
                </a:solidFill>
              </a:rPr>
              <a:t>Optional </a:t>
            </a:r>
            <a:r>
              <a:rPr lang="en-US" sz="1200" dirty="0">
                <a:solidFill>
                  <a:schemeClr val="tx1"/>
                </a:solidFill>
              </a:rPr>
              <a:t>Riders </a:t>
            </a:r>
            <a:endParaRPr lang="en-US" sz="1200" dirty="0" smtClean="0">
              <a:solidFill>
                <a:schemeClr val="tx1"/>
              </a:solidFill>
            </a:endParaRPr>
          </a:p>
          <a:p>
            <a:pPr marL="285750" lvl="0" indent="-285750">
              <a:buFont typeface="Wingdings" pitchFamily="2" charset="2"/>
              <a:buChar char="ü"/>
            </a:pPr>
            <a:r>
              <a:rPr lang="en-US" sz="1200" dirty="0" smtClean="0">
                <a:solidFill>
                  <a:schemeClr val="tx1"/>
                </a:solidFill>
              </a:rPr>
              <a:t>MDSUD rider required for 5D and 4M, also includes a 10% premium reduction</a:t>
            </a:r>
          </a:p>
          <a:p>
            <a:pPr algn="ctr"/>
            <a:endParaRPr lang="en-US" sz="1600" dirty="0"/>
          </a:p>
        </p:txBody>
      </p:sp>
      <p:sp>
        <p:nvSpPr>
          <p:cNvPr id="13" name="Rectangle 5"/>
          <p:cNvSpPr>
            <a:spLocks noGrp="1" noChangeArrowheads="1"/>
          </p:cNvSpPr>
          <p:nvPr>
            <p:ph type="ftr" sz="quarter" idx="10"/>
          </p:nvPr>
        </p:nvSpPr>
        <p:spPr>
          <a:xfrm>
            <a:off x="2473325" y="6600340"/>
            <a:ext cx="4557713" cy="24985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rgbClr val="333333"/>
                </a:solidFill>
                <a:latin typeface="Arial" pitchFamily="34" charset="0"/>
                <a:cs typeface="Arial" pitchFamily="34" charset="0"/>
              </a:defRPr>
            </a:lvl1pPr>
            <a:lvl2pPr marL="742950" indent="-285750" eaLnBrk="0" hangingPunct="0">
              <a:defRPr sz="3200" i="1">
                <a:solidFill>
                  <a:srgbClr val="333333"/>
                </a:solidFill>
                <a:latin typeface="Arial" pitchFamily="34" charset="0"/>
                <a:cs typeface="Arial" pitchFamily="34" charset="0"/>
              </a:defRPr>
            </a:lvl2pPr>
            <a:lvl3pPr marL="1143000" indent="-228600" eaLnBrk="0" hangingPunct="0">
              <a:defRPr sz="3200" i="1">
                <a:solidFill>
                  <a:srgbClr val="333333"/>
                </a:solidFill>
                <a:latin typeface="Arial" pitchFamily="34" charset="0"/>
                <a:cs typeface="Arial" pitchFamily="34" charset="0"/>
              </a:defRPr>
            </a:lvl3pPr>
            <a:lvl4pPr marL="1600200" indent="-228600" eaLnBrk="0" hangingPunct="0">
              <a:defRPr sz="3200" i="1">
                <a:solidFill>
                  <a:srgbClr val="333333"/>
                </a:solidFill>
                <a:latin typeface="Arial" pitchFamily="34" charset="0"/>
                <a:cs typeface="Arial" pitchFamily="34" charset="0"/>
              </a:defRPr>
            </a:lvl4pPr>
            <a:lvl5pPr marL="2057400" indent="-228600" eaLnBrk="0" hangingPunct="0">
              <a:defRPr sz="3200" i="1">
                <a:solidFill>
                  <a:srgbClr val="333333"/>
                </a:solidFill>
                <a:latin typeface="Arial" pitchFamily="34" charset="0"/>
                <a:cs typeface="Arial" pitchFamily="34" charset="0"/>
              </a:defRPr>
            </a:lvl5pPr>
            <a:lvl6pPr marL="2514600" indent="-228600" eaLnBrk="0" fontAlgn="base" hangingPunct="0">
              <a:spcBef>
                <a:spcPct val="0"/>
              </a:spcBef>
              <a:spcAft>
                <a:spcPct val="0"/>
              </a:spcAft>
              <a:defRPr sz="3200" i="1">
                <a:solidFill>
                  <a:srgbClr val="333333"/>
                </a:solidFill>
                <a:latin typeface="Arial" pitchFamily="34" charset="0"/>
                <a:cs typeface="Arial" pitchFamily="34" charset="0"/>
              </a:defRPr>
            </a:lvl6pPr>
            <a:lvl7pPr marL="2971800" indent="-228600" eaLnBrk="0" fontAlgn="base" hangingPunct="0">
              <a:spcBef>
                <a:spcPct val="0"/>
              </a:spcBef>
              <a:spcAft>
                <a:spcPct val="0"/>
              </a:spcAft>
              <a:defRPr sz="3200" i="1">
                <a:solidFill>
                  <a:srgbClr val="333333"/>
                </a:solidFill>
                <a:latin typeface="Arial" pitchFamily="34" charset="0"/>
                <a:cs typeface="Arial" pitchFamily="34" charset="0"/>
              </a:defRPr>
            </a:lvl7pPr>
            <a:lvl8pPr marL="3429000" indent="-228600" eaLnBrk="0" fontAlgn="base" hangingPunct="0">
              <a:spcBef>
                <a:spcPct val="0"/>
              </a:spcBef>
              <a:spcAft>
                <a:spcPct val="0"/>
              </a:spcAft>
              <a:defRPr sz="3200" i="1">
                <a:solidFill>
                  <a:srgbClr val="333333"/>
                </a:solidFill>
                <a:latin typeface="Arial" pitchFamily="34" charset="0"/>
                <a:cs typeface="Arial" pitchFamily="34" charset="0"/>
              </a:defRPr>
            </a:lvl8pPr>
            <a:lvl9pPr marL="3886200" indent="-228600" eaLnBrk="0" fontAlgn="base" hangingPunct="0">
              <a:spcBef>
                <a:spcPct val="0"/>
              </a:spcBef>
              <a:spcAft>
                <a:spcPct val="0"/>
              </a:spcAft>
              <a:defRPr sz="3200" i="1">
                <a:solidFill>
                  <a:srgbClr val="333333"/>
                </a:solidFill>
                <a:latin typeface="Arial" pitchFamily="34" charset="0"/>
                <a:cs typeface="Arial" pitchFamily="34" charset="0"/>
              </a:defRPr>
            </a:lvl9pPr>
          </a:lstStyle>
          <a:p>
            <a:pPr algn="ctr" eaLnBrk="1" hangingPunct="1"/>
            <a:r>
              <a:rPr lang="en-US" sz="1100" i="0" dirty="0" smtClean="0">
                <a:solidFill>
                  <a:schemeClr val="tx1"/>
                </a:solidFill>
              </a:rPr>
              <a:t>For Producer Use Only – Not For Use With the General Public</a:t>
            </a:r>
          </a:p>
        </p:txBody>
      </p:sp>
    </p:spTree>
    <p:extLst>
      <p:ext uri="{BB962C8B-B14F-4D97-AF65-F5344CB8AC3E}">
        <p14:creationId xmlns:p14="http://schemas.microsoft.com/office/powerpoint/2010/main" val="9859481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p:cNvSpPr>
          <p:nvPr>
            <p:ph type="sldNum" sz="quarter" idx="11"/>
          </p:nvPr>
        </p:nvSpPr>
        <p:spPr/>
        <p:txBody>
          <a:bodyPr/>
          <a:lstStyle/>
          <a:p>
            <a:pPr>
              <a:defRPr/>
            </a:pPr>
            <a:fld id="{702F42DB-0B87-467A-BD54-3B503A5D3642}" type="slidenum">
              <a:rPr lang="en-US" smtClean="0"/>
              <a:pPr>
                <a:defRPr/>
              </a:pPr>
              <a:t>12</a:t>
            </a:fld>
            <a:endParaRPr lang="en-US" dirty="0"/>
          </a:p>
        </p:txBody>
      </p:sp>
      <p:sp>
        <p:nvSpPr>
          <p:cNvPr id="10" name="TextBox 9"/>
          <p:cNvSpPr txBox="1"/>
          <p:nvPr/>
        </p:nvSpPr>
        <p:spPr>
          <a:xfrm>
            <a:off x="2157463" y="2215990"/>
            <a:ext cx="4600805" cy="369332"/>
          </a:xfrm>
          <a:prstGeom prst="rect">
            <a:avLst/>
          </a:prstGeom>
          <a:noFill/>
        </p:spPr>
        <p:txBody>
          <a:bodyPr wrap="square" rtlCol="0">
            <a:spAutoFit/>
          </a:bodyPr>
          <a:lstStyle/>
          <a:p>
            <a:pPr algn="ctr"/>
            <a:r>
              <a:rPr lang="en-US" sz="1800" i="0" dirty="0" smtClean="0"/>
              <a:t>What if Ed suffers a disabling injury and…</a:t>
            </a:r>
            <a:endParaRPr lang="en-US" sz="1800" i="0" dirty="0"/>
          </a:p>
        </p:txBody>
      </p:sp>
      <p:sp>
        <p:nvSpPr>
          <p:cNvPr id="11" name="TextBox 10"/>
          <p:cNvSpPr txBox="1"/>
          <p:nvPr/>
        </p:nvSpPr>
        <p:spPr>
          <a:xfrm>
            <a:off x="2764162" y="2916271"/>
            <a:ext cx="3431628" cy="1200329"/>
          </a:xfrm>
          <a:prstGeom prst="rect">
            <a:avLst/>
          </a:prstGeom>
          <a:noFill/>
        </p:spPr>
        <p:txBody>
          <a:bodyPr wrap="square" rtlCol="0">
            <a:spAutoFit/>
          </a:bodyPr>
          <a:lstStyle/>
          <a:p>
            <a:pPr algn="ctr"/>
            <a:r>
              <a:rPr lang="en-US" sz="1800" i="0" dirty="0" smtClean="0"/>
              <a:t>Recovers but is no longer able to perform surgery, so he decides to start a medical consulting company.</a:t>
            </a:r>
            <a:endParaRPr lang="en-US" sz="1800" i="0" dirty="0"/>
          </a:p>
        </p:txBody>
      </p:sp>
      <p:sp>
        <p:nvSpPr>
          <p:cNvPr id="12" name="TextBox 11"/>
          <p:cNvSpPr txBox="1"/>
          <p:nvPr/>
        </p:nvSpPr>
        <p:spPr>
          <a:xfrm>
            <a:off x="357179" y="5272893"/>
            <a:ext cx="3689245" cy="923330"/>
          </a:xfrm>
          <a:prstGeom prst="rect">
            <a:avLst/>
          </a:prstGeom>
          <a:noFill/>
        </p:spPr>
        <p:txBody>
          <a:bodyPr wrap="square" rtlCol="0">
            <a:spAutoFit/>
          </a:bodyPr>
          <a:lstStyle/>
          <a:p>
            <a:pPr algn="ctr"/>
            <a:r>
              <a:rPr lang="en-US" sz="1800" i="0" dirty="0" smtClean="0"/>
              <a:t>Receives no disability benefits since he is working in another occupation</a:t>
            </a:r>
            <a:endParaRPr lang="en-US" sz="1800" i="0" dirty="0"/>
          </a:p>
        </p:txBody>
      </p:sp>
      <p:sp>
        <p:nvSpPr>
          <p:cNvPr id="13" name="TextBox 12"/>
          <p:cNvSpPr txBox="1"/>
          <p:nvPr/>
        </p:nvSpPr>
        <p:spPr>
          <a:xfrm>
            <a:off x="5064177" y="5246123"/>
            <a:ext cx="3689245" cy="1138773"/>
          </a:xfrm>
          <a:prstGeom prst="rect">
            <a:avLst/>
          </a:prstGeom>
          <a:noFill/>
        </p:spPr>
        <p:txBody>
          <a:bodyPr wrap="square" rtlCol="0">
            <a:spAutoFit/>
          </a:bodyPr>
          <a:lstStyle/>
          <a:p>
            <a:pPr algn="ctr"/>
            <a:r>
              <a:rPr lang="en-US" sz="1700" i="0" dirty="0" smtClean="0"/>
              <a:t>Receives his full disability benefits even though he is working in another occupation, since he cannot perform the duties of his specialty</a:t>
            </a:r>
            <a:endParaRPr lang="en-US" sz="1700" i="0" dirty="0"/>
          </a:p>
        </p:txBody>
      </p:sp>
      <p:sp>
        <p:nvSpPr>
          <p:cNvPr id="14" name="TextBox 13"/>
          <p:cNvSpPr txBox="1"/>
          <p:nvPr/>
        </p:nvSpPr>
        <p:spPr>
          <a:xfrm>
            <a:off x="960399" y="3923545"/>
            <a:ext cx="2482804" cy="923330"/>
          </a:xfrm>
          <a:prstGeom prst="rect">
            <a:avLst/>
          </a:prstGeom>
          <a:noFill/>
        </p:spPr>
        <p:txBody>
          <a:bodyPr wrap="square" rtlCol="0">
            <a:spAutoFit/>
          </a:bodyPr>
          <a:lstStyle/>
          <a:p>
            <a:pPr algn="ctr"/>
            <a:r>
              <a:rPr lang="en-US" sz="1800" i="0" dirty="0" smtClean="0"/>
              <a:t>Ed’s DI policy </a:t>
            </a:r>
            <a:r>
              <a:rPr lang="en-US" sz="1800" b="1" i="0" dirty="0" smtClean="0"/>
              <a:t>does not</a:t>
            </a:r>
            <a:r>
              <a:rPr lang="en-US" sz="1800" i="0" dirty="0" smtClean="0"/>
              <a:t> </a:t>
            </a:r>
            <a:r>
              <a:rPr lang="en-US" sz="1800" b="1" i="0" dirty="0" smtClean="0"/>
              <a:t>include</a:t>
            </a:r>
            <a:r>
              <a:rPr lang="en-US" sz="1800" i="0" dirty="0" smtClean="0"/>
              <a:t> Specialty Your Occ</a:t>
            </a:r>
            <a:endParaRPr lang="en-US" sz="1800" i="0" dirty="0"/>
          </a:p>
        </p:txBody>
      </p:sp>
      <p:sp>
        <p:nvSpPr>
          <p:cNvPr id="16" name="TextBox 15"/>
          <p:cNvSpPr txBox="1"/>
          <p:nvPr/>
        </p:nvSpPr>
        <p:spPr>
          <a:xfrm>
            <a:off x="5789636" y="3923545"/>
            <a:ext cx="2482804" cy="923330"/>
          </a:xfrm>
          <a:prstGeom prst="rect">
            <a:avLst/>
          </a:prstGeom>
          <a:noFill/>
        </p:spPr>
        <p:txBody>
          <a:bodyPr wrap="square" rtlCol="0">
            <a:spAutoFit/>
          </a:bodyPr>
          <a:lstStyle/>
          <a:p>
            <a:pPr algn="ctr"/>
            <a:r>
              <a:rPr lang="en-US" sz="1800" i="0" dirty="0" smtClean="0"/>
              <a:t>Ed’s DI policy </a:t>
            </a:r>
            <a:r>
              <a:rPr lang="en-US" sz="1800" b="1" i="0" dirty="0" smtClean="0"/>
              <a:t>does include</a:t>
            </a:r>
            <a:r>
              <a:rPr lang="en-US" sz="1800" i="0" dirty="0" smtClean="0"/>
              <a:t> Specialty Your Occ</a:t>
            </a:r>
            <a:endParaRPr lang="en-US" sz="1800" i="0" dirty="0"/>
          </a:p>
        </p:txBody>
      </p:sp>
      <p:cxnSp>
        <p:nvCxnSpPr>
          <p:cNvPr id="18" name="Straight Arrow Connector 17"/>
          <p:cNvCxnSpPr/>
          <p:nvPr/>
        </p:nvCxnSpPr>
        <p:spPr>
          <a:xfrm flipH="1">
            <a:off x="4464402" y="2585321"/>
            <a:ext cx="2599" cy="378449"/>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H="1">
            <a:off x="6937645" y="4779033"/>
            <a:ext cx="2599" cy="494291"/>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H="1">
            <a:off x="2201801" y="4779034"/>
            <a:ext cx="2599" cy="494291"/>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11" idx="1"/>
            <a:endCxn id="14" idx="0"/>
          </p:cNvCxnSpPr>
          <p:nvPr/>
        </p:nvCxnSpPr>
        <p:spPr>
          <a:xfrm flipH="1">
            <a:off x="2201801" y="3516436"/>
            <a:ext cx="562361" cy="407109"/>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11" idx="3"/>
            <a:endCxn id="16" idx="0"/>
          </p:cNvCxnSpPr>
          <p:nvPr/>
        </p:nvCxnSpPr>
        <p:spPr>
          <a:xfrm>
            <a:off x="6195790" y="3516436"/>
            <a:ext cx="835248" cy="407109"/>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pic>
        <p:nvPicPr>
          <p:cNvPr id="4098" name="Picture 2"/>
          <p:cNvPicPr>
            <a:picLocks noChangeAspect="1" noChangeArrowheads="1"/>
          </p:cNvPicPr>
          <p:nvPr/>
        </p:nvPicPr>
        <p:blipFill rotWithShape="1">
          <a:blip r:embed="rId3" cstate="email">
            <a:extLst>
              <a:ext uri="{28A0092B-C50C-407E-A947-70E740481C1C}">
                <a14:useLocalDpi xmlns:a14="http://schemas.microsoft.com/office/drawing/2010/main" val="0"/>
              </a:ext>
            </a:extLst>
          </a:blip>
          <a:srcRect/>
          <a:stretch/>
        </p:blipFill>
        <p:spPr bwMode="auto">
          <a:xfrm>
            <a:off x="191523" y="3079613"/>
            <a:ext cx="854024" cy="18490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rotWithShape="1">
          <a:blip r:embed="rId4" cstate="email">
            <a:extLst>
              <a:ext uri="{28A0092B-C50C-407E-A947-70E740481C1C}">
                <a14:useLocalDpi xmlns:a14="http://schemas.microsoft.com/office/drawing/2010/main" val="0"/>
              </a:ext>
            </a:extLst>
          </a:blip>
          <a:srcRect/>
          <a:stretch/>
        </p:blipFill>
        <p:spPr bwMode="auto">
          <a:xfrm>
            <a:off x="8175293" y="2963771"/>
            <a:ext cx="851339" cy="19072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2" name="Title 1"/>
          <p:cNvSpPr>
            <a:spLocks noGrp="1"/>
          </p:cNvSpPr>
          <p:nvPr>
            <p:ph type="title"/>
          </p:nvPr>
        </p:nvSpPr>
        <p:spPr>
          <a:xfrm>
            <a:off x="457200" y="274638"/>
            <a:ext cx="8229600" cy="1143000"/>
          </a:xfrm>
        </p:spPr>
        <p:txBody>
          <a:bodyPr/>
          <a:lstStyle/>
          <a:p>
            <a:r>
              <a:rPr lang="en-US" dirty="0"/>
              <a:t>What’s so Special About Specialty Your </a:t>
            </a:r>
            <a:r>
              <a:rPr lang="en-US" dirty="0" smtClean="0"/>
              <a:t>Occupation?</a:t>
            </a:r>
            <a:r>
              <a:rPr lang="en-US" baseline="30000" dirty="0" smtClean="0"/>
              <a:t/>
            </a:r>
            <a:br>
              <a:rPr lang="en-US" baseline="30000" dirty="0" smtClean="0"/>
            </a:br>
            <a:r>
              <a:rPr lang="en-US" sz="2000" dirty="0" smtClean="0"/>
              <a:t>Why Medical and Dental Professionals Need Specialty Your Occupation</a:t>
            </a:r>
            <a:endParaRPr lang="en-US" sz="2000" dirty="0"/>
          </a:p>
        </p:txBody>
      </p:sp>
      <p:sp>
        <p:nvSpPr>
          <p:cNvPr id="33" name="Text Placeholder 10"/>
          <p:cNvSpPr>
            <a:spLocks noGrp="1"/>
          </p:cNvSpPr>
          <p:nvPr>
            <p:ph type="body" idx="1"/>
          </p:nvPr>
        </p:nvSpPr>
        <p:spPr>
          <a:xfrm>
            <a:off x="478162" y="1417638"/>
            <a:ext cx="8229600" cy="639762"/>
          </a:xfrm>
        </p:spPr>
        <p:txBody>
          <a:bodyPr/>
          <a:lstStyle/>
          <a:p>
            <a:pPr algn="ctr"/>
            <a:r>
              <a:rPr lang="en-US" sz="2000" b="0" dirty="0" smtClean="0"/>
              <a:t>Ed, a 43 year-old neurosurgeon, must choose between a policy with or without specialty your occupation language</a:t>
            </a:r>
            <a:endParaRPr lang="en-US" sz="2000" b="0" dirty="0"/>
          </a:p>
        </p:txBody>
      </p:sp>
      <p:sp>
        <p:nvSpPr>
          <p:cNvPr id="21" name="Rectangle 5"/>
          <p:cNvSpPr>
            <a:spLocks noGrp="1" noChangeArrowheads="1"/>
          </p:cNvSpPr>
          <p:nvPr>
            <p:ph type="ftr" sz="quarter" idx="10"/>
          </p:nvPr>
        </p:nvSpPr>
        <p:spPr>
          <a:xfrm>
            <a:off x="2473325" y="6600340"/>
            <a:ext cx="4557713" cy="24985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rgbClr val="333333"/>
                </a:solidFill>
                <a:latin typeface="Arial" pitchFamily="34" charset="0"/>
                <a:cs typeface="Arial" pitchFamily="34" charset="0"/>
              </a:defRPr>
            </a:lvl1pPr>
            <a:lvl2pPr marL="742950" indent="-285750" eaLnBrk="0" hangingPunct="0">
              <a:defRPr sz="3200" i="1">
                <a:solidFill>
                  <a:srgbClr val="333333"/>
                </a:solidFill>
                <a:latin typeface="Arial" pitchFamily="34" charset="0"/>
                <a:cs typeface="Arial" pitchFamily="34" charset="0"/>
              </a:defRPr>
            </a:lvl2pPr>
            <a:lvl3pPr marL="1143000" indent="-228600" eaLnBrk="0" hangingPunct="0">
              <a:defRPr sz="3200" i="1">
                <a:solidFill>
                  <a:srgbClr val="333333"/>
                </a:solidFill>
                <a:latin typeface="Arial" pitchFamily="34" charset="0"/>
                <a:cs typeface="Arial" pitchFamily="34" charset="0"/>
              </a:defRPr>
            </a:lvl3pPr>
            <a:lvl4pPr marL="1600200" indent="-228600" eaLnBrk="0" hangingPunct="0">
              <a:defRPr sz="3200" i="1">
                <a:solidFill>
                  <a:srgbClr val="333333"/>
                </a:solidFill>
                <a:latin typeface="Arial" pitchFamily="34" charset="0"/>
                <a:cs typeface="Arial" pitchFamily="34" charset="0"/>
              </a:defRPr>
            </a:lvl4pPr>
            <a:lvl5pPr marL="2057400" indent="-228600" eaLnBrk="0" hangingPunct="0">
              <a:defRPr sz="3200" i="1">
                <a:solidFill>
                  <a:srgbClr val="333333"/>
                </a:solidFill>
                <a:latin typeface="Arial" pitchFamily="34" charset="0"/>
                <a:cs typeface="Arial" pitchFamily="34" charset="0"/>
              </a:defRPr>
            </a:lvl5pPr>
            <a:lvl6pPr marL="2514600" indent="-228600" eaLnBrk="0" fontAlgn="base" hangingPunct="0">
              <a:spcBef>
                <a:spcPct val="0"/>
              </a:spcBef>
              <a:spcAft>
                <a:spcPct val="0"/>
              </a:spcAft>
              <a:defRPr sz="3200" i="1">
                <a:solidFill>
                  <a:srgbClr val="333333"/>
                </a:solidFill>
                <a:latin typeface="Arial" pitchFamily="34" charset="0"/>
                <a:cs typeface="Arial" pitchFamily="34" charset="0"/>
              </a:defRPr>
            </a:lvl6pPr>
            <a:lvl7pPr marL="2971800" indent="-228600" eaLnBrk="0" fontAlgn="base" hangingPunct="0">
              <a:spcBef>
                <a:spcPct val="0"/>
              </a:spcBef>
              <a:spcAft>
                <a:spcPct val="0"/>
              </a:spcAft>
              <a:defRPr sz="3200" i="1">
                <a:solidFill>
                  <a:srgbClr val="333333"/>
                </a:solidFill>
                <a:latin typeface="Arial" pitchFamily="34" charset="0"/>
                <a:cs typeface="Arial" pitchFamily="34" charset="0"/>
              </a:defRPr>
            </a:lvl7pPr>
            <a:lvl8pPr marL="3429000" indent="-228600" eaLnBrk="0" fontAlgn="base" hangingPunct="0">
              <a:spcBef>
                <a:spcPct val="0"/>
              </a:spcBef>
              <a:spcAft>
                <a:spcPct val="0"/>
              </a:spcAft>
              <a:defRPr sz="3200" i="1">
                <a:solidFill>
                  <a:srgbClr val="333333"/>
                </a:solidFill>
                <a:latin typeface="Arial" pitchFamily="34" charset="0"/>
                <a:cs typeface="Arial" pitchFamily="34" charset="0"/>
              </a:defRPr>
            </a:lvl8pPr>
            <a:lvl9pPr marL="3886200" indent="-228600" eaLnBrk="0" fontAlgn="base" hangingPunct="0">
              <a:spcBef>
                <a:spcPct val="0"/>
              </a:spcBef>
              <a:spcAft>
                <a:spcPct val="0"/>
              </a:spcAft>
              <a:defRPr sz="3200" i="1">
                <a:solidFill>
                  <a:srgbClr val="333333"/>
                </a:solidFill>
                <a:latin typeface="Arial" pitchFamily="34" charset="0"/>
                <a:cs typeface="Arial" pitchFamily="34" charset="0"/>
              </a:defRPr>
            </a:lvl9pPr>
          </a:lstStyle>
          <a:p>
            <a:pPr algn="ctr" eaLnBrk="1" hangingPunct="1"/>
            <a:r>
              <a:rPr lang="en-US" sz="1100" i="0" dirty="0" smtClean="0">
                <a:solidFill>
                  <a:schemeClr val="tx1"/>
                </a:solidFill>
              </a:rPr>
              <a:t>For Producer Use Only – Not For Use With the General Public</a:t>
            </a:r>
          </a:p>
        </p:txBody>
      </p:sp>
    </p:spTree>
    <p:extLst>
      <p:ext uri="{BB962C8B-B14F-4D97-AF65-F5344CB8AC3E}">
        <p14:creationId xmlns:p14="http://schemas.microsoft.com/office/powerpoint/2010/main" val="2575585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Discounts/Premium Reductions</a:t>
            </a:r>
            <a:br>
              <a:rPr lang="en-US" dirty="0" smtClean="0"/>
            </a:br>
            <a:r>
              <a:rPr lang="en-US" sz="2000" dirty="0" smtClean="0"/>
              <a:t>Stack Together for Greater Savings</a:t>
            </a:r>
            <a:endParaRPr lang="en-US" sz="2000" dirty="0"/>
          </a:p>
        </p:txBody>
      </p:sp>
      <p:sp>
        <p:nvSpPr>
          <p:cNvPr id="5" name="Slide Number Placeholder 4"/>
          <p:cNvSpPr>
            <a:spLocks noGrp="1"/>
          </p:cNvSpPr>
          <p:nvPr>
            <p:ph type="sldNum" sz="quarter" idx="11"/>
          </p:nvPr>
        </p:nvSpPr>
        <p:spPr/>
        <p:txBody>
          <a:bodyPr/>
          <a:lstStyle/>
          <a:p>
            <a:pPr>
              <a:defRPr/>
            </a:pPr>
            <a:fld id="{5159A2E0-A3F0-4CDD-A1C6-0CB664AA114C}" type="slidenum">
              <a:rPr lang="en-US" smtClean="0"/>
              <a:pPr>
                <a:defRPr/>
              </a:pPr>
              <a:t>13</a:t>
            </a:fld>
            <a:endParaRPr lang="en-US" dirty="0"/>
          </a:p>
        </p:txBody>
      </p:sp>
      <p:sp>
        <p:nvSpPr>
          <p:cNvPr id="6" name="Rectangle 5"/>
          <p:cNvSpPr/>
          <p:nvPr/>
        </p:nvSpPr>
        <p:spPr>
          <a:xfrm>
            <a:off x="5379852" y="1963900"/>
            <a:ext cx="3057896" cy="369332"/>
          </a:xfrm>
          <a:prstGeom prst="rect">
            <a:avLst/>
          </a:prstGeom>
        </p:spPr>
        <p:txBody>
          <a:bodyPr wrap="square">
            <a:spAutoFit/>
          </a:bodyPr>
          <a:lstStyle/>
          <a:p>
            <a:pPr algn="ctr"/>
            <a:r>
              <a:rPr lang="en-US" sz="1800" b="1" dirty="0" smtClean="0">
                <a:solidFill>
                  <a:srgbClr val="000000"/>
                </a:solidFill>
                <a:latin typeface="Arial" pitchFamily="34" charset="0"/>
                <a:cs typeface="Arial" pitchFamily="34" charset="0"/>
              </a:rPr>
              <a:t>“Stackable”</a:t>
            </a:r>
            <a:endParaRPr lang="en-US" sz="1800" b="1" dirty="0">
              <a:solidFill>
                <a:srgbClr val="000000"/>
              </a:solidFill>
              <a:latin typeface="Arial" pitchFamily="34" charset="0"/>
              <a:cs typeface="Arial" pitchFamily="34" charset="0"/>
            </a:endParaRPr>
          </a:p>
        </p:txBody>
      </p:sp>
      <p:sp>
        <p:nvSpPr>
          <p:cNvPr id="7" name="Rectangle 6"/>
          <p:cNvSpPr/>
          <p:nvPr/>
        </p:nvSpPr>
        <p:spPr>
          <a:xfrm>
            <a:off x="5200653" y="4098976"/>
            <a:ext cx="3274291" cy="369332"/>
          </a:xfrm>
          <a:prstGeom prst="rect">
            <a:avLst/>
          </a:prstGeom>
        </p:spPr>
        <p:txBody>
          <a:bodyPr wrap="square">
            <a:spAutoFit/>
          </a:bodyPr>
          <a:lstStyle/>
          <a:p>
            <a:pPr algn="ctr"/>
            <a:r>
              <a:rPr lang="en-US" sz="1800" b="1" dirty="0" smtClean="0">
                <a:solidFill>
                  <a:srgbClr val="000000"/>
                </a:solidFill>
                <a:latin typeface="Arial" pitchFamily="34" charset="0"/>
                <a:cs typeface="Arial" pitchFamily="34" charset="0"/>
              </a:rPr>
              <a:t>Not “Stackable”</a:t>
            </a:r>
            <a:endParaRPr lang="en-US" sz="1800" b="1" dirty="0">
              <a:solidFill>
                <a:srgbClr val="000000"/>
              </a:solidFill>
              <a:latin typeface="Arial" pitchFamily="34" charset="0"/>
              <a:cs typeface="Arial" pitchFamily="34" charset="0"/>
            </a:endParaRPr>
          </a:p>
        </p:txBody>
      </p:sp>
      <p:sp>
        <p:nvSpPr>
          <p:cNvPr id="8" name="Rounded Rectangle 7"/>
          <p:cNvSpPr/>
          <p:nvPr/>
        </p:nvSpPr>
        <p:spPr>
          <a:xfrm>
            <a:off x="125307" y="3621780"/>
            <a:ext cx="4322987" cy="736271"/>
          </a:xfrm>
          <a:prstGeom prst="roundRect">
            <a:avLst/>
          </a:prstGeom>
          <a:noFill/>
          <a:ln>
            <a:solidFill>
              <a:srgbClr val="66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i="0" dirty="0" smtClean="0">
                <a:solidFill>
                  <a:srgbClr val="000000"/>
                </a:solidFill>
              </a:rPr>
              <a:t>MultiLife Program Discount</a:t>
            </a:r>
            <a:r>
              <a:rPr lang="en-US" sz="1200" i="0" baseline="30000" dirty="0" smtClean="0">
                <a:solidFill>
                  <a:srgbClr val="000000"/>
                </a:solidFill>
              </a:rPr>
              <a:t>3</a:t>
            </a:r>
          </a:p>
          <a:p>
            <a:pPr marL="171450" indent="-171450">
              <a:buFont typeface="Wingdings" pitchFamily="2" charset="2"/>
              <a:buChar char="ü"/>
            </a:pPr>
            <a:r>
              <a:rPr lang="en-US" sz="1000" i="0" dirty="0" smtClean="0">
                <a:solidFill>
                  <a:srgbClr val="000000"/>
                </a:solidFill>
              </a:rPr>
              <a:t>Employee Paid- 15% off unisex rates</a:t>
            </a:r>
          </a:p>
          <a:p>
            <a:pPr marL="171450" indent="-171450">
              <a:buFont typeface="Wingdings" pitchFamily="2" charset="2"/>
              <a:buChar char="ü"/>
            </a:pPr>
            <a:r>
              <a:rPr lang="en-US" sz="1000" i="0" dirty="0" smtClean="0">
                <a:solidFill>
                  <a:srgbClr val="000000"/>
                </a:solidFill>
              </a:rPr>
              <a:t>Employer Paid- 20% off unisex rates</a:t>
            </a:r>
            <a:endParaRPr lang="en-US" sz="1000" i="0" dirty="0">
              <a:solidFill>
                <a:srgbClr val="000000"/>
              </a:solidFill>
            </a:endParaRPr>
          </a:p>
        </p:txBody>
      </p:sp>
      <p:sp>
        <p:nvSpPr>
          <p:cNvPr id="9" name="Rounded Rectangle 8"/>
          <p:cNvSpPr/>
          <p:nvPr/>
        </p:nvSpPr>
        <p:spPr>
          <a:xfrm>
            <a:off x="125307" y="5259776"/>
            <a:ext cx="4313560" cy="537709"/>
          </a:xfrm>
          <a:prstGeom prst="roundRect">
            <a:avLst/>
          </a:prstGeom>
          <a:noFill/>
          <a:ln>
            <a:solidFill>
              <a:srgbClr val="66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i="0" dirty="0" smtClean="0">
                <a:solidFill>
                  <a:schemeClr val="tx1"/>
                </a:solidFill>
              </a:rPr>
              <a:t>Multi-Policy Discount</a:t>
            </a:r>
          </a:p>
          <a:p>
            <a:r>
              <a:rPr lang="en-US" sz="1000" i="0" dirty="0" smtClean="0">
                <a:solidFill>
                  <a:schemeClr val="tx1"/>
                </a:solidFill>
              </a:rPr>
              <a:t>5% premium discount for recent life buyers who purchase a DI policy within 12 months</a:t>
            </a:r>
            <a:endParaRPr lang="en-US" sz="1000" i="0" dirty="0">
              <a:solidFill>
                <a:schemeClr val="tx1"/>
              </a:solidFill>
            </a:endParaRPr>
          </a:p>
        </p:txBody>
      </p:sp>
      <p:sp>
        <p:nvSpPr>
          <p:cNvPr id="10" name="Rounded Rectangle 9"/>
          <p:cNvSpPr/>
          <p:nvPr/>
        </p:nvSpPr>
        <p:spPr>
          <a:xfrm>
            <a:off x="115880" y="4438365"/>
            <a:ext cx="4332414" cy="736271"/>
          </a:xfrm>
          <a:prstGeom prst="roundRect">
            <a:avLst/>
          </a:prstGeom>
          <a:noFill/>
          <a:ln>
            <a:solidFill>
              <a:srgbClr val="66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i="0" dirty="0" smtClean="0">
                <a:solidFill>
                  <a:srgbClr val="000000"/>
                </a:solidFill>
              </a:rPr>
              <a:t>Association Discount</a:t>
            </a:r>
            <a:r>
              <a:rPr lang="en-US" sz="1200" i="0" baseline="30000" dirty="0" smtClean="0">
                <a:solidFill>
                  <a:srgbClr val="000000"/>
                </a:solidFill>
              </a:rPr>
              <a:t>4</a:t>
            </a:r>
          </a:p>
          <a:p>
            <a:pPr marL="171450" indent="-171450">
              <a:buFont typeface="Wingdings" pitchFamily="2" charset="2"/>
              <a:buChar char="ü"/>
            </a:pPr>
            <a:r>
              <a:rPr lang="en-US" sz="1000" i="0" dirty="0" smtClean="0">
                <a:solidFill>
                  <a:srgbClr val="000000"/>
                </a:solidFill>
              </a:rPr>
              <a:t>AMA  Approved Physicians - 10% or 5</a:t>
            </a:r>
            <a:r>
              <a:rPr lang="en-US" sz="1000" i="0" dirty="0">
                <a:solidFill>
                  <a:srgbClr val="000000"/>
                </a:solidFill>
              </a:rPr>
              <a:t>% </a:t>
            </a:r>
            <a:r>
              <a:rPr lang="en-US" sz="1000" i="0" dirty="0" smtClean="0">
                <a:solidFill>
                  <a:srgbClr val="000000"/>
                </a:solidFill>
              </a:rPr>
              <a:t>(depending on state)</a:t>
            </a:r>
            <a:endParaRPr lang="en-US" sz="1000" i="0" dirty="0">
              <a:solidFill>
                <a:srgbClr val="000000"/>
              </a:solidFill>
            </a:endParaRPr>
          </a:p>
          <a:p>
            <a:pPr marL="171450" indent="-171450">
              <a:buFont typeface="Wingdings" pitchFamily="2" charset="2"/>
              <a:buChar char="ü"/>
            </a:pPr>
            <a:r>
              <a:rPr lang="en-US" sz="1000" i="0" dirty="0" smtClean="0">
                <a:solidFill>
                  <a:srgbClr val="000000"/>
                </a:solidFill>
              </a:rPr>
              <a:t>Non </a:t>
            </a:r>
            <a:r>
              <a:rPr lang="en-US" sz="1000" i="0" dirty="0">
                <a:solidFill>
                  <a:srgbClr val="000000"/>
                </a:solidFill>
              </a:rPr>
              <a:t>AMA </a:t>
            </a:r>
            <a:r>
              <a:rPr lang="en-US" sz="1000" i="0" dirty="0" smtClean="0">
                <a:solidFill>
                  <a:srgbClr val="000000"/>
                </a:solidFill>
              </a:rPr>
              <a:t>Approved Physician Associations -  </a:t>
            </a:r>
            <a:r>
              <a:rPr lang="en-US" sz="1000" i="0" dirty="0">
                <a:solidFill>
                  <a:srgbClr val="000000"/>
                </a:solidFill>
              </a:rPr>
              <a:t>5%</a:t>
            </a:r>
          </a:p>
          <a:p>
            <a:pPr marL="171450" indent="-171450">
              <a:buFont typeface="Wingdings" pitchFamily="2" charset="2"/>
              <a:buChar char="ü"/>
            </a:pPr>
            <a:r>
              <a:rPr lang="en-US" sz="1000" i="0" dirty="0" smtClean="0">
                <a:solidFill>
                  <a:srgbClr val="000000"/>
                </a:solidFill>
              </a:rPr>
              <a:t>All other approved associations - </a:t>
            </a:r>
            <a:r>
              <a:rPr lang="en-US" sz="1000" i="0" dirty="0">
                <a:solidFill>
                  <a:srgbClr val="000000"/>
                </a:solidFill>
              </a:rPr>
              <a:t>10%</a:t>
            </a:r>
          </a:p>
        </p:txBody>
      </p:sp>
      <p:sp>
        <p:nvSpPr>
          <p:cNvPr id="11" name="Rectangle 10"/>
          <p:cNvSpPr/>
          <p:nvPr/>
        </p:nvSpPr>
        <p:spPr>
          <a:xfrm>
            <a:off x="76633" y="5902360"/>
            <a:ext cx="8724467" cy="923330"/>
          </a:xfrm>
          <a:prstGeom prst="rect">
            <a:avLst/>
          </a:prstGeom>
        </p:spPr>
        <p:txBody>
          <a:bodyPr wrap="square">
            <a:spAutoFit/>
          </a:bodyPr>
          <a:lstStyle/>
          <a:p>
            <a:r>
              <a:rPr lang="en-US" sz="900" i="0" baseline="30000" dirty="0" smtClean="0">
                <a:solidFill>
                  <a:srgbClr val="333333"/>
                </a:solidFill>
                <a:latin typeface="Arial" pitchFamily="34" charset="0"/>
                <a:cs typeface="Arial" pitchFamily="34" charset="0"/>
              </a:rPr>
              <a:t>1</a:t>
            </a:r>
            <a:r>
              <a:rPr lang="en-US" sz="900" i="0" dirty="0" smtClean="0">
                <a:solidFill>
                  <a:srgbClr val="333333"/>
                </a:solidFill>
                <a:latin typeface="Arial" pitchFamily="34" charset="0"/>
                <a:cs typeface="Arial" pitchFamily="34" charset="0"/>
              </a:rPr>
              <a:t> Approximate 30% discount/premium reduction available with </a:t>
            </a:r>
            <a:r>
              <a:rPr lang="en-US" sz="900" i="0" dirty="0">
                <a:solidFill>
                  <a:srgbClr val="333333"/>
                </a:solidFill>
                <a:latin typeface="Arial" pitchFamily="34" charset="0"/>
                <a:cs typeface="Arial" pitchFamily="34" charset="0"/>
              </a:rPr>
              <a:t>ER paid MultiLife (20</a:t>
            </a:r>
            <a:r>
              <a:rPr lang="en-US" sz="900" i="0" dirty="0" smtClean="0">
                <a:solidFill>
                  <a:srgbClr val="333333"/>
                </a:solidFill>
                <a:latin typeface="Arial" pitchFamily="34" charset="0"/>
                <a:cs typeface="Arial" pitchFamily="34" charset="0"/>
              </a:rPr>
              <a:t>% discount off unisex rates) with MDSUD Limitation Rider </a:t>
            </a:r>
            <a:r>
              <a:rPr lang="en-US" sz="900" i="0" dirty="0">
                <a:solidFill>
                  <a:srgbClr val="333333"/>
                </a:solidFill>
                <a:latin typeface="Arial" pitchFamily="34" charset="0"/>
                <a:cs typeface="Arial" pitchFamily="34" charset="0"/>
              </a:rPr>
              <a:t>(10</a:t>
            </a:r>
            <a:r>
              <a:rPr lang="en-US" sz="900" i="0" dirty="0" smtClean="0">
                <a:solidFill>
                  <a:srgbClr val="333333"/>
                </a:solidFill>
                <a:latin typeface="Arial" pitchFamily="34" charset="0"/>
                <a:cs typeface="Arial" pitchFamily="34" charset="0"/>
              </a:rPr>
              <a:t>% premium reduction) where policy does not include CAT, Spousal CAT or COBRA Premium Reimbursement riders. 10% premium reduction does not apply to the policy fee nor to the premium for the CAT, Spousal CAT and COBRA Premium Reimbursement riders, if selected. </a:t>
            </a:r>
          </a:p>
          <a:p>
            <a:r>
              <a:rPr lang="en-US" sz="900" i="0" baseline="30000" dirty="0" smtClean="0"/>
              <a:t>2 </a:t>
            </a:r>
            <a:r>
              <a:rPr lang="en-US" sz="900" i="0" dirty="0" smtClean="0"/>
              <a:t>Not </a:t>
            </a:r>
            <a:r>
              <a:rPr lang="en-US" sz="900" i="0" dirty="0"/>
              <a:t>for individual selection</a:t>
            </a:r>
          </a:p>
          <a:p>
            <a:r>
              <a:rPr lang="en-US" sz="900" baseline="30000" dirty="0" smtClean="0">
                <a:solidFill>
                  <a:srgbClr val="333333"/>
                </a:solidFill>
                <a:latin typeface="Arial" pitchFamily="34" charset="0"/>
                <a:cs typeface="Arial" pitchFamily="34" charset="0"/>
              </a:rPr>
              <a:t>3 </a:t>
            </a:r>
            <a:r>
              <a:rPr lang="en-US" sz="900" i="0" dirty="0"/>
              <a:t>Physicians may qualify for the 15% or 20% Multi-Life discounts; except if </a:t>
            </a:r>
            <a:r>
              <a:rPr lang="en-US" sz="900" i="0" u="sng" dirty="0"/>
              <a:t>applying for Lifetime</a:t>
            </a:r>
            <a:r>
              <a:rPr lang="en-US" sz="900" i="0" dirty="0"/>
              <a:t>. MultiLife discounts are not available with the Lifetime Rider</a:t>
            </a:r>
          </a:p>
          <a:p>
            <a:r>
              <a:rPr lang="en-US" sz="900" baseline="30000" dirty="0"/>
              <a:t>4 </a:t>
            </a:r>
            <a:r>
              <a:rPr lang="en-US" sz="900" i="0" dirty="0" smtClean="0"/>
              <a:t>Dentists </a:t>
            </a:r>
            <a:r>
              <a:rPr lang="en-US" sz="900" i="0" dirty="0"/>
              <a:t>&amp; Dental Specialists are not eligible for the Association or  </a:t>
            </a:r>
            <a:r>
              <a:rPr lang="en-US" sz="900" i="0" dirty="0" smtClean="0"/>
              <a:t>MultiLife </a:t>
            </a:r>
            <a:r>
              <a:rPr lang="en-US" sz="900" i="0" dirty="0"/>
              <a:t>discounts but may qualify for a 5% List Bill </a:t>
            </a:r>
            <a:r>
              <a:rPr lang="en-US" sz="900" i="0" dirty="0" smtClean="0"/>
              <a:t>discount</a:t>
            </a:r>
            <a:endParaRPr lang="en-US" sz="900" i="0" dirty="0"/>
          </a:p>
        </p:txBody>
      </p:sp>
      <p:sp>
        <p:nvSpPr>
          <p:cNvPr id="13" name="Rounded Rectangle 12"/>
          <p:cNvSpPr/>
          <p:nvPr/>
        </p:nvSpPr>
        <p:spPr>
          <a:xfrm>
            <a:off x="76633" y="2364010"/>
            <a:ext cx="4306831" cy="1139478"/>
          </a:xfrm>
          <a:prstGeom prst="roundRect">
            <a:avLst/>
          </a:prstGeom>
          <a:noFill/>
          <a:ln>
            <a:solidFill>
              <a:srgbClr val="66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i="0" dirty="0">
                <a:solidFill>
                  <a:schemeClr val="tx1"/>
                </a:solidFill>
              </a:rPr>
              <a:t>Mental </a:t>
            </a:r>
            <a:r>
              <a:rPr lang="en-US" sz="1200" b="1" i="0" dirty="0" smtClean="0">
                <a:solidFill>
                  <a:schemeClr val="tx1"/>
                </a:solidFill>
              </a:rPr>
              <a:t>Disorder/Substance </a:t>
            </a:r>
            <a:r>
              <a:rPr lang="en-US" sz="1200" b="1" i="0" dirty="0">
                <a:solidFill>
                  <a:schemeClr val="tx1"/>
                </a:solidFill>
              </a:rPr>
              <a:t>Use Disorder </a:t>
            </a:r>
            <a:r>
              <a:rPr lang="en-US" sz="1200" b="1" i="0" dirty="0" smtClean="0">
                <a:solidFill>
                  <a:schemeClr val="tx1"/>
                </a:solidFill>
              </a:rPr>
              <a:t>(MDSUD) Limitation Rider </a:t>
            </a:r>
            <a:r>
              <a:rPr lang="en-US" sz="1200" i="0" baseline="30000" dirty="0" smtClean="0">
                <a:solidFill>
                  <a:schemeClr val="tx1"/>
                </a:solidFill>
              </a:rPr>
              <a:t>2</a:t>
            </a:r>
          </a:p>
          <a:p>
            <a:pPr marL="171450" indent="-171450">
              <a:buFont typeface="Wingdings" pitchFamily="2" charset="2"/>
              <a:buChar char="ü"/>
            </a:pPr>
            <a:r>
              <a:rPr lang="en-US" sz="1000" i="0" dirty="0" smtClean="0">
                <a:solidFill>
                  <a:schemeClr val="tx1"/>
                </a:solidFill>
              </a:rPr>
              <a:t>10% premium reduction</a:t>
            </a:r>
            <a:r>
              <a:rPr lang="en-US" sz="1000" i="0" baseline="30000" dirty="0" smtClean="0">
                <a:solidFill>
                  <a:schemeClr val="tx1"/>
                </a:solidFill>
              </a:rPr>
              <a:t>1</a:t>
            </a:r>
            <a:r>
              <a:rPr lang="en-US" sz="1000" i="0" dirty="0" smtClean="0">
                <a:solidFill>
                  <a:schemeClr val="tx1"/>
                </a:solidFill>
              </a:rPr>
              <a:t> received for the MDSUD 24-month limitation </a:t>
            </a:r>
          </a:p>
          <a:p>
            <a:pPr marL="171450" indent="-171450">
              <a:buFont typeface="Wingdings" pitchFamily="2" charset="2"/>
              <a:buChar char="ü"/>
            </a:pPr>
            <a:r>
              <a:rPr lang="en-US" sz="1000" i="0" dirty="0" smtClean="0">
                <a:solidFill>
                  <a:schemeClr val="tx1"/>
                </a:solidFill>
              </a:rPr>
              <a:t>Required for 4M and 5D with Specialty Your Occ</a:t>
            </a:r>
          </a:p>
          <a:p>
            <a:pPr marL="171450" indent="-171450">
              <a:buFont typeface="Wingdings" pitchFamily="2" charset="2"/>
              <a:buChar char="ü"/>
            </a:pPr>
            <a:r>
              <a:rPr lang="en-US" sz="1000" i="0" dirty="0" smtClean="0">
                <a:solidFill>
                  <a:schemeClr val="tx1"/>
                </a:solidFill>
              </a:rPr>
              <a:t>Restrictions apply for MultiLife cases with Specialty Your Occ and mix of required medical occ classes (4M, 5D, 5I, 5M, 6M)</a:t>
            </a:r>
          </a:p>
        </p:txBody>
      </p:sp>
      <p:sp>
        <p:nvSpPr>
          <p:cNvPr id="15" name="Rectangle 14"/>
          <p:cNvSpPr/>
          <p:nvPr/>
        </p:nvSpPr>
        <p:spPr>
          <a:xfrm>
            <a:off x="471487" y="1301810"/>
            <a:ext cx="8019370" cy="584775"/>
          </a:xfrm>
          <a:prstGeom prst="rect">
            <a:avLst/>
          </a:prstGeom>
        </p:spPr>
        <p:txBody>
          <a:bodyPr wrap="square">
            <a:spAutoFit/>
          </a:bodyPr>
          <a:lstStyle/>
          <a:p>
            <a:pPr algn="ctr"/>
            <a:r>
              <a:rPr lang="en-US" sz="1600" i="0" dirty="0" smtClean="0">
                <a:solidFill>
                  <a:srgbClr val="000000"/>
                </a:solidFill>
                <a:latin typeface="Arial" pitchFamily="34" charset="0"/>
                <a:cs typeface="Arial" pitchFamily="34" charset="0"/>
              </a:rPr>
              <a:t>Not all discounts/premium reductions are available to everyone, but if clients qualify, they can receive an approximate 30% discount/premium reduction on the same policy.</a:t>
            </a:r>
            <a:r>
              <a:rPr lang="en-US" sz="1600" i="0" baseline="30000" dirty="0" smtClean="0">
                <a:solidFill>
                  <a:srgbClr val="000000"/>
                </a:solidFill>
                <a:latin typeface="Arial" pitchFamily="34" charset="0"/>
                <a:cs typeface="Arial" pitchFamily="34" charset="0"/>
              </a:rPr>
              <a:t>1</a:t>
            </a:r>
            <a:endParaRPr lang="en-US" sz="1600" i="0" baseline="30000" dirty="0">
              <a:solidFill>
                <a:srgbClr val="000000"/>
              </a:solidFill>
              <a:latin typeface="Arial" pitchFamily="34" charset="0"/>
              <a:cs typeface="Arial" pitchFamily="34" charset="0"/>
            </a:endParaRPr>
          </a:p>
        </p:txBody>
      </p:sp>
      <p:sp>
        <p:nvSpPr>
          <p:cNvPr id="18" name="7-Point Star 17"/>
          <p:cNvSpPr/>
          <p:nvPr/>
        </p:nvSpPr>
        <p:spPr bwMode="auto">
          <a:xfrm>
            <a:off x="2615608" y="3662495"/>
            <a:ext cx="1297173" cy="695556"/>
          </a:xfrm>
          <a:prstGeom prst="star7">
            <a:avLst/>
          </a:prstGeom>
          <a:solidFill>
            <a:srgbClr val="FFFF00"/>
          </a:solidFill>
          <a:ln w="28575">
            <a:solidFill>
              <a:srgbClr val="FF0000"/>
            </a:solidFill>
          </a:ln>
          <a:effectLst/>
          <a:extLst/>
        </p:spPr>
        <p:txBody>
          <a:bodyPr vert="horz" wrap="square" lIns="0" tIns="0" rIns="0" bIns="0" numCol="1" rtlCol="0" anchor="b" anchorCtr="0" compatLnSpc="1">
            <a:prstTxWarp prst="textNoShape">
              <a:avLst/>
            </a:prstTxWarp>
          </a:bodyPr>
          <a:lstStyle/>
          <a:p>
            <a:pPr algn="ctr"/>
            <a:r>
              <a:rPr lang="en-US" sz="1100" b="1" i="0" dirty="0" smtClean="0">
                <a:solidFill>
                  <a:srgbClr val="000000"/>
                </a:solidFill>
                <a:latin typeface="Arial Narrow" pitchFamily="34" charset="0"/>
                <a:cs typeface="Arial" pitchFamily="34" charset="0"/>
              </a:rPr>
              <a:t>Now for Physicians!</a:t>
            </a:r>
          </a:p>
        </p:txBody>
      </p:sp>
      <p:cxnSp>
        <p:nvCxnSpPr>
          <p:cNvPr id="4" name="Straight Connector 3"/>
          <p:cNvCxnSpPr/>
          <p:nvPr/>
        </p:nvCxnSpPr>
        <p:spPr>
          <a:xfrm>
            <a:off x="4551787" y="1963900"/>
            <a:ext cx="0" cy="383358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5184742" y="2432115"/>
            <a:ext cx="3306115" cy="830997"/>
          </a:xfrm>
          <a:prstGeom prst="rect">
            <a:avLst/>
          </a:prstGeom>
          <a:noFill/>
          <a:ln>
            <a:noFill/>
          </a:ln>
        </p:spPr>
        <p:txBody>
          <a:bodyPr wrap="square" rtlCol="0">
            <a:spAutoFit/>
          </a:bodyPr>
          <a:lstStyle/>
          <a:p>
            <a:pPr marL="457200" indent="-457200">
              <a:buFont typeface="Wingdings" pitchFamily="2" charset="2"/>
              <a:buChar char="ü"/>
            </a:pPr>
            <a:r>
              <a:rPr lang="en-US" sz="1600" i="0" dirty="0" smtClean="0"/>
              <a:t>MultiLife + MDSUD </a:t>
            </a:r>
          </a:p>
          <a:p>
            <a:pPr marL="457200" indent="-457200">
              <a:buFont typeface="Wingdings" pitchFamily="2" charset="2"/>
              <a:buChar char="ü"/>
            </a:pPr>
            <a:r>
              <a:rPr lang="en-US" sz="1600" i="0" dirty="0" smtClean="0"/>
              <a:t>MDSUD+ Association </a:t>
            </a:r>
          </a:p>
          <a:p>
            <a:pPr marL="457200" indent="-457200">
              <a:buFont typeface="Wingdings" pitchFamily="2" charset="2"/>
              <a:buChar char="ü"/>
            </a:pPr>
            <a:r>
              <a:rPr lang="en-US" sz="1600" i="0" dirty="0" smtClean="0"/>
              <a:t>Association + Multi-Policy</a:t>
            </a:r>
            <a:endParaRPr lang="en-US" sz="1600" i="0" dirty="0"/>
          </a:p>
        </p:txBody>
      </p:sp>
      <p:sp>
        <p:nvSpPr>
          <p:cNvPr id="21" name="Rectangle 20"/>
          <p:cNvSpPr/>
          <p:nvPr/>
        </p:nvSpPr>
        <p:spPr>
          <a:xfrm>
            <a:off x="701100" y="1810012"/>
            <a:ext cx="3057896" cy="523220"/>
          </a:xfrm>
          <a:prstGeom prst="rect">
            <a:avLst/>
          </a:prstGeom>
        </p:spPr>
        <p:txBody>
          <a:bodyPr wrap="square">
            <a:spAutoFit/>
          </a:bodyPr>
          <a:lstStyle/>
          <a:p>
            <a:pPr algn="ctr"/>
            <a:r>
              <a:rPr lang="en-US" sz="1400" b="1" dirty="0" smtClean="0">
                <a:solidFill>
                  <a:srgbClr val="000000"/>
                </a:solidFill>
                <a:latin typeface="Arial" pitchFamily="34" charset="0"/>
                <a:cs typeface="Arial" pitchFamily="34" charset="0"/>
              </a:rPr>
              <a:t>Types of Discounts / Premium Reduction</a:t>
            </a:r>
            <a:endParaRPr lang="en-US" sz="1400" b="1" dirty="0">
              <a:solidFill>
                <a:srgbClr val="000000"/>
              </a:solidFill>
              <a:latin typeface="Arial" pitchFamily="34" charset="0"/>
              <a:cs typeface="Arial" pitchFamily="34" charset="0"/>
            </a:endParaRPr>
          </a:p>
        </p:txBody>
      </p:sp>
      <p:sp>
        <p:nvSpPr>
          <p:cNvPr id="22" name="TextBox 21"/>
          <p:cNvSpPr txBox="1"/>
          <p:nvPr/>
        </p:nvSpPr>
        <p:spPr>
          <a:xfrm>
            <a:off x="5255742" y="4589861"/>
            <a:ext cx="3306115" cy="584775"/>
          </a:xfrm>
          <a:prstGeom prst="rect">
            <a:avLst/>
          </a:prstGeom>
          <a:noFill/>
        </p:spPr>
        <p:txBody>
          <a:bodyPr wrap="square" rtlCol="0">
            <a:spAutoFit/>
          </a:bodyPr>
          <a:lstStyle/>
          <a:p>
            <a:pPr marL="457200" indent="-457200">
              <a:buFont typeface="Wingdings" pitchFamily="2" charset="2"/>
              <a:buChar char="ü"/>
            </a:pPr>
            <a:r>
              <a:rPr lang="en-US" sz="1600" i="0" dirty="0" smtClean="0"/>
              <a:t>Association + MultiLife</a:t>
            </a:r>
          </a:p>
          <a:p>
            <a:pPr marL="457200" indent="-457200">
              <a:buFont typeface="Wingdings" pitchFamily="2" charset="2"/>
              <a:buChar char="ü"/>
            </a:pPr>
            <a:r>
              <a:rPr lang="en-US" sz="1600" i="0" dirty="0" smtClean="0"/>
              <a:t>Multi-Policy + MultiLife</a:t>
            </a:r>
            <a:endParaRPr lang="en-US" sz="1600" i="0" dirty="0"/>
          </a:p>
        </p:txBody>
      </p:sp>
    </p:spTree>
    <p:extLst>
      <p:ext uri="{BB962C8B-B14F-4D97-AF65-F5344CB8AC3E}">
        <p14:creationId xmlns:p14="http://schemas.microsoft.com/office/powerpoint/2010/main" val="1499929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par>
                          <p:cTn id="23" fill="hold">
                            <p:stCondLst>
                              <p:cond delay="500"/>
                            </p:stCondLst>
                            <p:childTnLst>
                              <p:par>
                                <p:cTn id="24" presetID="10" presetClass="entr" presetSubtype="0" fill="hold" grpId="0" nodeType="after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fade">
                                      <p:cBhvr>
                                        <p:cTn id="26"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3" grpId="0" animBg="1"/>
      <p:bldP spid="1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Details</a:t>
            </a:r>
            <a:endParaRPr lang="en-US" dirty="0"/>
          </a:p>
        </p:txBody>
      </p:sp>
      <p:sp>
        <p:nvSpPr>
          <p:cNvPr id="5" name="Slide Number Placeholder 4"/>
          <p:cNvSpPr>
            <a:spLocks noGrp="1"/>
          </p:cNvSpPr>
          <p:nvPr>
            <p:ph type="sldNum" sz="quarter" idx="11"/>
          </p:nvPr>
        </p:nvSpPr>
        <p:spPr/>
        <p:txBody>
          <a:bodyPr/>
          <a:lstStyle/>
          <a:p>
            <a:pPr>
              <a:defRPr/>
            </a:pPr>
            <a:fld id="{42A35DFA-9448-4772-829D-09CFE838B59F}" type="slidenum">
              <a:rPr lang="en-US" smtClean="0"/>
              <a:pPr>
                <a:defRPr/>
              </a:pPr>
              <a:t>14</a:t>
            </a:fld>
            <a:endParaRPr lang="en-US" dirty="0"/>
          </a:p>
        </p:txBody>
      </p:sp>
      <p:sp>
        <p:nvSpPr>
          <p:cNvPr id="6" name="Rectangle 4"/>
          <p:cNvSpPr txBox="1">
            <a:spLocks noChangeArrowheads="1"/>
          </p:cNvSpPr>
          <p:nvPr/>
        </p:nvSpPr>
        <p:spPr bwMode="auto">
          <a:xfrm>
            <a:off x="369399" y="1712488"/>
            <a:ext cx="8534400" cy="4293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168275" indent="-168275" algn="l" rtl="0" eaLnBrk="0" fontAlgn="base" hangingPunct="0">
              <a:lnSpc>
                <a:spcPct val="110000"/>
              </a:lnSpc>
              <a:spcBef>
                <a:spcPct val="50000"/>
              </a:spcBef>
              <a:spcAft>
                <a:spcPct val="0"/>
              </a:spcAft>
              <a:buChar char="•"/>
              <a:defRPr sz="2400">
                <a:solidFill>
                  <a:srgbClr val="333333"/>
                </a:solidFill>
                <a:latin typeface="+mn-lt"/>
                <a:ea typeface="+mn-ea"/>
                <a:cs typeface="+mn-cs"/>
              </a:defRPr>
            </a:lvl1pPr>
            <a:lvl2pPr marL="508000" indent="-225425" algn="l" rtl="0" eaLnBrk="0" fontAlgn="base" hangingPunct="0">
              <a:lnSpc>
                <a:spcPct val="110000"/>
              </a:lnSpc>
              <a:spcBef>
                <a:spcPct val="25000"/>
              </a:spcBef>
              <a:spcAft>
                <a:spcPct val="0"/>
              </a:spcAft>
              <a:buChar char="–"/>
              <a:defRPr sz="2200">
                <a:solidFill>
                  <a:srgbClr val="333333"/>
                </a:solidFill>
                <a:latin typeface="+mn-lt"/>
              </a:defRPr>
            </a:lvl2pPr>
            <a:lvl3pPr marL="795338" indent="-173038" algn="l" rtl="0" eaLnBrk="0" fontAlgn="base" hangingPunct="0">
              <a:lnSpc>
                <a:spcPct val="110000"/>
              </a:lnSpc>
              <a:spcBef>
                <a:spcPct val="20000"/>
              </a:spcBef>
              <a:spcAft>
                <a:spcPct val="0"/>
              </a:spcAft>
              <a:buChar char="•"/>
              <a:defRPr sz="2200">
                <a:solidFill>
                  <a:srgbClr val="333333"/>
                </a:solidFill>
                <a:latin typeface="+mn-lt"/>
              </a:defRPr>
            </a:lvl3pPr>
            <a:lvl4pPr marL="1082675" indent="-173038" algn="l" rtl="0" eaLnBrk="0" fontAlgn="base" hangingPunct="0">
              <a:lnSpc>
                <a:spcPct val="110000"/>
              </a:lnSpc>
              <a:spcBef>
                <a:spcPct val="20000"/>
              </a:spcBef>
              <a:spcAft>
                <a:spcPct val="0"/>
              </a:spcAft>
              <a:buChar char="–"/>
              <a:defRPr sz="2000">
                <a:solidFill>
                  <a:srgbClr val="333333"/>
                </a:solidFill>
                <a:latin typeface="+mn-lt"/>
              </a:defRPr>
            </a:lvl4pPr>
            <a:lvl5pPr marL="1370013" indent="-173038" algn="l" rtl="0" eaLnBrk="0" fontAlgn="base" hangingPunct="0">
              <a:lnSpc>
                <a:spcPct val="110000"/>
              </a:lnSpc>
              <a:spcBef>
                <a:spcPct val="20000"/>
              </a:spcBef>
              <a:spcAft>
                <a:spcPct val="0"/>
              </a:spcAft>
              <a:buChar char="»"/>
              <a:defRPr sz="2000">
                <a:solidFill>
                  <a:srgbClr val="333333"/>
                </a:solidFill>
                <a:latin typeface="+mn-lt"/>
              </a:defRPr>
            </a:lvl5pPr>
            <a:lvl6pPr marL="1827213" indent="-173038" algn="l" rtl="0" fontAlgn="base">
              <a:lnSpc>
                <a:spcPct val="110000"/>
              </a:lnSpc>
              <a:spcBef>
                <a:spcPct val="20000"/>
              </a:spcBef>
              <a:spcAft>
                <a:spcPct val="0"/>
              </a:spcAft>
              <a:buChar char="»"/>
              <a:defRPr sz="2000">
                <a:solidFill>
                  <a:srgbClr val="333333"/>
                </a:solidFill>
                <a:latin typeface="+mn-lt"/>
              </a:defRPr>
            </a:lvl6pPr>
            <a:lvl7pPr marL="2284413" indent="-173038" algn="l" rtl="0" fontAlgn="base">
              <a:lnSpc>
                <a:spcPct val="110000"/>
              </a:lnSpc>
              <a:spcBef>
                <a:spcPct val="20000"/>
              </a:spcBef>
              <a:spcAft>
                <a:spcPct val="0"/>
              </a:spcAft>
              <a:buChar char="»"/>
              <a:defRPr sz="2000">
                <a:solidFill>
                  <a:srgbClr val="333333"/>
                </a:solidFill>
                <a:latin typeface="+mn-lt"/>
              </a:defRPr>
            </a:lvl7pPr>
            <a:lvl8pPr marL="2741613" indent="-173038" algn="l" rtl="0" fontAlgn="base">
              <a:lnSpc>
                <a:spcPct val="110000"/>
              </a:lnSpc>
              <a:spcBef>
                <a:spcPct val="20000"/>
              </a:spcBef>
              <a:spcAft>
                <a:spcPct val="0"/>
              </a:spcAft>
              <a:buChar char="»"/>
              <a:defRPr sz="2000">
                <a:solidFill>
                  <a:srgbClr val="333333"/>
                </a:solidFill>
                <a:latin typeface="+mn-lt"/>
              </a:defRPr>
            </a:lvl8pPr>
            <a:lvl9pPr marL="3198813" indent="-173038" algn="l" rtl="0" fontAlgn="base">
              <a:lnSpc>
                <a:spcPct val="110000"/>
              </a:lnSpc>
              <a:spcBef>
                <a:spcPct val="20000"/>
              </a:spcBef>
              <a:spcAft>
                <a:spcPct val="0"/>
              </a:spcAft>
              <a:buChar char="»"/>
              <a:defRPr sz="2000">
                <a:solidFill>
                  <a:srgbClr val="333333"/>
                </a:solidFill>
                <a:latin typeface="+mn-lt"/>
              </a:defRPr>
            </a:lvl9pPr>
          </a:lstStyle>
          <a:p>
            <a:pPr lvl="0"/>
            <a:r>
              <a:rPr lang="en-US" sz="2000" b="1" i="0" dirty="0">
                <a:solidFill>
                  <a:schemeClr val="tx1">
                    <a:lumMod val="85000"/>
                    <a:lumOff val="15000"/>
                  </a:schemeClr>
                </a:solidFill>
              </a:rPr>
              <a:t>Issue </a:t>
            </a:r>
            <a:r>
              <a:rPr lang="en-US" sz="2000" b="1" i="0" dirty="0" smtClean="0">
                <a:solidFill>
                  <a:schemeClr val="tx1">
                    <a:lumMod val="85000"/>
                    <a:lumOff val="15000"/>
                  </a:schemeClr>
                </a:solidFill>
              </a:rPr>
              <a:t>Ages: </a:t>
            </a:r>
            <a:r>
              <a:rPr lang="en-US" sz="1600" i="0" dirty="0" smtClean="0">
                <a:solidFill>
                  <a:schemeClr val="tx1">
                    <a:lumMod val="85000"/>
                    <a:lumOff val="15000"/>
                  </a:schemeClr>
                </a:solidFill>
              </a:rPr>
              <a:t>18-70</a:t>
            </a:r>
          </a:p>
          <a:p>
            <a:pPr lvl="0"/>
            <a:r>
              <a:rPr lang="en-US" sz="2000" b="1" i="0" dirty="0" smtClean="0">
                <a:solidFill>
                  <a:schemeClr val="tx1">
                    <a:lumMod val="85000"/>
                    <a:lumOff val="15000"/>
                  </a:schemeClr>
                </a:solidFill>
              </a:rPr>
              <a:t>Renewability: </a:t>
            </a:r>
            <a:r>
              <a:rPr lang="en-US" sz="1600" i="0" dirty="0" smtClean="0">
                <a:solidFill>
                  <a:schemeClr val="tx1">
                    <a:lumMod val="85000"/>
                    <a:lumOff val="15000"/>
                  </a:schemeClr>
                </a:solidFill>
              </a:rPr>
              <a:t>Noncancelable &amp; </a:t>
            </a:r>
            <a:r>
              <a:rPr lang="en-US" sz="1600" i="0" dirty="0">
                <a:solidFill>
                  <a:schemeClr val="tx1">
                    <a:lumMod val="85000"/>
                    <a:lumOff val="15000"/>
                  </a:schemeClr>
                </a:solidFill>
              </a:rPr>
              <a:t>Guaranteed Renewable </a:t>
            </a:r>
            <a:r>
              <a:rPr lang="en-US" sz="1600" i="0" dirty="0" smtClean="0">
                <a:solidFill>
                  <a:schemeClr val="tx1">
                    <a:lumMod val="85000"/>
                    <a:lumOff val="15000"/>
                  </a:schemeClr>
                </a:solidFill>
              </a:rPr>
              <a:t>To </a:t>
            </a:r>
            <a:r>
              <a:rPr lang="en-US" sz="1600" i="0" dirty="0">
                <a:solidFill>
                  <a:schemeClr val="tx1">
                    <a:lumMod val="85000"/>
                    <a:lumOff val="15000"/>
                  </a:schemeClr>
                </a:solidFill>
              </a:rPr>
              <a:t>Age 67 or </a:t>
            </a:r>
            <a:r>
              <a:rPr lang="en-US" sz="1600" i="0" dirty="0" smtClean="0">
                <a:solidFill>
                  <a:schemeClr val="tx1">
                    <a:lumMod val="85000"/>
                    <a:lumOff val="15000"/>
                  </a:schemeClr>
                </a:solidFill>
              </a:rPr>
              <a:t>5 years if later</a:t>
            </a:r>
          </a:p>
          <a:p>
            <a:pPr lvl="0"/>
            <a:r>
              <a:rPr lang="en-US" sz="2000" b="1" i="0" dirty="0" smtClean="0">
                <a:solidFill>
                  <a:schemeClr val="tx1">
                    <a:lumMod val="85000"/>
                    <a:lumOff val="15000"/>
                  </a:schemeClr>
                </a:solidFill>
              </a:rPr>
              <a:t>Max Benefit Periods: </a:t>
            </a:r>
            <a:r>
              <a:rPr lang="en-US" sz="1600" i="0" dirty="0" smtClean="0">
                <a:solidFill>
                  <a:schemeClr val="tx1">
                    <a:lumMod val="85000"/>
                    <a:lumOff val="15000"/>
                  </a:schemeClr>
                </a:solidFill>
              </a:rPr>
              <a:t>2 years, 5 years, 10 years, To </a:t>
            </a:r>
            <a:r>
              <a:rPr lang="en-US" sz="1600" i="0" dirty="0">
                <a:solidFill>
                  <a:schemeClr val="tx1">
                    <a:lumMod val="85000"/>
                    <a:lumOff val="15000"/>
                  </a:schemeClr>
                </a:solidFill>
              </a:rPr>
              <a:t>Age </a:t>
            </a:r>
            <a:r>
              <a:rPr lang="en-US" sz="1600" i="0" dirty="0" smtClean="0">
                <a:solidFill>
                  <a:schemeClr val="tx1">
                    <a:lumMod val="85000"/>
                    <a:lumOff val="15000"/>
                  </a:schemeClr>
                </a:solidFill>
              </a:rPr>
              <a:t>65, </a:t>
            </a:r>
            <a:r>
              <a:rPr lang="en-US" sz="1600" i="0" dirty="0">
                <a:solidFill>
                  <a:schemeClr val="tx1">
                    <a:lumMod val="85000"/>
                    <a:lumOff val="15000"/>
                  </a:schemeClr>
                </a:solidFill>
              </a:rPr>
              <a:t>To Age </a:t>
            </a:r>
            <a:r>
              <a:rPr lang="en-US" sz="1600" i="0" dirty="0" smtClean="0">
                <a:solidFill>
                  <a:schemeClr val="tx1">
                    <a:lumMod val="85000"/>
                    <a:lumOff val="15000"/>
                  </a:schemeClr>
                </a:solidFill>
              </a:rPr>
              <a:t>67 and To </a:t>
            </a:r>
            <a:r>
              <a:rPr lang="en-US" sz="1600" i="0" dirty="0">
                <a:solidFill>
                  <a:schemeClr val="tx1">
                    <a:lumMod val="85000"/>
                    <a:lumOff val="15000"/>
                  </a:schemeClr>
                </a:solidFill>
              </a:rPr>
              <a:t>Age </a:t>
            </a:r>
            <a:r>
              <a:rPr lang="en-US" sz="1600" i="0" dirty="0" smtClean="0">
                <a:solidFill>
                  <a:schemeClr val="tx1">
                    <a:lumMod val="85000"/>
                    <a:lumOff val="15000"/>
                  </a:schemeClr>
                </a:solidFill>
              </a:rPr>
              <a:t>70</a:t>
            </a:r>
          </a:p>
          <a:p>
            <a:pPr lvl="0"/>
            <a:r>
              <a:rPr lang="en-US" sz="2000" b="1" i="0" dirty="0" smtClean="0">
                <a:solidFill>
                  <a:schemeClr val="tx1">
                    <a:lumMod val="85000"/>
                    <a:lumOff val="15000"/>
                  </a:schemeClr>
                </a:solidFill>
              </a:rPr>
              <a:t>Elimination Periods: </a:t>
            </a:r>
            <a:r>
              <a:rPr lang="en-US" sz="1600" i="0" dirty="0" smtClean="0">
                <a:solidFill>
                  <a:schemeClr val="tx1">
                    <a:lumMod val="85000"/>
                    <a:lumOff val="15000"/>
                  </a:schemeClr>
                </a:solidFill>
              </a:rPr>
              <a:t>90, 180</a:t>
            </a:r>
            <a:r>
              <a:rPr lang="en-US" sz="1600" i="0" dirty="0">
                <a:solidFill>
                  <a:schemeClr val="tx1">
                    <a:lumMod val="85000"/>
                    <a:lumOff val="15000"/>
                  </a:schemeClr>
                </a:solidFill>
              </a:rPr>
              <a:t>, </a:t>
            </a:r>
            <a:r>
              <a:rPr lang="en-US" sz="1600" i="0" dirty="0" smtClean="0">
                <a:solidFill>
                  <a:schemeClr val="tx1">
                    <a:lumMod val="85000"/>
                    <a:lumOff val="15000"/>
                  </a:schemeClr>
                </a:solidFill>
              </a:rPr>
              <a:t>365</a:t>
            </a:r>
            <a:r>
              <a:rPr lang="en-US" sz="1600" i="0" dirty="0">
                <a:solidFill>
                  <a:schemeClr val="tx1">
                    <a:lumMod val="85000"/>
                    <a:lumOff val="15000"/>
                  </a:schemeClr>
                </a:solidFill>
              </a:rPr>
              <a:t>, </a:t>
            </a:r>
            <a:r>
              <a:rPr lang="en-US" sz="1600" i="0" dirty="0" smtClean="0">
                <a:solidFill>
                  <a:schemeClr val="tx1">
                    <a:lumMod val="85000"/>
                    <a:lumOff val="15000"/>
                  </a:schemeClr>
                </a:solidFill>
              </a:rPr>
              <a:t>and </a:t>
            </a:r>
            <a:r>
              <a:rPr lang="en-US" sz="1600" i="0" dirty="0">
                <a:solidFill>
                  <a:schemeClr val="tx1">
                    <a:lumMod val="85000"/>
                    <a:lumOff val="15000"/>
                  </a:schemeClr>
                </a:solidFill>
              </a:rPr>
              <a:t>730 </a:t>
            </a:r>
            <a:r>
              <a:rPr lang="en-US" sz="1600" i="0" dirty="0" smtClean="0">
                <a:solidFill>
                  <a:schemeClr val="tx1">
                    <a:lumMod val="85000"/>
                    <a:lumOff val="15000"/>
                  </a:schemeClr>
                </a:solidFill>
              </a:rPr>
              <a:t>Days</a:t>
            </a:r>
          </a:p>
          <a:p>
            <a:pPr lvl="0"/>
            <a:r>
              <a:rPr lang="en-US" sz="2000" b="1" i="0" dirty="0" smtClean="0">
                <a:solidFill>
                  <a:schemeClr val="tx1">
                    <a:lumMod val="85000"/>
                    <a:lumOff val="15000"/>
                  </a:schemeClr>
                </a:solidFill>
              </a:rPr>
              <a:t>Occ Classes: </a:t>
            </a:r>
          </a:p>
          <a:p>
            <a:pPr lvl="1"/>
            <a:r>
              <a:rPr lang="en-US" sz="1600" i="0" dirty="0" smtClean="0">
                <a:solidFill>
                  <a:schemeClr val="tx1">
                    <a:lumMod val="85000"/>
                    <a:lumOff val="15000"/>
                  </a:schemeClr>
                </a:solidFill>
              </a:rPr>
              <a:t>Medical - </a:t>
            </a:r>
            <a:r>
              <a:rPr lang="en-US" sz="1600" i="0" dirty="0">
                <a:solidFill>
                  <a:schemeClr val="tx1">
                    <a:lumMod val="85000"/>
                    <a:lumOff val="15000"/>
                  </a:schemeClr>
                </a:solidFill>
              </a:rPr>
              <a:t>6M, 5M, 5D, 5I, 4M</a:t>
            </a:r>
          </a:p>
          <a:p>
            <a:pPr lvl="1"/>
            <a:r>
              <a:rPr lang="en-US" sz="1600" i="0" dirty="0" smtClean="0">
                <a:solidFill>
                  <a:schemeClr val="tx1">
                    <a:lumMod val="85000"/>
                    <a:lumOff val="15000"/>
                  </a:schemeClr>
                </a:solidFill>
              </a:rPr>
              <a:t>Non-Medical - 6S, 5A, 4A, 3A, 2A, A, B</a:t>
            </a:r>
          </a:p>
          <a:p>
            <a:pPr eaLnBrk="1" hangingPunct="1"/>
            <a:r>
              <a:rPr lang="en-US" sz="2000" b="1" i="0" dirty="0" smtClean="0">
                <a:solidFill>
                  <a:schemeClr val="tx1"/>
                </a:solidFill>
              </a:rPr>
              <a:t>Target </a:t>
            </a:r>
            <a:r>
              <a:rPr lang="en-US" sz="2000" b="1" i="0" dirty="0">
                <a:solidFill>
                  <a:schemeClr val="tx1"/>
                </a:solidFill>
              </a:rPr>
              <a:t>Markets</a:t>
            </a:r>
          </a:p>
          <a:p>
            <a:pPr lvl="1" eaLnBrk="1" hangingPunct="1">
              <a:lnSpc>
                <a:spcPct val="120000"/>
              </a:lnSpc>
            </a:pPr>
            <a:r>
              <a:rPr lang="en-US" sz="1600" i="0" dirty="0">
                <a:solidFill>
                  <a:schemeClr val="tx1"/>
                </a:solidFill>
              </a:rPr>
              <a:t>Individual Medical/Dental - Classes 4M to 6M</a:t>
            </a:r>
          </a:p>
          <a:p>
            <a:pPr lvl="1" eaLnBrk="1" hangingPunct="1">
              <a:lnSpc>
                <a:spcPct val="120000"/>
              </a:lnSpc>
            </a:pPr>
            <a:r>
              <a:rPr lang="en-US" sz="1600" i="0" dirty="0">
                <a:solidFill>
                  <a:schemeClr val="tx1"/>
                </a:solidFill>
              </a:rPr>
              <a:t>Individual Professional and Executive Market- Class </a:t>
            </a:r>
            <a:r>
              <a:rPr lang="en-US" sz="1600" i="0" dirty="0" smtClean="0">
                <a:solidFill>
                  <a:schemeClr val="tx1"/>
                </a:solidFill>
              </a:rPr>
              <a:t>6S/5A/4A</a:t>
            </a:r>
            <a:endParaRPr lang="en-US" sz="1600" i="0" dirty="0">
              <a:solidFill>
                <a:schemeClr val="tx1"/>
              </a:solidFill>
            </a:endParaRPr>
          </a:p>
        </p:txBody>
      </p:sp>
      <p:sp>
        <p:nvSpPr>
          <p:cNvPr id="7" name="Rectangle 5"/>
          <p:cNvSpPr>
            <a:spLocks noGrp="1" noChangeArrowheads="1"/>
          </p:cNvSpPr>
          <p:nvPr>
            <p:ph type="ftr" sz="quarter" idx="10"/>
          </p:nvPr>
        </p:nvSpPr>
        <p:spPr>
          <a:xfrm>
            <a:off x="2473325" y="6600340"/>
            <a:ext cx="4557713" cy="24985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rgbClr val="333333"/>
                </a:solidFill>
                <a:latin typeface="Arial" pitchFamily="34" charset="0"/>
                <a:cs typeface="Arial" pitchFamily="34" charset="0"/>
              </a:defRPr>
            </a:lvl1pPr>
            <a:lvl2pPr marL="742950" indent="-285750" eaLnBrk="0" hangingPunct="0">
              <a:defRPr sz="3200" i="1">
                <a:solidFill>
                  <a:srgbClr val="333333"/>
                </a:solidFill>
                <a:latin typeface="Arial" pitchFamily="34" charset="0"/>
                <a:cs typeface="Arial" pitchFamily="34" charset="0"/>
              </a:defRPr>
            </a:lvl2pPr>
            <a:lvl3pPr marL="1143000" indent="-228600" eaLnBrk="0" hangingPunct="0">
              <a:defRPr sz="3200" i="1">
                <a:solidFill>
                  <a:srgbClr val="333333"/>
                </a:solidFill>
                <a:latin typeface="Arial" pitchFamily="34" charset="0"/>
                <a:cs typeface="Arial" pitchFamily="34" charset="0"/>
              </a:defRPr>
            </a:lvl3pPr>
            <a:lvl4pPr marL="1600200" indent="-228600" eaLnBrk="0" hangingPunct="0">
              <a:defRPr sz="3200" i="1">
                <a:solidFill>
                  <a:srgbClr val="333333"/>
                </a:solidFill>
                <a:latin typeface="Arial" pitchFamily="34" charset="0"/>
                <a:cs typeface="Arial" pitchFamily="34" charset="0"/>
              </a:defRPr>
            </a:lvl4pPr>
            <a:lvl5pPr marL="2057400" indent="-228600" eaLnBrk="0" hangingPunct="0">
              <a:defRPr sz="3200" i="1">
                <a:solidFill>
                  <a:srgbClr val="333333"/>
                </a:solidFill>
                <a:latin typeface="Arial" pitchFamily="34" charset="0"/>
                <a:cs typeface="Arial" pitchFamily="34" charset="0"/>
              </a:defRPr>
            </a:lvl5pPr>
            <a:lvl6pPr marL="2514600" indent="-228600" eaLnBrk="0" fontAlgn="base" hangingPunct="0">
              <a:spcBef>
                <a:spcPct val="0"/>
              </a:spcBef>
              <a:spcAft>
                <a:spcPct val="0"/>
              </a:spcAft>
              <a:defRPr sz="3200" i="1">
                <a:solidFill>
                  <a:srgbClr val="333333"/>
                </a:solidFill>
                <a:latin typeface="Arial" pitchFamily="34" charset="0"/>
                <a:cs typeface="Arial" pitchFamily="34" charset="0"/>
              </a:defRPr>
            </a:lvl6pPr>
            <a:lvl7pPr marL="2971800" indent="-228600" eaLnBrk="0" fontAlgn="base" hangingPunct="0">
              <a:spcBef>
                <a:spcPct val="0"/>
              </a:spcBef>
              <a:spcAft>
                <a:spcPct val="0"/>
              </a:spcAft>
              <a:defRPr sz="3200" i="1">
                <a:solidFill>
                  <a:srgbClr val="333333"/>
                </a:solidFill>
                <a:latin typeface="Arial" pitchFamily="34" charset="0"/>
                <a:cs typeface="Arial" pitchFamily="34" charset="0"/>
              </a:defRPr>
            </a:lvl7pPr>
            <a:lvl8pPr marL="3429000" indent="-228600" eaLnBrk="0" fontAlgn="base" hangingPunct="0">
              <a:spcBef>
                <a:spcPct val="0"/>
              </a:spcBef>
              <a:spcAft>
                <a:spcPct val="0"/>
              </a:spcAft>
              <a:defRPr sz="3200" i="1">
                <a:solidFill>
                  <a:srgbClr val="333333"/>
                </a:solidFill>
                <a:latin typeface="Arial" pitchFamily="34" charset="0"/>
                <a:cs typeface="Arial" pitchFamily="34" charset="0"/>
              </a:defRPr>
            </a:lvl8pPr>
            <a:lvl9pPr marL="3886200" indent="-228600" eaLnBrk="0" fontAlgn="base" hangingPunct="0">
              <a:spcBef>
                <a:spcPct val="0"/>
              </a:spcBef>
              <a:spcAft>
                <a:spcPct val="0"/>
              </a:spcAft>
              <a:defRPr sz="3200" i="1">
                <a:solidFill>
                  <a:srgbClr val="333333"/>
                </a:solidFill>
                <a:latin typeface="Arial" pitchFamily="34" charset="0"/>
                <a:cs typeface="Arial" pitchFamily="34" charset="0"/>
              </a:defRPr>
            </a:lvl9pPr>
          </a:lstStyle>
          <a:p>
            <a:pPr algn="ctr" eaLnBrk="1" hangingPunct="1"/>
            <a:r>
              <a:rPr lang="en-US" sz="1100" i="0" dirty="0" smtClean="0">
                <a:solidFill>
                  <a:schemeClr val="tx1"/>
                </a:solidFill>
              </a:rPr>
              <a:t>For Producer Use Only – Not For Use With the General Public</a:t>
            </a:r>
          </a:p>
        </p:txBody>
      </p:sp>
    </p:spTree>
    <p:extLst>
      <p:ext uri="{BB962C8B-B14F-4D97-AF65-F5344CB8AC3E}">
        <p14:creationId xmlns:p14="http://schemas.microsoft.com/office/powerpoint/2010/main" val="40994886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MetLife Income Guard vs. Omni Advantage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81929680"/>
              </p:ext>
            </p:extLst>
          </p:nvPr>
        </p:nvGraphicFramePr>
        <p:xfrm>
          <a:off x="228598" y="1514362"/>
          <a:ext cx="8610601" cy="4291256"/>
        </p:xfrm>
        <a:graphic>
          <a:graphicData uri="http://schemas.openxmlformats.org/drawingml/2006/table">
            <a:tbl>
              <a:tblPr firstRow="1" firstCol="1" bandRow="1">
                <a:tableStyleId>{5C22544A-7EE6-4342-B048-85BDC9FD1C3A}</a:tableStyleId>
              </a:tblPr>
              <a:tblGrid>
                <a:gridCol w="1891365"/>
                <a:gridCol w="3359217"/>
                <a:gridCol w="3360019"/>
              </a:tblGrid>
              <a:tr h="486395">
                <a:tc>
                  <a:txBody>
                    <a:bodyPr/>
                    <a:lstStyle/>
                    <a:p>
                      <a:pPr marL="0" marR="0" algn="ctr">
                        <a:spcBef>
                          <a:spcPts val="0"/>
                        </a:spcBef>
                        <a:spcAft>
                          <a:spcPts val="0"/>
                        </a:spcAft>
                      </a:pPr>
                      <a:endParaRPr lang="en-US" sz="1600" dirty="0">
                        <a:effectLst/>
                        <a:latin typeface="Arial" pitchFamily="34" charset="0"/>
                        <a:ea typeface="Times New Roman"/>
                        <a:cs typeface="Arial" pitchFamily="34" charset="0"/>
                      </a:endParaRPr>
                    </a:p>
                  </a:txBody>
                  <a:tcPr marL="68580" marR="68580" marT="0" marB="0" anchor="ctr" anchorCtr="1">
                    <a:solidFill>
                      <a:srgbClr val="660066"/>
                    </a:solidFill>
                  </a:tcPr>
                </a:tc>
                <a:tc>
                  <a:txBody>
                    <a:bodyPr/>
                    <a:lstStyle/>
                    <a:p>
                      <a:pPr marL="0" marR="0" algn="ctr">
                        <a:spcBef>
                          <a:spcPts val="0"/>
                        </a:spcBef>
                        <a:spcAft>
                          <a:spcPts val="0"/>
                        </a:spcAft>
                      </a:pPr>
                      <a:r>
                        <a:rPr lang="en-US" sz="1600" dirty="0" smtClean="0">
                          <a:effectLst/>
                          <a:latin typeface="Arial" pitchFamily="34" charset="0"/>
                          <a:ea typeface="Times New Roman"/>
                          <a:cs typeface="Arial" pitchFamily="34" charset="0"/>
                        </a:rPr>
                        <a:t>MetLife Income Guard</a:t>
                      </a:r>
                      <a:endParaRPr lang="en-US" sz="1600" dirty="0">
                        <a:effectLst/>
                        <a:latin typeface="Arial" pitchFamily="34" charset="0"/>
                        <a:ea typeface="Times New Roman"/>
                        <a:cs typeface="Arial" pitchFamily="34" charset="0"/>
                      </a:endParaRPr>
                    </a:p>
                  </a:txBody>
                  <a:tcPr marL="68580" marR="68580" marT="0" marB="0" anchor="ctr" anchorCtr="1">
                    <a:solidFill>
                      <a:srgbClr val="660066"/>
                    </a:solidFill>
                  </a:tcPr>
                </a:tc>
                <a:tc>
                  <a:txBody>
                    <a:bodyPr/>
                    <a:lstStyle/>
                    <a:p>
                      <a:pPr marL="0" marR="0" algn="ctr">
                        <a:spcBef>
                          <a:spcPts val="0"/>
                        </a:spcBef>
                        <a:spcAft>
                          <a:spcPts val="0"/>
                        </a:spcAft>
                      </a:pPr>
                      <a:r>
                        <a:rPr lang="en-US" sz="1600" dirty="0" smtClean="0">
                          <a:effectLst/>
                          <a:latin typeface="Arial" pitchFamily="34" charset="0"/>
                          <a:ea typeface="Times New Roman"/>
                          <a:cs typeface="Arial" pitchFamily="34" charset="0"/>
                        </a:rPr>
                        <a:t>OMNI</a:t>
                      </a:r>
                      <a:r>
                        <a:rPr lang="en-US" sz="1600" baseline="0" dirty="0" smtClean="0">
                          <a:effectLst/>
                          <a:latin typeface="Arial" pitchFamily="34" charset="0"/>
                          <a:ea typeface="Times New Roman"/>
                          <a:cs typeface="Arial" pitchFamily="34" charset="0"/>
                        </a:rPr>
                        <a:t> Advantage</a:t>
                      </a:r>
                      <a:endParaRPr lang="en-US" sz="1600" dirty="0">
                        <a:effectLst/>
                        <a:latin typeface="Arial" pitchFamily="34" charset="0"/>
                        <a:ea typeface="Times New Roman"/>
                        <a:cs typeface="Arial" pitchFamily="34" charset="0"/>
                      </a:endParaRPr>
                    </a:p>
                  </a:txBody>
                  <a:tcPr marL="68580" marR="68580" marT="0" marB="0" anchor="ctr" anchorCtr="1">
                    <a:solidFill>
                      <a:srgbClr val="660066"/>
                    </a:solidFill>
                  </a:tcPr>
                </a:tc>
              </a:tr>
              <a:tr h="729593">
                <a:tc>
                  <a:txBody>
                    <a:bodyPr/>
                    <a:lstStyle/>
                    <a:p>
                      <a:pPr marL="0" marR="0" algn="r">
                        <a:spcBef>
                          <a:spcPts val="0"/>
                        </a:spcBef>
                        <a:spcAft>
                          <a:spcPts val="0"/>
                        </a:spcAft>
                      </a:pPr>
                      <a:r>
                        <a:rPr lang="en-US" sz="1600" b="0" dirty="0">
                          <a:effectLst/>
                          <a:latin typeface="Arial" pitchFamily="34" charset="0"/>
                          <a:cs typeface="Arial" pitchFamily="34" charset="0"/>
                        </a:rPr>
                        <a:t>Markets:</a:t>
                      </a:r>
                      <a:endParaRPr lang="en-US" sz="1600" b="0" dirty="0">
                        <a:effectLst/>
                        <a:latin typeface="Arial" pitchFamily="34" charset="0"/>
                        <a:ea typeface="Times New Roman"/>
                        <a:cs typeface="Arial" pitchFamily="34" charset="0"/>
                      </a:endParaRPr>
                    </a:p>
                  </a:txBody>
                  <a:tcPr marL="68580" marR="68580" marT="0" marB="0" anchor="ctr">
                    <a:solidFill>
                      <a:srgbClr val="660066"/>
                    </a:solidFill>
                  </a:tcPr>
                </a:tc>
                <a:tc>
                  <a:txBody>
                    <a:bodyPr/>
                    <a:lstStyle/>
                    <a:p>
                      <a:pPr marL="0" marR="0" algn="ctr">
                        <a:spcBef>
                          <a:spcPts val="0"/>
                        </a:spcBef>
                        <a:spcAft>
                          <a:spcPts val="0"/>
                        </a:spcAft>
                      </a:pPr>
                      <a:r>
                        <a:rPr lang="en-US" sz="1400" dirty="0" smtClean="0">
                          <a:effectLst/>
                          <a:latin typeface="Arial" pitchFamily="34" charset="0"/>
                          <a:cs typeface="Arial" pitchFamily="34" charset="0"/>
                        </a:rPr>
                        <a:t>Association</a:t>
                      </a:r>
                    </a:p>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effectLst/>
                          <a:latin typeface="Arial" pitchFamily="34" charset="0"/>
                          <a:cs typeface="Arial" pitchFamily="34" charset="0"/>
                        </a:rPr>
                        <a:t>Individual</a:t>
                      </a:r>
                      <a:endParaRPr lang="en-US" sz="1400" dirty="0" smtClean="0">
                        <a:effectLst/>
                        <a:latin typeface="Arial" pitchFamily="34" charset="0"/>
                        <a:ea typeface="Times New Roman"/>
                        <a:cs typeface="Arial" pitchFamily="34" charset="0"/>
                      </a:endParaRPr>
                    </a:p>
                    <a:p>
                      <a:pPr marL="0" marR="0" algn="ctr">
                        <a:spcBef>
                          <a:spcPts val="0"/>
                        </a:spcBef>
                        <a:spcAft>
                          <a:spcPts val="0"/>
                        </a:spcAft>
                      </a:pPr>
                      <a:r>
                        <a:rPr lang="en-US" sz="1400" b="1" dirty="0" smtClean="0">
                          <a:effectLst/>
                          <a:latin typeface="Arial" pitchFamily="34" charset="0"/>
                          <a:cs typeface="Arial" pitchFamily="34" charset="0"/>
                        </a:rPr>
                        <a:t>Fully </a:t>
                      </a:r>
                      <a:r>
                        <a:rPr lang="en-US" sz="1400" b="1" dirty="0">
                          <a:effectLst/>
                          <a:latin typeface="Arial" pitchFamily="34" charset="0"/>
                          <a:cs typeface="Arial" pitchFamily="34" charset="0"/>
                        </a:rPr>
                        <a:t>underwritten </a:t>
                      </a:r>
                      <a:r>
                        <a:rPr lang="en-US" sz="1400" b="1" dirty="0" smtClean="0">
                          <a:effectLst/>
                          <a:latin typeface="Arial" pitchFamily="34" charset="0"/>
                          <a:cs typeface="Arial" pitchFamily="34" charset="0"/>
                        </a:rPr>
                        <a:t>MultiLife</a:t>
                      </a:r>
                      <a:endParaRPr lang="en-US" sz="1400" b="1" dirty="0">
                        <a:effectLst/>
                        <a:latin typeface="Arial" pitchFamily="34" charset="0"/>
                        <a:cs typeface="Arial" pitchFamily="34" charset="0"/>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400" dirty="0">
                          <a:effectLst/>
                          <a:latin typeface="Arial" pitchFamily="34" charset="0"/>
                          <a:cs typeface="Arial" pitchFamily="34" charset="0"/>
                        </a:rPr>
                        <a:t>Association</a:t>
                      </a:r>
                    </a:p>
                    <a:p>
                      <a:pPr marL="0" marR="0" algn="ctr">
                        <a:spcBef>
                          <a:spcPts val="0"/>
                        </a:spcBef>
                        <a:spcAft>
                          <a:spcPts val="0"/>
                        </a:spcAft>
                      </a:pPr>
                      <a:r>
                        <a:rPr lang="en-US" sz="1400" dirty="0" smtClean="0">
                          <a:effectLst/>
                          <a:latin typeface="Arial" pitchFamily="34" charset="0"/>
                          <a:cs typeface="Arial" pitchFamily="34" charset="0"/>
                        </a:rPr>
                        <a:t>Individual</a:t>
                      </a:r>
                      <a:endParaRPr lang="en-US" sz="1400" dirty="0">
                        <a:effectLst/>
                        <a:latin typeface="Arial" pitchFamily="34" charset="0"/>
                        <a:ea typeface="Times New Roman"/>
                        <a:cs typeface="Arial" pitchFamily="34" charset="0"/>
                      </a:endParaRPr>
                    </a:p>
                  </a:txBody>
                  <a:tcPr marL="68580" marR="68580" marT="0" marB="0" anchor="ctr">
                    <a:solidFill>
                      <a:schemeClr val="bg1">
                        <a:lumMod val="85000"/>
                      </a:schemeClr>
                    </a:solidFill>
                  </a:tcPr>
                </a:tc>
              </a:tr>
              <a:tr h="486395">
                <a:tc>
                  <a:txBody>
                    <a:bodyPr/>
                    <a:lstStyle/>
                    <a:p>
                      <a:pPr marL="0" marR="0" algn="r">
                        <a:spcBef>
                          <a:spcPts val="0"/>
                        </a:spcBef>
                        <a:spcAft>
                          <a:spcPts val="0"/>
                        </a:spcAft>
                      </a:pPr>
                      <a:r>
                        <a:rPr lang="en-US" sz="1600" b="0" dirty="0">
                          <a:effectLst/>
                          <a:latin typeface="Arial" pitchFamily="34" charset="0"/>
                          <a:cs typeface="Arial" pitchFamily="34" charset="0"/>
                        </a:rPr>
                        <a:t>State Availability</a:t>
                      </a:r>
                      <a:endParaRPr lang="en-US" sz="1600" b="0" dirty="0">
                        <a:effectLst/>
                        <a:latin typeface="Arial" pitchFamily="34" charset="0"/>
                        <a:ea typeface="Times New Roman"/>
                        <a:cs typeface="Arial" pitchFamily="34" charset="0"/>
                      </a:endParaRPr>
                    </a:p>
                  </a:txBody>
                  <a:tcPr marL="68580" marR="68580" marT="0" marB="0" anchor="ctr">
                    <a:solidFill>
                      <a:srgbClr val="660066"/>
                    </a:solidFill>
                  </a:tcPr>
                </a:tc>
                <a:tc>
                  <a:txBody>
                    <a:bodyPr/>
                    <a:lstStyle/>
                    <a:p>
                      <a:pPr marL="0" marR="0" algn="ctr">
                        <a:spcBef>
                          <a:spcPts val="0"/>
                        </a:spcBef>
                        <a:spcAft>
                          <a:spcPts val="0"/>
                        </a:spcAft>
                      </a:pPr>
                      <a:r>
                        <a:rPr lang="en-US" sz="1400" dirty="0" smtClean="0">
                          <a:effectLst/>
                          <a:latin typeface="Arial" pitchFamily="34" charset="0"/>
                          <a:cs typeface="Arial" pitchFamily="34" charset="0"/>
                        </a:rPr>
                        <a:t>Not available in all</a:t>
                      </a:r>
                      <a:r>
                        <a:rPr lang="en-US" sz="1400" baseline="0" dirty="0" smtClean="0">
                          <a:effectLst/>
                          <a:latin typeface="Arial" pitchFamily="34" charset="0"/>
                          <a:cs typeface="Arial" pitchFamily="34" charset="0"/>
                        </a:rPr>
                        <a:t> states. </a:t>
                      </a:r>
                      <a:r>
                        <a:rPr lang="en-US" sz="1400" dirty="0" smtClean="0">
                          <a:effectLst/>
                          <a:latin typeface="Arial" pitchFamily="34" charset="0"/>
                          <a:cs typeface="Arial" pitchFamily="34" charset="0"/>
                        </a:rPr>
                        <a:t>Please refer to the</a:t>
                      </a:r>
                      <a:r>
                        <a:rPr lang="en-US" sz="1400" baseline="0" dirty="0" smtClean="0">
                          <a:effectLst/>
                          <a:latin typeface="Arial" pitchFamily="34" charset="0"/>
                          <a:cs typeface="Arial" pitchFamily="34" charset="0"/>
                        </a:rPr>
                        <a:t> MetLife Income Guard state availability map.</a:t>
                      </a: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400" dirty="0">
                          <a:effectLst/>
                          <a:latin typeface="Arial" pitchFamily="34" charset="0"/>
                          <a:cs typeface="Arial" pitchFamily="34" charset="0"/>
                        </a:rPr>
                        <a:t>Not Available in CA</a:t>
                      </a:r>
                      <a:endParaRPr lang="en-US" sz="1400" dirty="0">
                        <a:effectLst/>
                        <a:latin typeface="Arial" pitchFamily="34" charset="0"/>
                        <a:ea typeface="Times New Roman"/>
                        <a:cs typeface="Arial" pitchFamily="34" charset="0"/>
                      </a:endParaRPr>
                    </a:p>
                  </a:txBody>
                  <a:tcPr marL="68580" marR="68580" marT="0" marB="0" anchor="ctr">
                    <a:solidFill>
                      <a:schemeClr val="bg1">
                        <a:lumMod val="75000"/>
                      </a:schemeClr>
                    </a:solidFill>
                  </a:tcPr>
                </a:tc>
              </a:tr>
              <a:tr h="486395">
                <a:tc>
                  <a:txBody>
                    <a:bodyPr/>
                    <a:lstStyle/>
                    <a:p>
                      <a:pPr marL="0" marR="0" algn="r">
                        <a:spcBef>
                          <a:spcPts val="0"/>
                        </a:spcBef>
                        <a:spcAft>
                          <a:spcPts val="0"/>
                        </a:spcAft>
                      </a:pPr>
                      <a:r>
                        <a:rPr lang="en-US" sz="1600" b="0" dirty="0">
                          <a:effectLst/>
                          <a:latin typeface="Arial" pitchFamily="34" charset="0"/>
                          <a:cs typeface="Arial" pitchFamily="34" charset="0"/>
                        </a:rPr>
                        <a:t>Premiums</a:t>
                      </a:r>
                      <a:endParaRPr lang="en-US" sz="1600" b="0" dirty="0">
                        <a:effectLst/>
                        <a:latin typeface="Arial" pitchFamily="34" charset="0"/>
                        <a:ea typeface="Times New Roman"/>
                        <a:cs typeface="Arial" pitchFamily="34" charset="0"/>
                      </a:endParaRPr>
                    </a:p>
                  </a:txBody>
                  <a:tcPr marL="68580" marR="68580" marT="0" marB="0" anchor="ctr">
                    <a:solidFill>
                      <a:srgbClr val="660066"/>
                    </a:solidFill>
                  </a:tcPr>
                </a:tc>
                <a:tc>
                  <a:txBody>
                    <a:bodyPr/>
                    <a:lstStyle/>
                    <a:p>
                      <a:pPr marL="0" marR="0" algn="ctr">
                        <a:spcBef>
                          <a:spcPts val="0"/>
                        </a:spcBef>
                        <a:spcAft>
                          <a:spcPts val="0"/>
                        </a:spcAft>
                      </a:pPr>
                      <a:r>
                        <a:rPr lang="en-US" sz="1400" dirty="0">
                          <a:effectLst/>
                          <a:latin typeface="Arial" pitchFamily="34" charset="0"/>
                          <a:cs typeface="Arial" pitchFamily="34" charset="0"/>
                        </a:rPr>
                        <a:t>Sex distinct</a:t>
                      </a:r>
                    </a:p>
                    <a:p>
                      <a:pPr marL="0" marR="0" algn="ctr">
                        <a:spcBef>
                          <a:spcPts val="0"/>
                        </a:spcBef>
                        <a:spcAft>
                          <a:spcPts val="0"/>
                        </a:spcAft>
                      </a:pPr>
                      <a:r>
                        <a:rPr lang="en-US" sz="1400" b="1" dirty="0">
                          <a:effectLst/>
                          <a:latin typeface="Arial" pitchFamily="34" charset="0"/>
                          <a:cs typeface="Arial" pitchFamily="34" charset="0"/>
                        </a:rPr>
                        <a:t>Unisex </a:t>
                      </a:r>
                      <a:r>
                        <a:rPr lang="en-US" sz="1400" b="1" dirty="0" smtClean="0">
                          <a:effectLst/>
                          <a:latin typeface="Arial" pitchFamily="34" charset="0"/>
                          <a:cs typeface="Arial" pitchFamily="34" charset="0"/>
                        </a:rPr>
                        <a:t>(MultiLife </a:t>
                      </a:r>
                      <a:r>
                        <a:rPr lang="en-US" sz="1400" b="1" dirty="0">
                          <a:effectLst/>
                          <a:latin typeface="Arial" pitchFamily="34" charset="0"/>
                          <a:cs typeface="Arial" pitchFamily="34" charset="0"/>
                        </a:rPr>
                        <a:t>only)</a:t>
                      </a:r>
                      <a:endParaRPr lang="en-US" sz="1400" b="1" dirty="0">
                        <a:effectLst/>
                        <a:latin typeface="Arial" pitchFamily="34" charset="0"/>
                        <a:ea typeface="Times New Roman"/>
                        <a:cs typeface="Arial" pitchFamily="34" charset="0"/>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400" dirty="0">
                          <a:effectLst/>
                          <a:latin typeface="Arial" pitchFamily="34" charset="0"/>
                          <a:cs typeface="Arial" pitchFamily="34" charset="0"/>
                        </a:rPr>
                        <a:t>Sex distinct</a:t>
                      </a:r>
                      <a:endParaRPr lang="en-US" sz="1400" dirty="0">
                        <a:effectLst/>
                        <a:latin typeface="Arial" pitchFamily="34" charset="0"/>
                        <a:ea typeface="Times New Roman"/>
                        <a:cs typeface="Arial" pitchFamily="34" charset="0"/>
                      </a:endParaRPr>
                    </a:p>
                  </a:txBody>
                  <a:tcPr marL="68580" marR="68580" marT="0" marB="0" anchor="ctr">
                    <a:solidFill>
                      <a:schemeClr val="bg1">
                        <a:lumMod val="85000"/>
                      </a:schemeClr>
                    </a:solidFill>
                  </a:tcPr>
                </a:tc>
              </a:tr>
              <a:tr h="243198">
                <a:tc>
                  <a:txBody>
                    <a:bodyPr/>
                    <a:lstStyle/>
                    <a:p>
                      <a:pPr marL="0" marR="0" algn="r">
                        <a:spcBef>
                          <a:spcPts val="0"/>
                        </a:spcBef>
                        <a:spcAft>
                          <a:spcPts val="0"/>
                        </a:spcAft>
                      </a:pPr>
                      <a:r>
                        <a:rPr lang="en-US" sz="1600" b="0" dirty="0">
                          <a:effectLst/>
                          <a:latin typeface="Arial" pitchFamily="34" charset="0"/>
                          <a:cs typeface="Arial" pitchFamily="34" charset="0"/>
                        </a:rPr>
                        <a:t>Issue Ages</a:t>
                      </a:r>
                      <a:endParaRPr lang="en-US" sz="1600" b="0" dirty="0">
                        <a:effectLst/>
                        <a:latin typeface="Arial" pitchFamily="34" charset="0"/>
                        <a:ea typeface="Times New Roman"/>
                        <a:cs typeface="Arial" pitchFamily="34" charset="0"/>
                      </a:endParaRPr>
                    </a:p>
                  </a:txBody>
                  <a:tcPr marL="68580" marR="68580" marT="0" marB="0" anchor="ctr">
                    <a:solidFill>
                      <a:srgbClr val="660066"/>
                    </a:solidFill>
                  </a:tcPr>
                </a:tc>
                <a:tc>
                  <a:txBody>
                    <a:bodyPr/>
                    <a:lstStyle/>
                    <a:p>
                      <a:pPr marL="0" marR="0" algn="ctr">
                        <a:spcBef>
                          <a:spcPts val="0"/>
                        </a:spcBef>
                        <a:spcAft>
                          <a:spcPts val="0"/>
                        </a:spcAft>
                      </a:pPr>
                      <a:r>
                        <a:rPr lang="en-US" sz="1400" b="1" dirty="0">
                          <a:effectLst/>
                          <a:latin typeface="Arial" pitchFamily="34" charset="0"/>
                          <a:cs typeface="Arial" pitchFamily="34" charset="0"/>
                        </a:rPr>
                        <a:t>18 - 70</a:t>
                      </a:r>
                      <a:endParaRPr lang="en-US" sz="1400" b="1" dirty="0">
                        <a:effectLst/>
                        <a:latin typeface="Arial" pitchFamily="34" charset="0"/>
                        <a:ea typeface="Times New Roman"/>
                        <a:cs typeface="Arial" pitchFamily="34" charset="0"/>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400" dirty="0">
                          <a:effectLst/>
                          <a:latin typeface="Arial" pitchFamily="34" charset="0"/>
                          <a:cs typeface="Arial" pitchFamily="34" charset="0"/>
                        </a:rPr>
                        <a:t>18 - 59</a:t>
                      </a:r>
                      <a:endParaRPr lang="en-US" sz="1400" dirty="0">
                        <a:effectLst/>
                        <a:latin typeface="Arial" pitchFamily="34" charset="0"/>
                        <a:ea typeface="Times New Roman"/>
                        <a:cs typeface="Arial" pitchFamily="34" charset="0"/>
                      </a:endParaRPr>
                    </a:p>
                  </a:txBody>
                  <a:tcPr marL="68580" marR="68580" marT="0" marB="0" anchor="ctr">
                    <a:solidFill>
                      <a:schemeClr val="bg1">
                        <a:lumMod val="75000"/>
                      </a:schemeClr>
                    </a:solidFill>
                  </a:tcPr>
                </a:tc>
              </a:tr>
              <a:tr h="486395">
                <a:tc>
                  <a:txBody>
                    <a:bodyPr/>
                    <a:lstStyle/>
                    <a:p>
                      <a:pPr marL="0" marR="0" algn="r">
                        <a:spcBef>
                          <a:spcPts val="0"/>
                        </a:spcBef>
                        <a:spcAft>
                          <a:spcPts val="0"/>
                        </a:spcAft>
                      </a:pPr>
                      <a:r>
                        <a:rPr lang="en-US" sz="1600" b="0" dirty="0">
                          <a:effectLst/>
                          <a:latin typeface="Arial" pitchFamily="34" charset="0"/>
                          <a:cs typeface="Arial" pitchFamily="34" charset="0"/>
                        </a:rPr>
                        <a:t>Occupation Classes:</a:t>
                      </a:r>
                      <a:endParaRPr lang="en-US" sz="1600" b="0" dirty="0">
                        <a:effectLst/>
                        <a:latin typeface="Arial" pitchFamily="34" charset="0"/>
                        <a:ea typeface="Times New Roman"/>
                        <a:cs typeface="Arial" pitchFamily="34" charset="0"/>
                      </a:endParaRPr>
                    </a:p>
                  </a:txBody>
                  <a:tcPr marL="68580" marR="68580" marT="0" marB="0" anchor="ctr">
                    <a:solidFill>
                      <a:srgbClr val="660066"/>
                    </a:solidFill>
                  </a:tcPr>
                </a:tc>
                <a:tc>
                  <a:txBody>
                    <a:bodyPr/>
                    <a:lstStyle/>
                    <a:p>
                      <a:pPr marL="0" marR="0" algn="ctr">
                        <a:spcBef>
                          <a:spcPts val="0"/>
                        </a:spcBef>
                        <a:spcAft>
                          <a:spcPts val="0"/>
                        </a:spcAft>
                      </a:pPr>
                      <a:r>
                        <a:rPr lang="en-US" sz="1400" dirty="0">
                          <a:effectLst/>
                          <a:latin typeface="Arial" pitchFamily="34" charset="0"/>
                          <a:cs typeface="Arial" pitchFamily="34" charset="0"/>
                        </a:rPr>
                        <a:t>6S, 5A, 4A, 3A, 2A, A, </a:t>
                      </a:r>
                      <a:r>
                        <a:rPr lang="en-US" sz="1400" dirty="0" smtClean="0">
                          <a:effectLst/>
                          <a:latin typeface="Arial" pitchFamily="34" charset="0"/>
                          <a:cs typeface="Arial" pitchFamily="34" charset="0"/>
                        </a:rPr>
                        <a:t>B</a:t>
                      </a:r>
                    </a:p>
                    <a:p>
                      <a:pPr marL="0" marR="0" algn="ctr">
                        <a:spcBef>
                          <a:spcPts val="0"/>
                        </a:spcBef>
                        <a:spcAft>
                          <a:spcPts val="0"/>
                        </a:spcAft>
                      </a:pPr>
                      <a:r>
                        <a:rPr lang="en-US" sz="1400" dirty="0" smtClean="0">
                          <a:effectLst/>
                          <a:latin typeface="Arial" pitchFamily="34" charset="0"/>
                          <a:cs typeface="Arial" pitchFamily="34" charset="0"/>
                        </a:rPr>
                        <a:t>6M</a:t>
                      </a:r>
                      <a:r>
                        <a:rPr lang="en-US" sz="1400" dirty="0">
                          <a:effectLst/>
                          <a:latin typeface="Arial" pitchFamily="34" charset="0"/>
                          <a:cs typeface="Arial" pitchFamily="34" charset="0"/>
                        </a:rPr>
                        <a:t>, 5M, 5D, 5I, 4M</a:t>
                      </a:r>
                      <a:endParaRPr lang="en-US" sz="1400" dirty="0">
                        <a:effectLst/>
                        <a:latin typeface="Arial" pitchFamily="34" charset="0"/>
                        <a:ea typeface="Times New Roman"/>
                        <a:cs typeface="Arial" pitchFamily="34" charset="0"/>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400" dirty="0">
                          <a:effectLst/>
                          <a:latin typeface="Arial" pitchFamily="34" charset="0"/>
                          <a:cs typeface="Arial" pitchFamily="34" charset="0"/>
                        </a:rPr>
                        <a:t>6S, 5A, 4A, 3A, 2A, </a:t>
                      </a:r>
                      <a:endParaRPr lang="en-US" sz="1400" dirty="0" smtClean="0">
                        <a:effectLst/>
                        <a:latin typeface="Arial" pitchFamily="34" charset="0"/>
                        <a:cs typeface="Arial" pitchFamily="34" charset="0"/>
                      </a:endParaRPr>
                    </a:p>
                    <a:p>
                      <a:pPr marL="0" marR="0" algn="ctr">
                        <a:spcBef>
                          <a:spcPts val="0"/>
                        </a:spcBef>
                        <a:spcAft>
                          <a:spcPts val="0"/>
                        </a:spcAft>
                      </a:pPr>
                      <a:r>
                        <a:rPr lang="en-US" sz="1400" dirty="0" smtClean="0">
                          <a:effectLst/>
                          <a:latin typeface="Arial" pitchFamily="34" charset="0"/>
                          <a:cs typeface="Arial" pitchFamily="34" charset="0"/>
                        </a:rPr>
                        <a:t>6M</a:t>
                      </a:r>
                      <a:r>
                        <a:rPr lang="en-US" sz="1400" dirty="0">
                          <a:effectLst/>
                          <a:latin typeface="Arial" pitchFamily="34" charset="0"/>
                          <a:cs typeface="Arial" pitchFamily="34" charset="0"/>
                        </a:rPr>
                        <a:t>, 5S, 5D, 5I, 4M</a:t>
                      </a:r>
                      <a:endParaRPr lang="en-US" sz="1400" dirty="0">
                        <a:effectLst/>
                        <a:latin typeface="Arial" pitchFamily="34" charset="0"/>
                        <a:ea typeface="Times New Roman"/>
                        <a:cs typeface="Arial" pitchFamily="34" charset="0"/>
                      </a:endParaRPr>
                    </a:p>
                  </a:txBody>
                  <a:tcPr marL="68580" marR="68580" marT="0" marB="0" anchor="ctr">
                    <a:solidFill>
                      <a:schemeClr val="bg1">
                        <a:lumMod val="85000"/>
                      </a:schemeClr>
                    </a:solidFill>
                  </a:tcPr>
                </a:tc>
              </a:tr>
              <a:tr h="729593">
                <a:tc>
                  <a:txBody>
                    <a:bodyPr/>
                    <a:lstStyle/>
                    <a:p>
                      <a:pPr marL="0" marR="0" algn="r">
                        <a:spcBef>
                          <a:spcPts val="0"/>
                        </a:spcBef>
                        <a:spcAft>
                          <a:spcPts val="0"/>
                        </a:spcAft>
                      </a:pPr>
                      <a:r>
                        <a:rPr lang="en-US" sz="1600" b="0" dirty="0">
                          <a:effectLst/>
                          <a:latin typeface="Arial" pitchFamily="34" charset="0"/>
                          <a:cs typeface="Arial" pitchFamily="34" charset="0"/>
                        </a:rPr>
                        <a:t>Elimination Periods</a:t>
                      </a:r>
                      <a:endParaRPr lang="en-US" sz="1600" b="0" dirty="0">
                        <a:effectLst/>
                        <a:latin typeface="Arial" pitchFamily="34" charset="0"/>
                        <a:ea typeface="Times New Roman"/>
                        <a:cs typeface="Arial" pitchFamily="34" charset="0"/>
                      </a:endParaRPr>
                    </a:p>
                  </a:txBody>
                  <a:tcPr marL="68580" marR="68580" marT="0" marB="0" anchor="ctr">
                    <a:solidFill>
                      <a:srgbClr val="660066"/>
                    </a:solidFill>
                  </a:tcPr>
                </a:tc>
                <a:tc>
                  <a:txBody>
                    <a:bodyPr/>
                    <a:lstStyle/>
                    <a:p>
                      <a:pPr marL="0" marR="0" algn="ctr">
                        <a:spcBef>
                          <a:spcPts val="0"/>
                        </a:spcBef>
                        <a:spcAft>
                          <a:spcPts val="0"/>
                        </a:spcAft>
                      </a:pPr>
                      <a:r>
                        <a:rPr lang="en-US" sz="1400" dirty="0">
                          <a:effectLst/>
                          <a:latin typeface="Arial" pitchFamily="34" charset="0"/>
                          <a:cs typeface="Arial" pitchFamily="34" charset="0"/>
                        </a:rPr>
                        <a:t>90, 180, </a:t>
                      </a:r>
                      <a:r>
                        <a:rPr lang="en-US" sz="1400" dirty="0" smtClean="0">
                          <a:effectLst/>
                          <a:latin typeface="Arial" pitchFamily="34" charset="0"/>
                          <a:cs typeface="Arial" pitchFamily="34" charset="0"/>
                        </a:rPr>
                        <a:t>365 and 730 days</a:t>
                      </a:r>
                      <a:endParaRPr lang="en-US" sz="1400" dirty="0">
                        <a:effectLst/>
                        <a:latin typeface="Arial" pitchFamily="34" charset="0"/>
                        <a:ea typeface="Times New Roman"/>
                        <a:cs typeface="Arial" pitchFamily="34" charset="0"/>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400" b="1" dirty="0" smtClean="0">
                          <a:effectLst/>
                          <a:latin typeface="Arial" pitchFamily="34" charset="0"/>
                          <a:cs typeface="Arial" pitchFamily="34" charset="0"/>
                        </a:rPr>
                        <a:t>60</a:t>
                      </a:r>
                      <a:r>
                        <a:rPr lang="en-US" sz="1400" dirty="0" smtClean="0">
                          <a:effectLst/>
                          <a:latin typeface="Arial" pitchFamily="34" charset="0"/>
                          <a:cs typeface="Arial" pitchFamily="34" charset="0"/>
                        </a:rPr>
                        <a:t>, 90</a:t>
                      </a:r>
                      <a:r>
                        <a:rPr lang="en-US" sz="1400" dirty="0">
                          <a:effectLst/>
                          <a:latin typeface="Arial" pitchFamily="34" charset="0"/>
                          <a:cs typeface="Arial" pitchFamily="34" charset="0"/>
                        </a:rPr>
                        <a:t>, 180, </a:t>
                      </a:r>
                      <a:r>
                        <a:rPr lang="en-US" sz="1400" dirty="0" smtClean="0">
                          <a:effectLst/>
                          <a:latin typeface="Arial" pitchFamily="34" charset="0"/>
                          <a:cs typeface="Arial" pitchFamily="34" charset="0"/>
                        </a:rPr>
                        <a:t>365 and 730</a:t>
                      </a:r>
                      <a:r>
                        <a:rPr lang="en-US" sz="1400" baseline="0" dirty="0" smtClean="0">
                          <a:effectLst/>
                          <a:latin typeface="Arial" pitchFamily="34" charset="0"/>
                          <a:cs typeface="Arial" pitchFamily="34" charset="0"/>
                        </a:rPr>
                        <a:t> days</a:t>
                      </a:r>
                      <a:endParaRPr lang="en-US" sz="1400" dirty="0">
                        <a:effectLst/>
                        <a:latin typeface="Arial" pitchFamily="34" charset="0"/>
                        <a:ea typeface="Times New Roman"/>
                        <a:cs typeface="Arial" pitchFamily="34" charset="0"/>
                      </a:endParaRPr>
                    </a:p>
                  </a:txBody>
                  <a:tcPr marL="68580" marR="68580" marT="0" marB="0" anchor="ctr">
                    <a:solidFill>
                      <a:schemeClr val="bg1">
                        <a:lumMod val="75000"/>
                      </a:schemeClr>
                    </a:solidFill>
                  </a:tcPr>
                </a:tc>
              </a:tr>
              <a:tr h="486395">
                <a:tc>
                  <a:txBody>
                    <a:bodyPr/>
                    <a:lstStyle/>
                    <a:p>
                      <a:pPr marL="0" marR="0" algn="r">
                        <a:spcBef>
                          <a:spcPts val="0"/>
                        </a:spcBef>
                        <a:spcAft>
                          <a:spcPts val="0"/>
                        </a:spcAft>
                      </a:pPr>
                      <a:r>
                        <a:rPr lang="en-US" sz="1600" b="0" dirty="0" smtClean="0">
                          <a:effectLst/>
                          <a:latin typeface="Arial" pitchFamily="34" charset="0"/>
                          <a:cs typeface="Arial" pitchFamily="34" charset="0"/>
                        </a:rPr>
                        <a:t>Maximum Benefit </a:t>
                      </a:r>
                      <a:r>
                        <a:rPr lang="en-US" sz="1600" b="0" dirty="0">
                          <a:effectLst/>
                          <a:latin typeface="Arial" pitchFamily="34" charset="0"/>
                          <a:cs typeface="Arial" pitchFamily="34" charset="0"/>
                        </a:rPr>
                        <a:t>Periods:</a:t>
                      </a:r>
                      <a:endParaRPr lang="en-US" sz="1600" b="0" dirty="0">
                        <a:effectLst/>
                        <a:latin typeface="Arial" pitchFamily="34" charset="0"/>
                        <a:ea typeface="Times New Roman"/>
                        <a:cs typeface="Arial" pitchFamily="34" charset="0"/>
                      </a:endParaRPr>
                    </a:p>
                  </a:txBody>
                  <a:tcPr marL="68580" marR="68580" marT="0" marB="0" anchor="ctr">
                    <a:solidFill>
                      <a:srgbClr val="660066"/>
                    </a:solidFill>
                  </a:tcPr>
                </a:tc>
                <a:tc>
                  <a:txBody>
                    <a:bodyPr/>
                    <a:lstStyle/>
                    <a:p>
                      <a:pPr marL="0" marR="0" algn="ctr">
                        <a:spcBef>
                          <a:spcPts val="0"/>
                        </a:spcBef>
                        <a:spcAft>
                          <a:spcPts val="0"/>
                        </a:spcAft>
                      </a:pPr>
                      <a:r>
                        <a:rPr lang="en-US" sz="1400" dirty="0" smtClean="0">
                          <a:effectLst/>
                          <a:latin typeface="Arial" pitchFamily="34" charset="0"/>
                          <a:cs typeface="Arial" pitchFamily="34" charset="0"/>
                        </a:rPr>
                        <a:t>Years:  2</a:t>
                      </a:r>
                      <a:r>
                        <a:rPr lang="en-US" sz="1400" dirty="0">
                          <a:effectLst/>
                          <a:latin typeface="Arial" pitchFamily="34" charset="0"/>
                          <a:cs typeface="Arial" pitchFamily="34" charset="0"/>
                        </a:rPr>
                        <a:t>, 5, </a:t>
                      </a:r>
                      <a:r>
                        <a:rPr lang="en-US" sz="1400" dirty="0" smtClean="0">
                          <a:effectLst/>
                          <a:latin typeface="Arial" pitchFamily="34" charset="0"/>
                          <a:cs typeface="Arial" pitchFamily="34" charset="0"/>
                        </a:rPr>
                        <a:t>and </a:t>
                      </a:r>
                      <a:r>
                        <a:rPr lang="en-US" sz="1400" b="1" dirty="0" smtClean="0">
                          <a:effectLst/>
                          <a:latin typeface="Arial" pitchFamily="34" charset="0"/>
                          <a:cs typeface="Arial" pitchFamily="34" charset="0"/>
                        </a:rPr>
                        <a:t>10</a:t>
                      </a:r>
                    </a:p>
                    <a:p>
                      <a:pPr marL="0" marR="0" algn="ctr">
                        <a:spcBef>
                          <a:spcPts val="0"/>
                        </a:spcBef>
                        <a:spcAft>
                          <a:spcPts val="0"/>
                        </a:spcAft>
                      </a:pPr>
                      <a:r>
                        <a:rPr lang="en-US" sz="1400" dirty="0" smtClean="0">
                          <a:effectLst/>
                          <a:latin typeface="Arial" pitchFamily="34" charset="0"/>
                          <a:cs typeface="Arial" pitchFamily="34" charset="0"/>
                        </a:rPr>
                        <a:t>To </a:t>
                      </a:r>
                      <a:r>
                        <a:rPr lang="en-US" sz="1400" dirty="0">
                          <a:effectLst/>
                          <a:latin typeface="Arial" pitchFamily="34" charset="0"/>
                          <a:cs typeface="Arial" pitchFamily="34" charset="0"/>
                        </a:rPr>
                        <a:t>Age 65, </a:t>
                      </a:r>
                      <a:r>
                        <a:rPr lang="en-US" sz="1400" dirty="0" smtClean="0">
                          <a:effectLst/>
                          <a:latin typeface="Arial" pitchFamily="34" charset="0"/>
                          <a:cs typeface="Arial" pitchFamily="34" charset="0"/>
                        </a:rPr>
                        <a:t>67 and </a:t>
                      </a:r>
                      <a:r>
                        <a:rPr lang="en-US" sz="1400" dirty="0">
                          <a:effectLst/>
                          <a:latin typeface="Arial" pitchFamily="34" charset="0"/>
                          <a:cs typeface="Arial" pitchFamily="34" charset="0"/>
                        </a:rPr>
                        <a:t>70</a:t>
                      </a:r>
                      <a:endParaRPr lang="en-US" sz="1400" dirty="0">
                        <a:effectLst/>
                        <a:latin typeface="Arial" pitchFamily="34" charset="0"/>
                        <a:ea typeface="Times New Roman"/>
                        <a:cs typeface="Arial" pitchFamily="34" charset="0"/>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400" dirty="0" smtClean="0">
                          <a:effectLst/>
                          <a:latin typeface="Arial" pitchFamily="34" charset="0"/>
                          <a:cs typeface="Arial" pitchFamily="34" charset="0"/>
                        </a:rPr>
                        <a:t>Years:  2</a:t>
                      </a:r>
                      <a:r>
                        <a:rPr lang="en-US" sz="1400" baseline="0" dirty="0" smtClean="0">
                          <a:effectLst/>
                          <a:latin typeface="Arial" pitchFamily="34" charset="0"/>
                          <a:cs typeface="Arial" pitchFamily="34" charset="0"/>
                        </a:rPr>
                        <a:t> and</a:t>
                      </a:r>
                      <a:r>
                        <a:rPr lang="en-US" sz="1400" dirty="0" smtClean="0">
                          <a:effectLst/>
                          <a:latin typeface="Arial" pitchFamily="34" charset="0"/>
                          <a:cs typeface="Arial" pitchFamily="34" charset="0"/>
                        </a:rPr>
                        <a:t> 5 </a:t>
                      </a:r>
                    </a:p>
                    <a:p>
                      <a:pPr marL="0" marR="0" algn="ctr">
                        <a:spcBef>
                          <a:spcPts val="0"/>
                        </a:spcBef>
                        <a:spcAft>
                          <a:spcPts val="0"/>
                        </a:spcAft>
                      </a:pPr>
                      <a:r>
                        <a:rPr lang="en-US" sz="1400" dirty="0" smtClean="0">
                          <a:effectLst/>
                          <a:latin typeface="Arial" pitchFamily="34" charset="0"/>
                          <a:cs typeface="Arial" pitchFamily="34" charset="0"/>
                        </a:rPr>
                        <a:t>to </a:t>
                      </a:r>
                      <a:r>
                        <a:rPr lang="en-US" sz="1400" dirty="0">
                          <a:effectLst/>
                          <a:latin typeface="Arial" pitchFamily="34" charset="0"/>
                          <a:cs typeface="Arial" pitchFamily="34" charset="0"/>
                        </a:rPr>
                        <a:t>Age 65, </a:t>
                      </a:r>
                      <a:r>
                        <a:rPr lang="en-US" sz="1400" dirty="0" smtClean="0">
                          <a:effectLst/>
                          <a:latin typeface="Arial" pitchFamily="34" charset="0"/>
                          <a:cs typeface="Arial" pitchFamily="34" charset="0"/>
                        </a:rPr>
                        <a:t>67 and 70</a:t>
                      </a:r>
                      <a:endParaRPr lang="en-US" sz="1400" dirty="0">
                        <a:effectLst/>
                        <a:latin typeface="Arial" pitchFamily="34" charset="0"/>
                        <a:ea typeface="Times New Roman"/>
                        <a:cs typeface="Arial" pitchFamily="34" charset="0"/>
                      </a:endParaRPr>
                    </a:p>
                  </a:txBody>
                  <a:tcPr marL="68580" marR="68580" marT="0" marB="0" anchor="ctr">
                    <a:solidFill>
                      <a:schemeClr val="bg1">
                        <a:lumMod val="85000"/>
                      </a:schemeClr>
                    </a:solidFill>
                  </a:tcPr>
                </a:tc>
              </a:tr>
            </a:tbl>
          </a:graphicData>
        </a:graphic>
      </p:graphicFrame>
      <p:sp>
        <p:nvSpPr>
          <p:cNvPr id="8" name="Slide Number Placeholder 4"/>
          <p:cNvSpPr txBox="1">
            <a:spLocks/>
          </p:cNvSpPr>
          <p:nvPr/>
        </p:nvSpPr>
        <p:spPr>
          <a:xfrm>
            <a:off x="7010400" y="6545392"/>
            <a:ext cx="2133600" cy="304800"/>
          </a:xfrm>
          <a:prstGeom prst="rect">
            <a:avLst/>
          </a:prstGeom>
          <a:noFill/>
        </p:spPr>
        <p:txBody>
          <a:bodyPr/>
          <a:lstStyle>
            <a:defPPr>
              <a:defRPr lang="en-US"/>
            </a:defPPr>
            <a:lvl1pPr algn="l" rtl="0" eaLnBrk="0" fontAlgn="base" hangingPunct="0">
              <a:spcBef>
                <a:spcPct val="0"/>
              </a:spcBef>
              <a:spcAft>
                <a:spcPct val="0"/>
              </a:spcAft>
              <a:defRPr sz="3200" i="1" kern="1200">
                <a:solidFill>
                  <a:schemeClr val="tx1"/>
                </a:solidFill>
                <a:latin typeface="Arial" charset="0"/>
                <a:ea typeface="+mn-ea"/>
                <a:cs typeface="Arial" charset="0"/>
              </a:defRPr>
            </a:lvl1pPr>
            <a:lvl2pPr marL="742950" indent="-285750" algn="l" rtl="0" eaLnBrk="0" fontAlgn="base" hangingPunct="0">
              <a:spcBef>
                <a:spcPct val="0"/>
              </a:spcBef>
              <a:spcAft>
                <a:spcPct val="0"/>
              </a:spcAft>
              <a:defRPr sz="3200" i="1" kern="1200">
                <a:solidFill>
                  <a:schemeClr val="tx1"/>
                </a:solidFill>
                <a:latin typeface="Arial" charset="0"/>
                <a:ea typeface="+mn-ea"/>
                <a:cs typeface="Arial" charset="0"/>
              </a:defRPr>
            </a:lvl2pPr>
            <a:lvl3pPr marL="1143000" indent="-228600" algn="l" rtl="0" eaLnBrk="0" fontAlgn="base" hangingPunct="0">
              <a:spcBef>
                <a:spcPct val="0"/>
              </a:spcBef>
              <a:spcAft>
                <a:spcPct val="0"/>
              </a:spcAft>
              <a:defRPr sz="3200" i="1" kern="1200">
                <a:solidFill>
                  <a:schemeClr val="tx1"/>
                </a:solidFill>
                <a:latin typeface="Arial" charset="0"/>
                <a:ea typeface="+mn-ea"/>
                <a:cs typeface="Arial" charset="0"/>
              </a:defRPr>
            </a:lvl3pPr>
            <a:lvl4pPr marL="1600200" indent="-228600" algn="l" rtl="0" eaLnBrk="0" fontAlgn="base" hangingPunct="0">
              <a:spcBef>
                <a:spcPct val="0"/>
              </a:spcBef>
              <a:spcAft>
                <a:spcPct val="0"/>
              </a:spcAft>
              <a:defRPr sz="3200" i="1" kern="1200">
                <a:solidFill>
                  <a:schemeClr val="tx1"/>
                </a:solidFill>
                <a:latin typeface="Arial" charset="0"/>
                <a:ea typeface="+mn-ea"/>
                <a:cs typeface="Arial" charset="0"/>
              </a:defRPr>
            </a:lvl4pPr>
            <a:lvl5pPr marL="2057400" indent="-228600" algn="l" rtl="0" eaLnBrk="0" fontAlgn="base" hangingPunct="0">
              <a:spcBef>
                <a:spcPct val="0"/>
              </a:spcBef>
              <a:spcAft>
                <a:spcPct val="0"/>
              </a:spcAft>
              <a:defRPr sz="3200" i="1" kern="1200">
                <a:solidFill>
                  <a:schemeClr val="tx1"/>
                </a:solidFill>
                <a:latin typeface="Arial" charset="0"/>
                <a:ea typeface="+mn-ea"/>
                <a:cs typeface="Arial" charset="0"/>
              </a:defRPr>
            </a:lvl5pPr>
            <a:lvl6pPr marL="2514600" indent="-228600" algn="r" defTabSz="914400" rtl="0" eaLnBrk="0" fontAlgn="base" latinLnBrk="0" hangingPunct="0">
              <a:spcBef>
                <a:spcPct val="0"/>
              </a:spcBef>
              <a:spcAft>
                <a:spcPct val="0"/>
              </a:spcAft>
              <a:defRPr sz="3200" i="1" kern="1200">
                <a:solidFill>
                  <a:schemeClr val="tx1"/>
                </a:solidFill>
                <a:latin typeface="Arial" charset="0"/>
                <a:ea typeface="+mn-ea"/>
                <a:cs typeface="Arial" charset="0"/>
              </a:defRPr>
            </a:lvl6pPr>
            <a:lvl7pPr marL="2971800" indent="-228600" algn="r" defTabSz="914400" rtl="0" eaLnBrk="0" fontAlgn="base" latinLnBrk="0" hangingPunct="0">
              <a:spcBef>
                <a:spcPct val="0"/>
              </a:spcBef>
              <a:spcAft>
                <a:spcPct val="0"/>
              </a:spcAft>
              <a:defRPr sz="3200" i="1" kern="1200">
                <a:solidFill>
                  <a:schemeClr val="tx1"/>
                </a:solidFill>
                <a:latin typeface="Arial" charset="0"/>
                <a:ea typeface="+mn-ea"/>
                <a:cs typeface="Arial" charset="0"/>
              </a:defRPr>
            </a:lvl7pPr>
            <a:lvl8pPr marL="3429000" indent="-228600" algn="r" defTabSz="914400" rtl="0" eaLnBrk="0" fontAlgn="base" latinLnBrk="0" hangingPunct="0">
              <a:spcBef>
                <a:spcPct val="0"/>
              </a:spcBef>
              <a:spcAft>
                <a:spcPct val="0"/>
              </a:spcAft>
              <a:defRPr sz="3200" i="1" kern="1200">
                <a:solidFill>
                  <a:schemeClr val="tx1"/>
                </a:solidFill>
                <a:latin typeface="Arial" charset="0"/>
                <a:ea typeface="+mn-ea"/>
                <a:cs typeface="Arial" charset="0"/>
              </a:defRPr>
            </a:lvl8pPr>
            <a:lvl9pPr marL="3886200" indent="-228600" algn="r" defTabSz="914400" rtl="0" eaLnBrk="0" fontAlgn="base" latinLnBrk="0" hangingPunct="0">
              <a:spcBef>
                <a:spcPct val="0"/>
              </a:spcBef>
              <a:spcAft>
                <a:spcPct val="0"/>
              </a:spcAft>
              <a:defRPr sz="3200" i="1" kern="1200">
                <a:solidFill>
                  <a:schemeClr val="tx1"/>
                </a:solidFill>
                <a:latin typeface="Arial" charset="0"/>
                <a:ea typeface="+mn-ea"/>
                <a:cs typeface="Arial" charset="0"/>
              </a:defRPr>
            </a:lvl9pPr>
          </a:lstStyle>
          <a:p>
            <a:pPr algn="r" eaLnBrk="1" hangingPunct="1"/>
            <a:fld id="{505DF8D4-0738-4B20-80C6-BEB7F2760F16}" type="slidenum">
              <a:rPr lang="en-US" sz="1400" b="1" i="0" smtClean="0"/>
              <a:pPr algn="r" eaLnBrk="1" hangingPunct="1"/>
              <a:t>15</a:t>
            </a:fld>
            <a:endParaRPr lang="en-US" sz="1400" b="1" i="0" dirty="0" smtClean="0"/>
          </a:p>
        </p:txBody>
      </p:sp>
      <p:sp>
        <p:nvSpPr>
          <p:cNvPr id="9" name="Footer Placeholder 3"/>
          <p:cNvSpPr>
            <a:spLocks noGrp="1"/>
          </p:cNvSpPr>
          <p:nvPr>
            <p:ph type="ftr" sz="quarter" idx="10"/>
          </p:nvPr>
        </p:nvSpPr>
        <p:spPr>
          <a:xfrm>
            <a:off x="304800" y="6308725"/>
            <a:ext cx="8534400" cy="244475"/>
          </a:xfrm>
        </p:spPr>
        <p:txBody>
          <a:bodyPr/>
          <a:lstStyle/>
          <a:p>
            <a:pPr>
              <a:defRPr/>
            </a:pPr>
            <a:r>
              <a:rPr lang="en-US" sz="1000" i="0" dirty="0">
                <a:solidFill>
                  <a:schemeClr val="tx1"/>
                </a:solidFill>
              </a:rPr>
              <a:t>Riders may be subject to eligibility rules and state </a:t>
            </a:r>
            <a:r>
              <a:rPr lang="en-US" sz="1000" i="0" dirty="0" smtClean="0">
                <a:solidFill>
                  <a:schemeClr val="tx1"/>
                </a:solidFill>
              </a:rPr>
              <a:t>availability. New riders only available with MetLife Income Guard.</a:t>
            </a:r>
            <a:endParaRPr lang="en-US" sz="1000" i="0" dirty="0">
              <a:solidFill>
                <a:schemeClr val="tx1"/>
              </a:solidFill>
            </a:endParaRPr>
          </a:p>
        </p:txBody>
      </p:sp>
      <p:sp>
        <p:nvSpPr>
          <p:cNvPr id="6" name="7-Point Star 5"/>
          <p:cNvSpPr/>
          <p:nvPr/>
        </p:nvSpPr>
        <p:spPr bwMode="auto">
          <a:xfrm>
            <a:off x="4067386" y="3808540"/>
            <a:ext cx="503029" cy="380536"/>
          </a:xfrm>
          <a:prstGeom prst="star7">
            <a:avLst/>
          </a:prstGeom>
          <a:solidFill>
            <a:srgbClr val="FFFF00"/>
          </a:solidFill>
          <a:ln w="28575">
            <a:solidFill>
              <a:srgbClr val="FF0000"/>
            </a:solidFill>
          </a:ln>
          <a:effectLst/>
          <a:extLst/>
        </p:spPr>
        <p:txBody>
          <a:bodyPr vert="horz" wrap="square" lIns="0" tIns="0" rIns="0" bIns="0" numCol="1" rtlCol="0" anchor="b"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200" b="1" i="1" u="none" strike="noStrike" cap="none" normalizeH="0" baseline="0" dirty="0" smtClean="0">
                <a:ln>
                  <a:noFill/>
                </a:ln>
                <a:solidFill>
                  <a:schemeClr val="tx1"/>
                </a:solidFill>
                <a:effectLst/>
                <a:latin typeface="Arial Narrow" pitchFamily="34" charset="0"/>
              </a:rPr>
              <a:t>New</a:t>
            </a:r>
          </a:p>
        </p:txBody>
      </p:sp>
      <p:sp>
        <p:nvSpPr>
          <p:cNvPr id="10" name="7-Point Star 9"/>
          <p:cNvSpPr/>
          <p:nvPr/>
        </p:nvSpPr>
        <p:spPr bwMode="auto">
          <a:xfrm>
            <a:off x="4880924" y="2222090"/>
            <a:ext cx="503029" cy="380536"/>
          </a:xfrm>
          <a:prstGeom prst="star7">
            <a:avLst/>
          </a:prstGeom>
          <a:solidFill>
            <a:srgbClr val="FFFF00"/>
          </a:solidFill>
          <a:ln w="28575">
            <a:solidFill>
              <a:srgbClr val="FF0000"/>
            </a:solidFill>
          </a:ln>
          <a:effectLst/>
          <a:extLst/>
        </p:spPr>
        <p:txBody>
          <a:bodyPr vert="horz" wrap="square" lIns="0" tIns="0" rIns="0" bIns="0" numCol="1" rtlCol="0" anchor="b"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200" b="1" i="1" u="none" strike="noStrike" cap="none" normalizeH="0" baseline="0" dirty="0" smtClean="0">
                <a:ln>
                  <a:noFill/>
                </a:ln>
                <a:solidFill>
                  <a:schemeClr val="tx1"/>
                </a:solidFill>
                <a:effectLst/>
                <a:latin typeface="Arial Narrow" pitchFamily="34" charset="0"/>
              </a:rPr>
              <a:t>New</a:t>
            </a:r>
          </a:p>
        </p:txBody>
      </p:sp>
      <p:sp>
        <p:nvSpPr>
          <p:cNvPr id="11" name="7-Point Star 10"/>
          <p:cNvSpPr/>
          <p:nvPr/>
        </p:nvSpPr>
        <p:spPr bwMode="auto">
          <a:xfrm>
            <a:off x="4555561" y="5130977"/>
            <a:ext cx="503029" cy="380536"/>
          </a:xfrm>
          <a:prstGeom prst="star7">
            <a:avLst/>
          </a:prstGeom>
          <a:solidFill>
            <a:srgbClr val="FFFF00"/>
          </a:solidFill>
          <a:ln w="28575">
            <a:solidFill>
              <a:srgbClr val="FF0000"/>
            </a:solidFill>
          </a:ln>
          <a:effectLst/>
          <a:extLst/>
        </p:spPr>
        <p:txBody>
          <a:bodyPr vert="horz" wrap="square" lIns="0" tIns="0" rIns="0" bIns="0" numCol="1" rtlCol="0" anchor="b"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200" b="1" i="1" u="none" strike="noStrike" cap="none" normalizeH="0" baseline="0" dirty="0" smtClean="0">
                <a:ln>
                  <a:noFill/>
                </a:ln>
                <a:solidFill>
                  <a:schemeClr val="tx1"/>
                </a:solidFill>
                <a:effectLst/>
                <a:latin typeface="Arial Narrow" pitchFamily="34" charset="0"/>
              </a:rPr>
              <a:t>New</a:t>
            </a:r>
          </a:p>
        </p:txBody>
      </p:sp>
      <p:sp>
        <p:nvSpPr>
          <p:cNvPr id="12" name="Rectangle 5"/>
          <p:cNvSpPr txBox="1">
            <a:spLocks noChangeArrowheads="1"/>
          </p:cNvSpPr>
          <p:nvPr/>
        </p:nvSpPr>
        <p:spPr bwMode="auto">
          <a:xfrm>
            <a:off x="2473325" y="6600340"/>
            <a:ext cx="4557713" cy="249852"/>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3200" i="1" kern="1200">
                <a:solidFill>
                  <a:srgbClr val="333333"/>
                </a:solidFill>
                <a:latin typeface="Arial" pitchFamily="34" charset="0"/>
                <a:ea typeface="+mn-ea"/>
                <a:cs typeface="Arial" pitchFamily="34" charset="0"/>
              </a:defRPr>
            </a:lvl1pPr>
            <a:lvl2pPr marL="742950" indent="-285750" algn="l" rtl="0" eaLnBrk="0" fontAlgn="base" hangingPunct="0">
              <a:spcBef>
                <a:spcPct val="0"/>
              </a:spcBef>
              <a:spcAft>
                <a:spcPct val="0"/>
              </a:spcAft>
              <a:defRPr sz="3200" i="1" kern="1200">
                <a:solidFill>
                  <a:srgbClr val="333333"/>
                </a:solidFill>
                <a:latin typeface="Arial" pitchFamily="34" charset="0"/>
                <a:ea typeface="+mn-ea"/>
                <a:cs typeface="Arial" pitchFamily="34" charset="0"/>
              </a:defRPr>
            </a:lvl2pPr>
            <a:lvl3pPr marL="1143000" indent="-228600" algn="l" rtl="0" eaLnBrk="0" fontAlgn="base" hangingPunct="0">
              <a:spcBef>
                <a:spcPct val="0"/>
              </a:spcBef>
              <a:spcAft>
                <a:spcPct val="0"/>
              </a:spcAft>
              <a:defRPr sz="3200" i="1" kern="1200">
                <a:solidFill>
                  <a:srgbClr val="333333"/>
                </a:solidFill>
                <a:latin typeface="Arial" pitchFamily="34" charset="0"/>
                <a:ea typeface="+mn-ea"/>
                <a:cs typeface="Arial" pitchFamily="34" charset="0"/>
              </a:defRPr>
            </a:lvl3pPr>
            <a:lvl4pPr marL="1600200" indent="-228600" algn="l" rtl="0" eaLnBrk="0" fontAlgn="base" hangingPunct="0">
              <a:spcBef>
                <a:spcPct val="0"/>
              </a:spcBef>
              <a:spcAft>
                <a:spcPct val="0"/>
              </a:spcAft>
              <a:defRPr sz="3200" i="1" kern="1200">
                <a:solidFill>
                  <a:srgbClr val="333333"/>
                </a:solidFill>
                <a:latin typeface="Arial" pitchFamily="34" charset="0"/>
                <a:ea typeface="+mn-ea"/>
                <a:cs typeface="Arial" pitchFamily="34" charset="0"/>
              </a:defRPr>
            </a:lvl4pPr>
            <a:lvl5pPr marL="2057400" indent="-228600" algn="l" rtl="0" eaLnBrk="0" fontAlgn="base" hangingPunct="0">
              <a:spcBef>
                <a:spcPct val="0"/>
              </a:spcBef>
              <a:spcAft>
                <a:spcPct val="0"/>
              </a:spcAft>
              <a:defRPr sz="3200" i="1" kern="1200">
                <a:solidFill>
                  <a:srgbClr val="333333"/>
                </a:solidFill>
                <a:latin typeface="Arial" pitchFamily="34" charset="0"/>
                <a:ea typeface="+mn-ea"/>
                <a:cs typeface="Arial" pitchFamily="34" charset="0"/>
              </a:defRPr>
            </a:lvl5pPr>
            <a:lvl6pPr marL="2514600" indent="-228600" algn="l" defTabSz="914400" rtl="0" eaLnBrk="0" fontAlgn="base" latinLnBrk="0" hangingPunct="0">
              <a:spcBef>
                <a:spcPct val="0"/>
              </a:spcBef>
              <a:spcAft>
                <a:spcPct val="0"/>
              </a:spcAft>
              <a:defRPr sz="3200" i="1" kern="1200">
                <a:solidFill>
                  <a:srgbClr val="333333"/>
                </a:solidFill>
                <a:latin typeface="Arial" pitchFamily="34" charset="0"/>
                <a:ea typeface="+mn-ea"/>
                <a:cs typeface="Arial" pitchFamily="34" charset="0"/>
              </a:defRPr>
            </a:lvl6pPr>
            <a:lvl7pPr marL="2971800" indent="-228600" algn="l" defTabSz="914400" rtl="0" eaLnBrk="0" fontAlgn="base" latinLnBrk="0" hangingPunct="0">
              <a:spcBef>
                <a:spcPct val="0"/>
              </a:spcBef>
              <a:spcAft>
                <a:spcPct val="0"/>
              </a:spcAft>
              <a:defRPr sz="3200" i="1" kern="1200">
                <a:solidFill>
                  <a:srgbClr val="333333"/>
                </a:solidFill>
                <a:latin typeface="Arial" pitchFamily="34" charset="0"/>
                <a:ea typeface="+mn-ea"/>
                <a:cs typeface="Arial" pitchFamily="34" charset="0"/>
              </a:defRPr>
            </a:lvl7pPr>
            <a:lvl8pPr marL="3429000" indent="-228600" algn="l" defTabSz="914400" rtl="0" eaLnBrk="0" fontAlgn="base" latinLnBrk="0" hangingPunct="0">
              <a:spcBef>
                <a:spcPct val="0"/>
              </a:spcBef>
              <a:spcAft>
                <a:spcPct val="0"/>
              </a:spcAft>
              <a:defRPr sz="3200" i="1" kern="1200">
                <a:solidFill>
                  <a:srgbClr val="333333"/>
                </a:solidFill>
                <a:latin typeface="Arial" pitchFamily="34" charset="0"/>
                <a:ea typeface="+mn-ea"/>
                <a:cs typeface="Arial" pitchFamily="34" charset="0"/>
              </a:defRPr>
            </a:lvl8pPr>
            <a:lvl9pPr marL="3886200" indent="-228600" algn="l" defTabSz="914400" rtl="0" eaLnBrk="0" fontAlgn="base" latinLnBrk="0" hangingPunct="0">
              <a:spcBef>
                <a:spcPct val="0"/>
              </a:spcBef>
              <a:spcAft>
                <a:spcPct val="0"/>
              </a:spcAft>
              <a:defRPr sz="3200" i="1" kern="1200">
                <a:solidFill>
                  <a:srgbClr val="333333"/>
                </a:solidFill>
                <a:latin typeface="Arial" pitchFamily="34" charset="0"/>
                <a:ea typeface="+mn-ea"/>
                <a:cs typeface="Arial" pitchFamily="34" charset="0"/>
              </a:defRPr>
            </a:lvl9pPr>
          </a:lstStyle>
          <a:p>
            <a:pPr algn="ctr" eaLnBrk="1" hangingPunct="1"/>
            <a:r>
              <a:rPr lang="en-US" sz="1100" i="0" dirty="0" smtClean="0">
                <a:solidFill>
                  <a:schemeClr val="tx1"/>
                </a:solidFill>
              </a:rPr>
              <a:t>For Producer Use Only – Not For Use With the General Public</a:t>
            </a:r>
          </a:p>
        </p:txBody>
      </p:sp>
    </p:spTree>
    <p:extLst>
      <p:ext uri="{BB962C8B-B14F-4D97-AF65-F5344CB8AC3E}">
        <p14:creationId xmlns:p14="http://schemas.microsoft.com/office/powerpoint/2010/main" val="17032771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MetLife Income Guard vs. Omni Advantage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7602113"/>
              </p:ext>
            </p:extLst>
          </p:nvPr>
        </p:nvGraphicFramePr>
        <p:xfrm>
          <a:off x="228599" y="1430977"/>
          <a:ext cx="8610601" cy="4555272"/>
        </p:xfrm>
        <a:graphic>
          <a:graphicData uri="http://schemas.openxmlformats.org/drawingml/2006/table">
            <a:tbl>
              <a:tblPr firstRow="1" firstCol="1" bandRow="1">
                <a:tableStyleId>{5C22544A-7EE6-4342-B048-85BDC9FD1C3A}</a:tableStyleId>
              </a:tblPr>
              <a:tblGrid>
                <a:gridCol w="1891365"/>
                <a:gridCol w="4093800"/>
                <a:gridCol w="2625436"/>
              </a:tblGrid>
              <a:tr h="321759">
                <a:tc>
                  <a:txBody>
                    <a:bodyPr/>
                    <a:lstStyle/>
                    <a:p>
                      <a:pPr marL="0" marR="0" algn="ctr">
                        <a:spcBef>
                          <a:spcPts val="0"/>
                        </a:spcBef>
                        <a:spcAft>
                          <a:spcPts val="0"/>
                        </a:spcAft>
                      </a:pPr>
                      <a:endParaRPr lang="en-US" sz="1400" dirty="0">
                        <a:effectLst/>
                        <a:latin typeface="Arial" pitchFamily="34" charset="0"/>
                        <a:ea typeface="Times New Roman"/>
                        <a:cs typeface="Arial" pitchFamily="34" charset="0"/>
                      </a:endParaRPr>
                    </a:p>
                  </a:txBody>
                  <a:tcPr marL="68580" marR="68580" marT="0" marB="0">
                    <a:solidFill>
                      <a:srgbClr val="660066"/>
                    </a:solidFill>
                  </a:tcPr>
                </a:tc>
                <a:tc>
                  <a:txBody>
                    <a:bodyPr/>
                    <a:lstStyle/>
                    <a:p>
                      <a:pPr marL="0" marR="0" algn="ctr">
                        <a:spcBef>
                          <a:spcPts val="0"/>
                        </a:spcBef>
                        <a:spcAft>
                          <a:spcPts val="0"/>
                        </a:spcAft>
                      </a:pPr>
                      <a:r>
                        <a:rPr lang="en-US" sz="1400" dirty="0" smtClean="0">
                          <a:effectLst/>
                          <a:latin typeface="Arial" pitchFamily="34" charset="0"/>
                          <a:ea typeface="Times New Roman"/>
                          <a:cs typeface="Arial" pitchFamily="34" charset="0"/>
                        </a:rPr>
                        <a:t>MetLife Income Guard</a:t>
                      </a:r>
                      <a:endParaRPr lang="en-US" sz="1400" dirty="0">
                        <a:effectLst/>
                        <a:latin typeface="Arial" pitchFamily="34" charset="0"/>
                        <a:ea typeface="Times New Roman"/>
                        <a:cs typeface="Arial" pitchFamily="34" charset="0"/>
                      </a:endParaRPr>
                    </a:p>
                  </a:txBody>
                  <a:tcPr marL="68580" marR="68580" marT="0" marB="0">
                    <a:solidFill>
                      <a:srgbClr val="660066"/>
                    </a:solidFill>
                  </a:tcPr>
                </a:tc>
                <a:tc>
                  <a:txBody>
                    <a:bodyPr/>
                    <a:lstStyle/>
                    <a:p>
                      <a:pPr marL="0" marR="0" algn="ctr">
                        <a:spcBef>
                          <a:spcPts val="0"/>
                        </a:spcBef>
                        <a:spcAft>
                          <a:spcPts val="0"/>
                        </a:spcAft>
                      </a:pPr>
                      <a:r>
                        <a:rPr lang="en-US" sz="1400" dirty="0" smtClean="0">
                          <a:effectLst/>
                          <a:latin typeface="Arial" pitchFamily="34" charset="0"/>
                          <a:ea typeface="Times New Roman"/>
                          <a:cs typeface="Arial" pitchFamily="34" charset="0"/>
                        </a:rPr>
                        <a:t>OMNI Advantage</a:t>
                      </a:r>
                      <a:endParaRPr lang="en-US" sz="1400" dirty="0">
                        <a:effectLst/>
                        <a:latin typeface="Arial" pitchFamily="34" charset="0"/>
                        <a:ea typeface="Times New Roman"/>
                        <a:cs typeface="Arial" pitchFamily="34" charset="0"/>
                      </a:endParaRPr>
                    </a:p>
                  </a:txBody>
                  <a:tcPr marL="68580" marR="68580" marT="0" marB="0">
                    <a:solidFill>
                      <a:srgbClr val="660066"/>
                    </a:solidFill>
                  </a:tcPr>
                </a:tc>
              </a:tr>
              <a:tr h="676565">
                <a:tc>
                  <a:txBody>
                    <a:bodyPr/>
                    <a:lstStyle/>
                    <a:p>
                      <a:pPr marL="0" marR="0" algn="r">
                        <a:spcBef>
                          <a:spcPts val="0"/>
                        </a:spcBef>
                        <a:spcAft>
                          <a:spcPts val="0"/>
                        </a:spcAft>
                      </a:pPr>
                      <a:r>
                        <a:rPr lang="en-US" sz="1400" b="0" dirty="0">
                          <a:effectLst/>
                          <a:latin typeface="Arial" pitchFamily="34" charset="0"/>
                          <a:cs typeface="Arial" pitchFamily="34" charset="0"/>
                        </a:rPr>
                        <a:t>Renewability</a:t>
                      </a:r>
                      <a:endParaRPr lang="en-US" sz="1400" b="0" dirty="0">
                        <a:effectLst/>
                        <a:latin typeface="Arial" pitchFamily="34" charset="0"/>
                        <a:ea typeface="Times New Roman"/>
                        <a:cs typeface="Arial" pitchFamily="34" charset="0"/>
                      </a:endParaRPr>
                    </a:p>
                  </a:txBody>
                  <a:tcPr marL="68580" marR="68580" marT="0" marB="0" anchor="ctr" anchorCtr="1">
                    <a:solidFill>
                      <a:srgbClr val="660066"/>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smtClean="0">
                          <a:effectLst/>
                          <a:latin typeface="Arial" pitchFamily="34" charset="0"/>
                          <a:cs typeface="Arial" pitchFamily="34" charset="0"/>
                        </a:rPr>
                        <a:t>Noncancelable and Guaranteed Renewable to </a:t>
                      </a:r>
                      <a:r>
                        <a:rPr lang="en-US" sz="1200" dirty="0">
                          <a:effectLst/>
                          <a:latin typeface="Arial" pitchFamily="34" charset="0"/>
                          <a:cs typeface="Arial" pitchFamily="34" charset="0"/>
                        </a:rPr>
                        <a:t>age </a:t>
                      </a:r>
                      <a:r>
                        <a:rPr lang="en-US" sz="1200" dirty="0" smtClean="0">
                          <a:effectLst/>
                          <a:latin typeface="Arial" pitchFamily="34" charset="0"/>
                          <a:cs typeface="Arial" pitchFamily="34" charset="0"/>
                        </a:rPr>
                        <a:t>67 </a:t>
                      </a:r>
                      <a:r>
                        <a:rPr lang="en-US" sz="1200" b="1" dirty="0" smtClean="0">
                          <a:effectLst/>
                          <a:latin typeface="Arial" pitchFamily="34" charset="0"/>
                          <a:cs typeface="Arial" pitchFamily="34" charset="0"/>
                        </a:rPr>
                        <a:t>or 5 policy years if later</a:t>
                      </a:r>
                    </a:p>
                    <a:p>
                      <a:pPr marL="285750" marR="0" indent="-285750" algn="l">
                        <a:spcBef>
                          <a:spcPts val="0"/>
                        </a:spcBef>
                        <a:spcAft>
                          <a:spcPts val="0"/>
                        </a:spcAft>
                        <a:buFont typeface="Arial" pitchFamily="34" charset="0"/>
                        <a:buChar char="•"/>
                      </a:pPr>
                      <a:r>
                        <a:rPr lang="en-US" sz="1200" dirty="0" smtClean="0">
                          <a:effectLst/>
                          <a:latin typeface="Arial" pitchFamily="34" charset="0"/>
                          <a:cs typeface="Arial" pitchFamily="34" charset="0"/>
                        </a:rPr>
                        <a:t>Conditionally </a:t>
                      </a:r>
                      <a:r>
                        <a:rPr lang="en-US" sz="1200" dirty="0">
                          <a:effectLst/>
                          <a:latin typeface="Arial" pitchFamily="34" charset="0"/>
                          <a:cs typeface="Arial" pitchFamily="34" charset="0"/>
                        </a:rPr>
                        <a:t>Renewable for life</a:t>
                      </a:r>
                      <a:endParaRPr lang="en-US" sz="1200" dirty="0">
                        <a:effectLst/>
                        <a:latin typeface="Arial" pitchFamily="34" charset="0"/>
                        <a:ea typeface="Times New Roman"/>
                        <a:cs typeface="Arial" pitchFamily="34" charset="0"/>
                      </a:endParaRPr>
                    </a:p>
                  </a:txBody>
                  <a:tcPr marL="68580" marR="68580" marT="0" marB="0" anchor="ctr">
                    <a:lnB w="12700" cmpd="sng">
                      <a:noFill/>
                    </a:lnB>
                    <a:solidFill>
                      <a:schemeClr val="bg1">
                        <a:lumMod val="7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100" dirty="0" smtClean="0">
                          <a:effectLst/>
                          <a:latin typeface="Arial" pitchFamily="34" charset="0"/>
                          <a:cs typeface="Arial" pitchFamily="34" charset="0"/>
                        </a:rPr>
                        <a:t>Noncancelable and Guaranteed Renewable to age 65/67</a:t>
                      </a:r>
                    </a:p>
                    <a:p>
                      <a:pPr marL="285750" marR="0" indent="-285750" algn="l">
                        <a:spcBef>
                          <a:spcPts val="0"/>
                        </a:spcBef>
                        <a:spcAft>
                          <a:spcPts val="0"/>
                        </a:spcAft>
                        <a:buFont typeface="Arial" pitchFamily="34" charset="0"/>
                        <a:buChar char="•"/>
                      </a:pPr>
                      <a:r>
                        <a:rPr lang="en-US" sz="1100" dirty="0" smtClean="0">
                          <a:effectLst/>
                          <a:latin typeface="Arial" pitchFamily="34" charset="0"/>
                          <a:cs typeface="Arial" pitchFamily="34" charset="0"/>
                        </a:rPr>
                        <a:t>Conditionally </a:t>
                      </a:r>
                      <a:r>
                        <a:rPr lang="en-US" sz="1100" dirty="0">
                          <a:effectLst/>
                          <a:latin typeface="Arial" pitchFamily="34" charset="0"/>
                          <a:cs typeface="Arial" pitchFamily="34" charset="0"/>
                        </a:rPr>
                        <a:t>Renewable for life</a:t>
                      </a:r>
                      <a:endParaRPr lang="en-US" sz="1100" dirty="0">
                        <a:effectLst/>
                        <a:latin typeface="Arial" pitchFamily="34" charset="0"/>
                        <a:ea typeface="Times New Roman"/>
                        <a:cs typeface="Arial" pitchFamily="34" charset="0"/>
                      </a:endParaRPr>
                    </a:p>
                  </a:txBody>
                  <a:tcPr marL="68580" marR="68580" marT="0" marB="0" anchor="ctr">
                    <a:lnB w="12700" cmpd="sng">
                      <a:noFill/>
                    </a:lnB>
                    <a:solidFill>
                      <a:schemeClr val="bg1">
                        <a:lumMod val="75000"/>
                      </a:schemeClr>
                    </a:solidFill>
                  </a:tcPr>
                </a:tc>
              </a:tr>
              <a:tr h="928048">
                <a:tc>
                  <a:txBody>
                    <a:bodyPr/>
                    <a:lstStyle/>
                    <a:p>
                      <a:pPr marL="0" marR="0" algn="r">
                        <a:spcBef>
                          <a:spcPts val="0"/>
                        </a:spcBef>
                        <a:spcAft>
                          <a:spcPts val="0"/>
                        </a:spcAft>
                      </a:pPr>
                      <a:r>
                        <a:rPr lang="en-US" sz="1400" b="0" dirty="0" smtClean="0">
                          <a:effectLst/>
                          <a:latin typeface="Arial" pitchFamily="34" charset="0"/>
                          <a:cs typeface="Arial" pitchFamily="34" charset="0"/>
                        </a:rPr>
                        <a:t>Built-in </a:t>
                      </a:r>
                      <a:r>
                        <a:rPr lang="en-US" sz="1400" b="0" dirty="0">
                          <a:effectLst/>
                          <a:latin typeface="Arial" pitchFamily="34" charset="0"/>
                          <a:cs typeface="Arial" pitchFamily="34" charset="0"/>
                        </a:rPr>
                        <a:t>Definition of Total Disability</a:t>
                      </a:r>
                      <a:endParaRPr lang="en-US" sz="1400" b="0" dirty="0">
                        <a:effectLst/>
                        <a:latin typeface="Arial" pitchFamily="34" charset="0"/>
                        <a:ea typeface="Times New Roman"/>
                        <a:cs typeface="Arial" pitchFamily="34" charset="0"/>
                      </a:endParaRPr>
                    </a:p>
                  </a:txBody>
                  <a:tcPr marL="68580" marR="68580" marT="0" marB="0" anchor="ctr" anchorCtr="1">
                    <a:lnR w="12700" cmpd="sng">
                      <a:noFill/>
                    </a:lnR>
                    <a:solidFill>
                      <a:srgbClr val="660066"/>
                    </a:solidFill>
                  </a:tcPr>
                </a:tc>
                <a:tc>
                  <a:txBody>
                    <a:bodyPr/>
                    <a:lstStyle/>
                    <a:p>
                      <a:pPr marL="285750" marR="0" indent="-285750" algn="l">
                        <a:spcBef>
                          <a:spcPts val="0"/>
                        </a:spcBef>
                        <a:spcAft>
                          <a:spcPts val="0"/>
                        </a:spcAft>
                        <a:buFont typeface="Arial" pitchFamily="34" charset="0"/>
                        <a:buChar char="•"/>
                      </a:pPr>
                      <a:r>
                        <a:rPr lang="en-US" sz="1200" dirty="0" smtClean="0">
                          <a:effectLst/>
                          <a:latin typeface="Arial" pitchFamily="34" charset="0"/>
                          <a:cs typeface="Arial" pitchFamily="34" charset="0"/>
                        </a:rPr>
                        <a:t>Regular Occ, </a:t>
                      </a:r>
                      <a:r>
                        <a:rPr lang="en-US" sz="1200" dirty="0">
                          <a:effectLst/>
                          <a:latin typeface="Arial" pitchFamily="34" charset="0"/>
                          <a:cs typeface="Arial" pitchFamily="34" charset="0"/>
                        </a:rPr>
                        <a:t>not gainfully employed</a:t>
                      </a:r>
                    </a:p>
                    <a:p>
                      <a:pPr marL="285750" marR="0" indent="-285750" algn="l">
                        <a:spcBef>
                          <a:spcPts val="0"/>
                        </a:spcBef>
                        <a:spcAft>
                          <a:spcPts val="0"/>
                        </a:spcAft>
                        <a:buFont typeface="Arial" pitchFamily="34" charset="0"/>
                        <a:buChar char="•"/>
                      </a:pPr>
                      <a:r>
                        <a:rPr lang="en-US" sz="1200" b="1" dirty="0">
                          <a:effectLst/>
                          <a:latin typeface="Arial" pitchFamily="34" charset="0"/>
                          <a:cs typeface="Arial" pitchFamily="34" charset="0"/>
                        </a:rPr>
                        <a:t>Specialty Your Occupation </a:t>
                      </a:r>
                      <a:r>
                        <a:rPr lang="en-US" sz="1200" b="1" dirty="0" smtClean="0">
                          <a:effectLst/>
                          <a:latin typeface="Arial" pitchFamily="34" charset="0"/>
                          <a:cs typeface="Arial" pitchFamily="34" charset="0"/>
                        </a:rPr>
                        <a:t>(</a:t>
                      </a:r>
                      <a:r>
                        <a:rPr lang="en-US" sz="1200" b="1" dirty="0">
                          <a:effectLst/>
                          <a:latin typeface="Arial" pitchFamily="34" charset="0"/>
                          <a:cs typeface="Arial" pitchFamily="34" charset="0"/>
                        </a:rPr>
                        <a:t>Physicians and Dentists </a:t>
                      </a:r>
                      <a:r>
                        <a:rPr lang="en-US" sz="1200" b="1" dirty="0" smtClean="0">
                          <a:effectLst/>
                          <a:latin typeface="Arial" pitchFamily="34" charset="0"/>
                          <a:cs typeface="Arial" pitchFamily="34" charset="0"/>
                        </a:rPr>
                        <a:t>only)</a:t>
                      </a:r>
                      <a:r>
                        <a:rPr lang="en-US" sz="1200" b="1" baseline="30000" dirty="0" smtClean="0">
                          <a:effectLst/>
                          <a:latin typeface="Arial" pitchFamily="34" charset="0"/>
                          <a:cs typeface="Arial" pitchFamily="34" charset="0"/>
                        </a:rPr>
                        <a:t>1</a:t>
                      </a:r>
                      <a:endParaRPr lang="en-US" sz="1200" b="1" baseline="30000" dirty="0">
                        <a:effectLst/>
                        <a:latin typeface="Arial" pitchFamily="34" charset="0"/>
                        <a:cs typeface="Arial" pitchFamily="34"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tc>
                  <a:txBody>
                    <a:bodyPr/>
                    <a:lstStyle/>
                    <a:p>
                      <a:pPr marL="0" marR="0" indent="0" algn="l">
                        <a:spcBef>
                          <a:spcPts val="0"/>
                        </a:spcBef>
                        <a:spcAft>
                          <a:spcPts val="0"/>
                        </a:spcAft>
                        <a:buFont typeface="Arial" pitchFamily="34" charset="0"/>
                        <a:buNone/>
                      </a:pPr>
                      <a:r>
                        <a:rPr lang="en-US" sz="1100" dirty="0">
                          <a:effectLst/>
                          <a:latin typeface="Arial" pitchFamily="34" charset="0"/>
                          <a:cs typeface="Arial" pitchFamily="34" charset="0"/>
                        </a:rPr>
                        <a:t>Regular Occupation, not gainfully employed</a:t>
                      </a:r>
                      <a:endParaRPr lang="en-US" sz="1100" dirty="0">
                        <a:effectLst/>
                        <a:latin typeface="Arial" pitchFamily="34" charset="0"/>
                        <a:ea typeface="Times New Roman"/>
                        <a:cs typeface="Arial" pitchFamily="34"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tr>
              <a:tr h="2556194">
                <a:tc>
                  <a:txBody>
                    <a:bodyPr/>
                    <a:lstStyle/>
                    <a:p>
                      <a:pPr marL="0" marR="0" algn="r">
                        <a:spcBef>
                          <a:spcPts val="0"/>
                        </a:spcBef>
                        <a:spcAft>
                          <a:spcPts val="0"/>
                        </a:spcAft>
                      </a:pPr>
                      <a:r>
                        <a:rPr lang="en-US" sz="1400" b="0" dirty="0">
                          <a:effectLst/>
                          <a:latin typeface="Arial" pitchFamily="34" charset="0"/>
                          <a:cs typeface="Arial" pitchFamily="34" charset="0"/>
                        </a:rPr>
                        <a:t>Mental </a:t>
                      </a:r>
                      <a:r>
                        <a:rPr lang="en-US" sz="1400" b="0" dirty="0" smtClean="0">
                          <a:effectLst/>
                          <a:latin typeface="Arial" pitchFamily="34" charset="0"/>
                          <a:cs typeface="Arial" pitchFamily="34" charset="0"/>
                        </a:rPr>
                        <a:t>/Nervous Coverage</a:t>
                      </a:r>
                      <a:endParaRPr lang="en-US" sz="1400" b="0" dirty="0">
                        <a:effectLst/>
                        <a:latin typeface="Arial" pitchFamily="34" charset="0"/>
                        <a:ea typeface="Times New Roman"/>
                        <a:cs typeface="Arial" pitchFamily="34" charset="0"/>
                      </a:endParaRPr>
                    </a:p>
                  </a:txBody>
                  <a:tcPr marL="68580" marR="68580" marT="0" marB="0" anchor="ctr" anchorCtr="1">
                    <a:solidFill>
                      <a:srgbClr val="660066"/>
                    </a:solidFill>
                  </a:tcPr>
                </a:tc>
                <a:tc>
                  <a:txBody>
                    <a:bodyPr/>
                    <a:lstStyle/>
                    <a:p>
                      <a:pPr marL="285750" marR="0" indent="-285750" algn="l">
                        <a:spcBef>
                          <a:spcPts val="0"/>
                        </a:spcBef>
                        <a:spcAft>
                          <a:spcPts val="0"/>
                        </a:spcAft>
                        <a:buFont typeface="Arial" pitchFamily="34" charset="0"/>
                        <a:buChar char="•"/>
                      </a:pPr>
                      <a:r>
                        <a:rPr lang="en-US" sz="1200" b="0" dirty="0" smtClean="0">
                          <a:effectLst/>
                          <a:latin typeface="Arial" pitchFamily="34" charset="0"/>
                          <a:ea typeface="Times New Roman"/>
                          <a:cs typeface="Arial" pitchFamily="34" charset="0"/>
                        </a:rPr>
                        <a:t>Full coverage</a:t>
                      </a:r>
                      <a:r>
                        <a:rPr lang="en-US" sz="1200" b="0" baseline="0" dirty="0" smtClean="0">
                          <a:effectLst/>
                          <a:latin typeface="Arial" pitchFamily="34" charset="0"/>
                          <a:ea typeface="Times New Roman"/>
                          <a:cs typeface="Arial" pitchFamily="34" charset="0"/>
                        </a:rPr>
                        <a:t> for the maximum benefit period for most occupations</a:t>
                      </a:r>
                      <a:endParaRPr lang="en-US" sz="1200" b="0" dirty="0" smtClean="0">
                        <a:effectLst/>
                        <a:latin typeface="Arial" pitchFamily="34" charset="0"/>
                        <a:ea typeface="Times New Roman"/>
                        <a:cs typeface="Arial" pitchFamily="34" charset="0"/>
                      </a:endParaRPr>
                    </a:p>
                    <a:p>
                      <a:pPr marL="285750" marR="0" indent="-285750" algn="l">
                        <a:spcBef>
                          <a:spcPts val="0"/>
                        </a:spcBef>
                        <a:spcAft>
                          <a:spcPts val="0"/>
                        </a:spcAft>
                        <a:buFont typeface="Arial" pitchFamily="34" charset="0"/>
                        <a:buChar char="•"/>
                      </a:pPr>
                      <a:r>
                        <a:rPr lang="en-US" sz="1200" b="1" dirty="0" smtClean="0">
                          <a:effectLst/>
                          <a:latin typeface="Arial" pitchFamily="34" charset="0"/>
                          <a:ea typeface="Times New Roman"/>
                          <a:cs typeface="Arial" pitchFamily="34" charset="0"/>
                        </a:rPr>
                        <a:t>MDSUD Rider that limits coverage </a:t>
                      </a:r>
                    </a:p>
                    <a:p>
                      <a:pPr marL="742950" marR="0" lvl="1" indent="-285750" algn="l" defTabSz="914400" rtl="0" eaLnBrk="1" fontAlgn="auto" latinLnBrk="0" hangingPunct="1">
                        <a:lnSpc>
                          <a:spcPct val="100000"/>
                        </a:lnSpc>
                        <a:spcBef>
                          <a:spcPts val="0"/>
                        </a:spcBef>
                        <a:spcAft>
                          <a:spcPts val="0"/>
                        </a:spcAft>
                        <a:buClrTx/>
                        <a:buSzTx/>
                        <a:buFont typeface="Courier New" pitchFamily="49" charset="0"/>
                        <a:buChar char="o"/>
                        <a:tabLst/>
                        <a:defRPr/>
                      </a:pPr>
                      <a:r>
                        <a:rPr lang="en-US" sz="1050" b="0" dirty="0" smtClean="0">
                          <a:effectLst/>
                          <a:latin typeface="Arial" pitchFamily="34" charset="0"/>
                          <a:cs typeface="Arial" pitchFamily="34" charset="0"/>
                        </a:rPr>
                        <a:t>24 month maximum benefit period over the life of the policy unless </a:t>
                      </a:r>
                      <a:r>
                        <a:rPr lang="en-US" sz="1050" b="0" u="none" dirty="0" smtClean="0">
                          <a:effectLst/>
                          <a:latin typeface="Arial" pitchFamily="34" charset="0"/>
                          <a:cs typeface="Arial" pitchFamily="34" charset="0"/>
                        </a:rPr>
                        <a:t>confined to a hospital</a:t>
                      </a:r>
                      <a:r>
                        <a:rPr lang="en-US" sz="1050" b="0" dirty="0" smtClean="0">
                          <a:effectLst/>
                          <a:latin typeface="Arial" pitchFamily="34" charset="0"/>
                          <a:cs typeface="Arial" pitchFamily="34" charset="0"/>
                        </a:rPr>
                        <a:t>. </a:t>
                      </a:r>
                      <a:endParaRPr lang="en-US" sz="1050" b="0" u="sng" dirty="0" smtClean="0">
                        <a:effectLst/>
                        <a:latin typeface="Arial" pitchFamily="34" charset="0"/>
                        <a:cs typeface="Arial" pitchFamily="34" charset="0"/>
                      </a:endParaRPr>
                    </a:p>
                    <a:p>
                      <a:pPr marL="742950" marR="0" lvl="1" indent="-285750" algn="l">
                        <a:spcBef>
                          <a:spcPts val="0"/>
                        </a:spcBef>
                        <a:spcAft>
                          <a:spcPts val="0"/>
                        </a:spcAft>
                        <a:buFont typeface="Courier New" pitchFamily="49" charset="0"/>
                        <a:buChar char="o"/>
                      </a:pPr>
                      <a:r>
                        <a:rPr lang="en-US" sz="1050" b="0" u="none" dirty="0" smtClean="0">
                          <a:effectLst/>
                          <a:latin typeface="Arial" pitchFamily="34" charset="0"/>
                          <a:cs typeface="Arial" pitchFamily="34" charset="0"/>
                        </a:rPr>
                        <a:t>Includes a 10% premium reduction when applied to the policy</a:t>
                      </a:r>
                      <a:r>
                        <a:rPr lang="en-US" sz="1050" b="0" u="none" baseline="30000" dirty="0" smtClean="0">
                          <a:effectLst/>
                          <a:latin typeface="Arial" pitchFamily="34" charset="0"/>
                          <a:cs typeface="Arial" pitchFamily="34" charset="0"/>
                        </a:rPr>
                        <a:t>2</a:t>
                      </a:r>
                      <a:endParaRPr lang="en-US" sz="1050" b="0" u="none" dirty="0" smtClean="0">
                        <a:effectLst/>
                        <a:latin typeface="Arial" pitchFamily="34" charset="0"/>
                        <a:cs typeface="Arial" pitchFamily="34" charset="0"/>
                      </a:endParaRPr>
                    </a:p>
                    <a:p>
                      <a:pPr marL="742950" marR="0" lvl="1" indent="-285750" algn="l">
                        <a:spcBef>
                          <a:spcPts val="0"/>
                        </a:spcBef>
                        <a:spcAft>
                          <a:spcPts val="0"/>
                        </a:spcAft>
                        <a:buFont typeface="Courier New" pitchFamily="49" charset="0"/>
                        <a:buChar char="o"/>
                      </a:pPr>
                      <a:r>
                        <a:rPr lang="en-US" sz="1050" b="0" u="none" dirty="0" smtClean="0">
                          <a:effectLst/>
                          <a:latin typeface="Arial" pitchFamily="34" charset="0"/>
                          <a:cs typeface="Arial" pitchFamily="34" charset="0"/>
                        </a:rPr>
                        <a:t>Will be required for 4M &amp; 5D with </a:t>
                      </a:r>
                      <a:r>
                        <a:rPr lang="en-US" sz="1050" b="0" i="0" u="none" dirty="0" smtClean="0">
                          <a:effectLst/>
                          <a:latin typeface="Arial" pitchFamily="34" charset="0"/>
                          <a:cs typeface="Arial" pitchFamily="34" charset="0"/>
                        </a:rPr>
                        <a:t>Specialty Own Occ </a:t>
                      </a:r>
                    </a:p>
                    <a:p>
                      <a:pPr marL="742950" marR="0" lvl="1" indent="-285750" algn="l">
                        <a:spcBef>
                          <a:spcPts val="0"/>
                        </a:spcBef>
                        <a:spcAft>
                          <a:spcPts val="0"/>
                        </a:spcAft>
                        <a:buFont typeface="Courier New" pitchFamily="49" charset="0"/>
                        <a:buChar char="o"/>
                      </a:pPr>
                      <a:r>
                        <a:rPr lang="en-US" sz="1050" b="0" u="none" dirty="0" smtClean="0">
                          <a:effectLst/>
                          <a:latin typeface="Arial" pitchFamily="34" charset="0"/>
                          <a:cs typeface="Arial" pitchFamily="34" charset="0"/>
                        </a:rPr>
                        <a:t>MDSUD limitation rider optional to 6M, 5M and 5I in MultiLife cases on a case level basis if 4M or 5D also applying.  If</a:t>
                      </a:r>
                      <a:r>
                        <a:rPr lang="en-US" sz="1050" b="0" u="none" baseline="0" dirty="0" smtClean="0">
                          <a:effectLst/>
                          <a:latin typeface="Arial" pitchFamily="34" charset="0"/>
                          <a:cs typeface="Arial" pitchFamily="34" charset="0"/>
                        </a:rPr>
                        <a:t> the MDSUD limitation rider is selected, everyone will have the limitation - cannot individually select to not have it.</a:t>
                      </a:r>
                      <a:endParaRPr lang="en-US" sz="1050" b="0" u="none" dirty="0" smtClean="0">
                        <a:effectLst/>
                        <a:latin typeface="Arial" pitchFamily="34" charset="0"/>
                        <a:cs typeface="Arial" pitchFamily="34" charset="0"/>
                      </a:endParaRPr>
                    </a:p>
                    <a:p>
                      <a:pPr marL="742950" marR="0" lvl="1" indent="-285750" algn="l">
                        <a:spcBef>
                          <a:spcPts val="0"/>
                        </a:spcBef>
                        <a:spcAft>
                          <a:spcPts val="0"/>
                        </a:spcAft>
                        <a:buFont typeface="Courier New" pitchFamily="49" charset="0"/>
                        <a:buChar char="o"/>
                      </a:pPr>
                      <a:r>
                        <a:rPr lang="en-US" sz="1050" b="0" u="none" dirty="0" smtClean="0">
                          <a:effectLst/>
                          <a:latin typeface="Arial" pitchFamily="34" charset="0"/>
                          <a:cs typeface="Arial" pitchFamily="34" charset="0"/>
                        </a:rPr>
                        <a:t>Physicians</a:t>
                      </a:r>
                      <a:r>
                        <a:rPr lang="en-US" sz="1050" b="0" u="none" baseline="0" dirty="0" smtClean="0">
                          <a:effectLst/>
                          <a:latin typeface="Arial" pitchFamily="34" charset="0"/>
                          <a:cs typeface="Arial" pitchFamily="34" charset="0"/>
                        </a:rPr>
                        <a:t> can choose the regular def. of disability, rather than specialty, and select the TYO.  Will have mental/nervous coverage for entire benefit period.</a:t>
                      </a:r>
                      <a:endParaRPr lang="en-US" sz="1050" b="0" u="none" dirty="0" smtClean="0">
                        <a:effectLst/>
                        <a:latin typeface="Arial" pitchFamily="34" charset="0"/>
                        <a:cs typeface="Arial" pitchFamily="34" charset="0"/>
                      </a:endParaRPr>
                    </a:p>
                  </a:txBody>
                  <a:tcPr marL="68580" marR="68580" marT="0" marB="0" anchor="ctr">
                    <a:lnT w="12700" cmpd="sng">
                      <a:noFill/>
                    </a:lnT>
                    <a:solidFill>
                      <a:schemeClr val="bg1">
                        <a:lumMod val="75000"/>
                      </a:schemeClr>
                    </a:solidFill>
                  </a:tcPr>
                </a:tc>
                <a:tc>
                  <a:txBody>
                    <a:bodyPr/>
                    <a:lstStyle/>
                    <a:p>
                      <a:pPr marL="0" marR="0" indent="0" algn="l">
                        <a:spcBef>
                          <a:spcPts val="0"/>
                        </a:spcBef>
                        <a:spcAft>
                          <a:spcPts val="0"/>
                        </a:spcAft>
                        <a:buFont typeface="Arial" pitchFamily="34" charset="0"/>
                        <a:buNone/>
                      </a:pPr>
                      <a:r>
                        <a:rPr lang="en-US" sz="1100" b="0" dirty="0">
                          <a:effectLst/>
                          <a:latin typeface="Arial" pitchFamily="34" charset="0"/>
                          <a:cs typeface="Arial" pitchFamily="34" charset="0"/>
                        </a:rPr>
                        <a:t>Full coverage for the maximum benefit period</a:t>
                      </a:r>
                      <a:endParaRPr lang="en-US" sz="1100" b="0" dirty="0">
                        <a:effectLst/>
                        <a:latin typeface="Arial" pitchFamily="34" charset="0"/>
                        <a:ea typeface="Times New Roman"/>
                        <a:cs typeface="Arial" pitchFamily="34" charset="0"/>
                      </a:endParaRPr>
                    </a:p>
                  </a:txBody>
                  <a:tcPr marL="68580" marR="68580" marT="0" marB="0" anchor="ctr">
                    <a:lnT w="12700" cmpd="sng">
                      <a:noFill/>
                    </a:lnT>
                    <a:solidFill>
                      <a:schemeClr val="bg1">
                        <a:lumMod val="75000"/>
                      </a:schemeClr>
                    </a:solidFill>
                  </a:tcPr>
                </a:tc>
              </a:tr>
            </a:tbl>
          </a:graphicData>
        </a:graphic>
      </p:graphicFrame>
      <p:sp>
        <p:nvSpPr>
          <p:cNvPr id="10" name="Slide Number Placeholder 4"/>
          <p:cNvSpPr txBox="1">
            <a:spLocks/>
          </p:cNvSpPr>
          <p:nvPr/>
        </p:nvSpPr>
        <p:spPr>
          <a:xfrm>
            <a:off x="7010400" y="6543368"/>
            <a:ext cx="2133600" cy="304800"/>
          </a:xfrm>
          <a:prstGeom prst="rect">
            <a:avLst/>
          </a:prstGeom>
          <a:noFill/>
        </p:spPr>
        <p:txBody>
          <a:bodyPr/>
          <a:lstStyle>
            <a:defPPr>
              <a:defRPr lang="en-US"/>
            </a:defPPr>
            <a:lvl1pPr algn="l" rtl="0" eaLnBrk="0" fontAlgn="base" hangingPunct="0">
              <a:spcBef>
                <a:spcPct val="0"/>
              </a:spcBef>
              <a:spcAft>
                <a:spcPct val="0"/>
              </a:spcAft>
              <a:defRPr sz="3200" i="1" kern="1200">
                <a:solidFill>
                  <a:schemeClr val="tx1"/>
                </a:solidFill>
                <a:latin typeface="Arial" charset="0"/>
                <a:ea typeface="+mn-ea"/>
                <a:cs typeface="Arial" charset="0"/>
              </a:defRPr>
            </a:lvl1pPr>
            <a:lvl2pPr marL="742950" indent="-285750" algn="l" rtl="0" eaLnBrk="0" fontAlgn="base" hangingPunct="0">
              <a:spcBef>
                <a:spcPct val="0"/>
              </a:spcBef>
              <a:spcAft>
                <a:spcPct val="0"/>
              </a:spcAft>
              <a:defRPr sz="3200" i="1" kern="1200">
                <a:solidFill>
                  <a:schemeClr val="tx1"/>
                </a:solidFill>
                <a:latin typeface="Arial" charset="0"/>
                <a:ea typeface="+mn-ea"/>
                <a:cs typeface="Arial" charset="0"/>
              </a:defRPr>
            </a:lvl2pPr>
            <a:lvl3pPr marL="1143000" indent="-228600" algn="l" rtl="0" eaLnBrk="0" fontAlgn="base" hangingPunct="0">
              <a:spcBef>
                <a:spcPct val="0"/>
              </a:spcBef>
              <a:spcAft>
                <a:spcPct val="0"/>
              </a:spcAft>
              <a:defRPr sz="3200" i="1" kern="1200">
                <a:solidFill>
                  <a:schemeClr val="tx1"/>
                </a:solidFill>
                <a:latin typeface="Arial" charset="0"/>
                <a:ea typeface="+mn-ea"/>
                <a:cs typeface="Arial" charset="0"/>
              </a:defRPr>
            </a:lvl3pPr>
            <a:lvl4pPr marL="1600200" indent="-228600" algn="l" rtl="0" eaLnBrk="0" fontAlgn="base" hangingPunct="0">
              <a:spcBef>
                <a:spcPct val="0"/>
              </a:spcBef>
              <a:spcAft>
                <a:spcPct val="0"/>
              </a:spcAft>
              <a:defRPr sz="3200" i="1" kern="1200">
                <a:solidFill>
                  <a:schemeClr val="tx1"/>
                </a:solidFill>
                <a:latin typeface="Arial" charset="0"/>
                <a:ea typeface="+mn-ea"/>
                <a:cs typeface="Arial" charset="0"/>
              </a:defRPr>
            </a:lvl4pPr>
            <a:lvl5pPr marL="2057400" indent="-228600" algn="l" rtl="0" eaLnBrk="0" fontAlgn="base" hangingPunct="0">
              <a:spcBef>
                <a:spcPct val="0"/>
              </a:spcBef>
              <a:spcAft>
                <a:spcPct val="0"/>
              </a:spcAft>
              <a:defRPr sz="3200" i="1" kern="1200">
                <a:solidFill>
                  <a:schemeClr val="tx1"/>
                </a:solidFill>
                <a:latin typeface="Arial" charset="0"/>
                <a:ea typeface="+mn-ea"/>
                <a:cs typeface="Arial" charset="0"/>
              </a:defRPr>
            </a:lvl5pPr>
            <a:lvl6pPr marL="2514600" indent="-228600" algn="r" defTabSz="914400" rtl="0" eaLnBrk="0" fontAlgn="base" latinLnBrk="0" hangingPunct="0">
              <a:spcBef>
                <a:spcPct val="0"/>
              </a:spcBef>
              <a:spcAft>
                <a:spcPct val="0"/>
              </a:spcAft>
              <a:defRPr sz="3200" i="1" kern="1200">
                <a:solidFill>
                  <a:schemeClr val="tx1"/>
                </a:solidFill>
                <a:latin typeface="Arial" charset="0"/>
                <a:ea typeface="+mn-ea"/>
                <a:cs typeface="Arial" charset="0"/>
              </a:defRPr>
            </a:lvl6pPr>
            <a:lvl7pPr marL="2971800" indent="-228600" algn="r" defTabSz="914400" rtl="0" eaLnBrk="0" fontAlgn="base" latinLnBrk="0" hangingPunct="0">
              <a:spcBef>
                <a:spcPct val="0"/>
              </a:spcBef>
              <a:spcAft>
                <a:spcPct val="0"/>
              </a:spcAft>
              <a:defRPr sz="3200" i="1" kern="1200">
                <a:solidFill>
                  <a:schemeClr val="tx1"/>
                </a:solidFill>
                <a:latin typeface="Arial" charset="0"/>
                <a:ea typeface="+mn-ea"/>
                <a:cs typeface="Arial" charset="0"/>
              </a:defRPr>
            </a:lvl7pPr>
            <a:lvl8pPr marL="3429000" indent="-228600" algn="r" defTabSz="914400" rtl="0" eaLnBrk="0" fontAlgn="base" latinLnBrk="0" hangingPunct="0">
              <a:spcBef>
                <a:spcPct val="0"/>
              </a:spcBef>
              <a:spcAft>
                <a:spcPct val="0"/>
              </a:spcAft>
              <a:defRPr sz="3200" i="1" kern="1200">
                <a:solidFill>
                  <a:schemeClr val="tx1"/>
                </a:solidFill>
                <a:latin typeface="Arial" charset="0"/>
                <a:ea typeface="+mn-ea"/>
                <a:cs typeface="Arial" charset="0"/>
              </a:defRPr>
            </a:lvl8pPr>
            <a:lvl9pPr marL="3886200" indent="-228600" algn="r" defTabSz="914400" rtl="0" eaLnBrk="0" fontAlgn="base" latinLnBrk="0" hangingPunct="0">
              <a:spcBef>
                <a:spcPct val="0"/>
              </a:spcBef>
              <a:spcAft>
                <a:spcPct val="0"/>
              </a:spcAft>
              <a:defRPr sz="3200" i="1" kern="1200">
                <a:solidFill>
                  <a:schemeClr val="tx1"/>
                </a:solidFill>
                <a:latin typeface="Arial" charset="0"/>
                <a:ea typeface="+mn-ea"/>
                <a:cs typeface="Arial" charset="0"/>
              </a:defRPr>
            </a:lvl9pPr>
          </a:lstStyle>
          <a:p>
            <a:pPr algn="r" eaLnBrk="1" hangingPunct="1"/>
            <a:fld id="{505DF8D4-0738-4B20-80C6-BEB7F2760F16}" type="slidenum">
              <a:rPr lang="en-US" sz="1400" b="1" i="0" smtClean="0"/>
              <a:pPr algn="r" eaLnBrk="1" hangingPunct="1"/>
              <a:t>16</a:t>
            </a:fld>
            <a:endParaRPr lang="en-US" sz="1600" b="1" i="0" dirty="0" smtClean="0"/>
          </a:p>
        </p:txBody>
      </p:sp>
      <p:sp>
        <p:nvSpPr>
          <p:cNvPr id="7" name="Footer Placeholder 3"/>
          <p:cNvSpPr>
            <a:spLocks noGrp="1"/>
          </p:cNvSpPr>
          <p:nvPr>
            <p:ph type="ftr" sz="quarter" idx="10"/>
          </p:nvPr>
        </p:nvSpPr>
        <p:spPr>
          <a:xfrm>
            <a:off x="262268" y="6522878"/>
            <a:ext cx="8534400" cy="244475"/>
          </a:xfrm>
        </p:spPr>
        <p:txBody>
          <a:bodyPr/>
          <a:lstStyle/>
          <a:p>
            <a:pPr>
              <a:defRPr/>
            </a:pPr>
            <a:r>
              <a:rPr lang="en-US" sz="1000" i="0" baseline="30000" dirty="0" smtClean="0">
                <a:solidFill>
                  <a:schemeClr val="tx1"/>
                </a:solidFill>
              </a:rPr>
              <a:t>2 </a:t>
            </a:r>
            <a:r>
              <a:rPr lang="en-US" sz="1000" i="0" dirty="0" smtClean="0">
                <a:solidFill>
                  <a:schemeClr val="tx1"/>
                </a:solidFill>
              </a:rPr>
              <a:t>The 10% premium reduction does not apply to all components of the premium.  It does not apply to the policy fee, nor to the premium for the </a:t>
            </a:r>
          </a:p>
          <a:p>
            <a:pPr>
              <a:defRPr/>
            </a:pPr>
            <a:r>
              <a:rPr lang="en-US" sz="1000" i="0" dirty="0" smtClean="0">
                <a:solidFill>
                  <a:schemeClr val="tx1"/>
                </a:solidFill>
              </a:rPr>
              <a:t>Catastrophic, Spousal Catastrophic and COBRA Premium Reimbursement Riders, if selected.</a:t>
            </a:r>
            <a:endParaRPr lang="en-US" sz="1000" i="0" dirty="0">
              <a:solidFill>
                <a:schemeClr val="tx1"/>
              </a:solidFill>
            </a:endParaRPr>
          </a:p>
        </p:txBody>
      </p:sp>
      <p:sp>
        <p:nvSpPr>
          <p:cNvPr id="6" name="7-Point Star 5"/>
          <p:cNvSpPr/>
          <p:nvPr/>
        </p:nvSpPr>
        <p:spPr bwMode="auto">
          <a:xfrm>
            <a:off x="1833714" y="1834682"/>
            <a:ext cx="503029" cy="380536"/>
          </a:xfrm>
          <a:prstGeom prst="star7">
            <a:avLst/>
          </a:prstGeom>
          <a:solidFill>
            <a:srgbClr val="FFFF00"/>
          </a:solidFill>
          <a:ln w="28575">
            <a:solidFill>
              <a:srgbClr val="FF0000"/>
            </a:solidFill>
          </a:ln>
          <a:effectLst/>
          <a:extLst/>
        </p:spPr>
        <p:txBody>
          <a:bodyPr vert="horz" wrap="square" lIns="0" tIns="0" rIns="0" bIns="0" numCol="1" rtlCol="0" anchor="b"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200" b="1" i="1" u="none" strike="noStrike" cap="none" normalizeH="0" baseline="0" dirty="0" smtClean="0">
                <a:ln>
                  <a:noFill/>
                </a:ln>
                <a:solidFill>
                  <a:schemeClr val="tx1"/>
                </a:solidFill>
                <a:effectLst/>
                <a:latin typeface="Arial Narrow" pitchFamily="34" charset="0"/>
              </a:rPr>
              <a:t>New</a:t>
            </a:r>
          </a:p>
        </p:txBody>
      </p:sp>
      <p:sp>
        <p:nvSpPr>
          <p:cNvPr id="8" name="7-Point Star 7"/>
          <p:cNvSpPr/>
          <p:nvPr/>
        </p:nvSpPr>
        <p:spPr bwMode="auto">
          <a:xfrm>
            <a:off x="1989929" y="2932859"/>
            <a:ext cx="503029" cy="380536"/>
          </a:xfrm>
          <a:prstGeom prst="star7">
            <a:avLst/>
          </a:prstGeom>
          <a:solidFill>
            <a:srgbClr val="FFFF00"/>
          </a:solidFill>
          <a:ln w="28575">
            <a:solidFill>
              <a:srgbClr val="FF0000"/>
            </a:solidFill>
          </a:ln>
          <a:effectLst/>
          <a:extLst/>
        </p:spPr>
        <p:txBody>
          <a:bodyPr vert="horz" wrap="square" lIns="0" tIns="0" rIns="0" bIns="0" numCol="1" rtlCol="0" anchor="b"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200" b="1" i="1" u="none" strike="noStrike" cap="none" normalizeH="0" baseline="0" dirty="0" smtClean="0">
                <a:ln>
                  <a:noFill/>
                </a:ln>
                <a:solidFill>
                  <a:schemeClr val="tx1"/>
                </a:solidFill>
                <a:effectLst/>
                <a:latin typeface="Arial Narrow" pitchFamily="34" charset="0"/>
              </a:rPr>
              <a:t>New</a:t>
            </a:r>
          </a:p>
        </p:txBody>
      </p:sp>
      <p:sp>
        <p:nvSpPr>
          <p:cNvPr id="9" name="7-Point Star 8"/>
          <p:cNvSpPr/>
          <p:nvPr/>
        </p:nvSpPr>
        <p:spPr bwMode="auto">
          <a:xfrm>
            <a:off x="2085229" y="4583827"/>
            <a:ext cx="503029" cy="380536"/>
          </a:xfrm>
          <a:prstGeom prst="star7">
            <a:avLst/>
          </a:prstGeom>
          <a:solidFill>
            <a:srgbClr val="FFFF00"/>
          </a:solidFill>
          <a:ln w="28575">
            <a:solidFill>
              <a:srgbClr val="FF0000"/>
            </a:solidFill>
          </a:ln>
          <a:effectLst/>
          <a:extLst/>
        </p:spPr>
        <p:txBody>
          <a:bodyPr vert="horz" wrap="square" lIns="0" tIns="0" rIns="0" bIns="0" numCol="1" rtlCol="0" anchor="b"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200" b="1" i="1" u="none" strike="noStrike" cap="none" normalizeH="0" baseline="0" dirty="0" smtClean="0">
                <a:ln>
                  <a:noFill/>
                </a:ln>
                <a:solidFill>
                  <a:schemeClr val="tx1"/>
                </a:solidFill>
                <a:effectLst/>
                <a:latin typeface="Arial Narrow" pitchFamily="34" charset="0"/>
              </a:rPr>
              <a:t>New</a:t>
            </a:r>
          </a:p>
        </p:txBody>
      </p:sp>
      <p:sp>
        <p:nvSpPr>
          <p:cNvPr id="11" name="Footer Placeholder 3"/>
          <p:cNvSpPr txBox="1">
            <a:spLocks/>
          </p:cNvSpPr>
          <p:nvPr/>
        </p:nvSpPr>
        <p:spPr bwMode="auto">
          <a:xfrm>
            <a:off x="274367" y="6000491"/>
            <a:ext cx="8534400" cy="525131"/>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defPPr>
              <a:defRPr lang="en-US"/>
            </a:defPPr>
            <a:lvl1pPr algn="l" rtl="0" fontAlgn="base">
              <a:spcBef>
                <a:spcPct val="0"/>
              </a:spcBef>
              <a:spcAft>
                <a:spcPct val="0"/>
              </a:spcAft>
              <a:defRPr sz="1200" i="1" kern="1200">
                <a:solidFill>
                  <a:srgbClr val="006AB6"/>
                </a:solidFill>
                <a:latin typeface="Arial" pitchFamily="34" charset="0"/>
                <a:ea typeface="+mn-ea"/>
                <a:cs typeface="Arial" pitchFamily="34" charset="0"/>
              </a:defRPr>
            </a:lvl1pPr>
            <a:lvl2pPr marL="457200" algn="l" rtl="0" fontAlgn="base">
              <a:spcBef>
                <a:spcPct val="0"/>
              </a:spcBef>
              <a:spcAft>
                <a:spcPct val="0"/>
              </a:spcAft>
              <a:defRPr sz="3200" i="1" kern="1200">
                <a:solidFill>
                  <a:srgbClr val="333333"/>
                </a:solidFill>
                <a:latin typeface="Arial" pitchFamily="34" charset="0"/>
                <a:ea typeface="+mn-ea"/>
                <a:cs typeface="Arial" pitchFamily="34" charset="0"/>
              </a:defRPr>
            </a:lvl2pPr>
            <a:lvl3pPr marL="914400" algn="l" rtl="0" fontAlgn="base">
              <a:spcBef>
                <a:spcPct val="0"/>
              </a:spcBef>
              <a:spcAft>
                <a:spcPct val="0"/>
              </a:spcAft>
              <a:defRPr sz="3200" i="1" kern="1200">
                <a:solidFill>
                  <a:srgbClr val="333333"/>
                </a:solidFill>
                <a:latin typeface="Arial" pitchFamily="34" charset="0"/>
                <a:ea typeface="+mn-ea"/>
                <a:cs typeface="Arial" pitchFamily="34" charset="0"/>
              </a:defRPr>
            </a:lvl3pPr>
            <a:lvl4pPr marL="1371600" algn="l" rtl="0" fontAlgn="base">
              <a:spcBef>
                <a:spcPct val="0"/>
              </a:spcBef>
              <a:spcAft>
                <a:spcPct val="0"/>
              </a:spcAft>
              <a:defRPr sz="3200" i="1" kern="1200">
                <a:solidFill>
                  <a:srgbClr val="333333"/>
                </a:solidFill>
                <a:latin typeface="Arial" pitchFamily="34" charset="0"/>
                <a:ea typeface="+mn-ea"/>
                <a:cs typeface="Arial" pitchFamily="34" charset="0"/>
              </a:defRPr>
            </a:lvl4pPr>
            <a:lvl5pPr marL="1828800" algn="l" rtl="0" fontAlgn="base">
              <a:spcBef>
                <a:spcPct val="0"/>
              </a:spcBef>
              <a:spcAft>
                <a:spcPct val="0"/>
              </a:spcAft>
              <a:defRPr sz="3200" i="1" kern="1200">
                <a:solidFill>
                  <a:srgbClr val="333333"/>
                </a:solidFill>
                <a:latin typeface="Arial" pitchFamily="34" charset="0"/>
                <a:ea typeface="+mn-ea"/>
                <a:cs typeface="Arial" pitchFamily="34" charset="0"/>
              </a:defRPr>
            </a:lvl5pPr>
            <a:lvl6pPr marL="2286000" algn="l" defTabSz="914400" rtl="0" eaLnBrk="1" latinLnBrk="0" hangingPunct="1">
              <a:defRPr sz="3200" i="1" kern="1200">
                <a:solidFill>
                  <a:srgbClr val="333333"/>
                </a:solidFill>
                <a:latin typeface="Arial" pitchFamily="34" charset="0"/>
                <a:ea typeface="+mn-ea"/>
                <a:cs typeface="Arial" pitchFamily="34" charset="0"/>
              </a:defRPr>
            </a:lvl6pPr>
            <a:lvl7pPr marL="2743200" algn="l" defTabSz="914400" rtl="0" eaLnBrk="1" latinLnBrk="0" hangingPunct="1">
              <a:defRPr sz="3200" i="1" kern="1200">
                <a:solidFill>
                  <a:srgbClr val="333333"/>
                </a:solidFill>
                <a:latin typeface="Arial" pitchFamily="34" charset="0"/>
                <a:ea typeface="+mn-ea"/>
                <a:cs typeface="Arial" pitchFamily="34" charset="0"/>
              </a:defRPr>
            </a:lvl7pPr>
            <a:lvl8pPr marL="3200400" algn="l" defTabSz="914400" rtl="0" eaLnBrk="1" latinLnBrk="0" hangingPunct="1">
              <a:defRPr sz="3200" i="1" kern="1200">
                <a:solidFill>
                  <a:srgbClr val="333333"/>
                </a:solidFill>
                <a:latin typeface="Arial" pitchFamily="34" charset="0"/>
                <a:ea typeface="+mn-ea"/>
                <a:cs typeface="Arial" pitchFamily="34" charset="0"/>
              </a:defRPr>
            </a:lvl8pPr>
            <a:lvl9pPr marL="3657600" algn="l" defTabSz="914400" rtl="0" eaLnBrk="1" latinLnBrk="0" hangingPunct="1">
              <a:defRPr sz="3200" i="1" kern="1200">
                <a:solidFill>
                  <a:srgbClr val="333333"/>
                </a:solidFill>
                <a:latin typeface="Arial" pitchFamily="34" charset="0"/>
                <a:ea typeface="+mn-ea"/>
                <a:cs typeface="Arial" pitchFamily="34" charset="0"/>
              </a:defRPr>
            </a:lvl9pPr>
          </a:lstStyle>
          <a:p>
            <a:r>
              <a:rPr lang="en-US" sz="1000" i="0" baseline="30000" dirty="0" smtClean="0">
                <a:solidFill>
                  <a:schemeClr val="tx1"/>
                </a:solidFill>
              </a:rPr>
              <a:t>1</a:t>
            </a:r>
            <a:r>
              <a:rPr lang="en-US" sz="1000" i="0" dirty="0" smtClean="0">
                <a:solidFill>
                  <a:schemeClr val="tx1"/>
                </a:solidFill>
              </a:rPr>
              <a:t> For </a:t>
            </a:r>
            <a:r>
              <a:rPr lang="en-US" sz="1000" i="0" dirty="0">
                <a:solidFill>
                  <a:schemeClr val="tx1"/>
                </a:solidFill>
              </a:rPr>
              <a:t>medical and dental specialists, specialty your occupation, while not a term specifically used in the definition of total disability, is encompassed in the definition of regular occupation, which in turn, is part of the definition of total disability. Requires one of three residual riders and </a:t>
            </a:r>
            <a:r>
              <a:rPr lang="en-US" sz="1000" i="0" dirty="0" smtClean="0">
                <a:solidFill>
                  <a:schemeClr val="tx1"/>
                </a:solidFill>
              </a:rPr>
              <a:t>a </a:t>
            </a:r>
            <a:r>
              <a:rPr lang="en-US" sz="1000" i="0" dirty="0">
                <a:solidFill>
                  <a:schemeClr val="tx1"/>
                </a:solidFill>
              </a:rPr>
              <a:t>to age 65 or greater </a:t>
            </a:r>
            <a:r>
              <a:rPr lang="en-US" sz="1000" i="0" dirty="0" smtClean="0">
                <a:solidFill>
                  <a:schemeClr val="tx1"/>
                </a:solidFill>
              </a:rPr>
              <a:t>max benefit </a:t>
            </a:r>
            <a:r>
              <a:rPr lang="en-US" sz="1000" i="0" dirty="0">
                <a:solidFill>
                  <a:schemeClr val="tx1"/>
                </a:solidFill>
              </a:rPr>
              <a:t>period</a:t>
            </a:r>
          </a:p>
        </p:txBody>
      </p:sp>
    </p:spTree>
    <p:extLst>
      <p:ext uri="{BB962C8B-B14F-4D97-AF65-F5344CB8AC3E}">
        <p14:creationId xmlns:p14="http://schemas.microsoft.com/office/powerpoint/2010/main" val="5120491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MetLife Income Guard vs. Omni Advantage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976684842"/>
              </p:ext>
            </p:extLst>
          </p:nvPr>
        </p:nvGraphicFramePr>
        <p:xfrm>
          <a:off x="228598" y="2089068"/>
          <a:ext cx="8610601" cy="3268236"/>
        </p:xfrm>
        <a:graphic>
          <a:graphicData uri="http://schemas.openxmlformats.org/drawingml/2006/table">
            <a:tbl>
              <a:tblPr firstRow="1" firstCol="1" bandRow="1">
                <a:tableStyleId>{5C22544A-7EE6-4342-B048-85BDC9FD1C3A}</a:tableStyleId>
              </a:tblPr>
              <a:tblGrid>
                <a:gridCol w="1891365"/>
                <a:gridCol w="3359217"/>
                <a:gridCol w="3360019"/>
              </a:tblGrid>
              <a:tr h="214745">
                <a:tc>
                  <a:txBody>
                    <a:bodyPr/>
                    <a:lstStyle/>
                    <a:p>
                      <a:pPr marL="0" marR="0" algn="ctr">
                        <a:spcBef>
                          <a:spcPts val="0"/>
                        </a:spcBef>
                        <a:spcAft>
                          <a:spcPts val="0"/>
                        </a:spcAft>
                      </a:pPr>
                      <a:endParaRPr lang="en-US" sz="1600" dirty="0">
                        <a:effectLst/>
                        <a:latin typeface="Arial" pitchFamily="34" charset="0"/>
                        <a:ea typeface="Times New Roman"/>
                        <a:cs typeface="Arial" pitchFamily="34" charset="0"/>
                      </a:endParaRPr>
                    </a:p>
                  </a:txBody>
                  <a:tcPr marL="68580" marR="68580" marT="0" marB="0" anchor="ctr" anchorCtr="1">
                    <a:solidFill>
                      <a:srgbClr val="660066"/>
                    </a:solidFill>
                  </a:tcPr>
                </a:tc>
                <a:tc>
                  <a:txBody>
                    <a:bodyPr/>
                    <a:lstStyle/>
                    <a:p>
                      <a:pPr marL="0" marR="0" indent="0" algn="l">
                        <a:spcBef>
                          <a:spcPts val="0"/>
                        </a:spcBef>
                        <a:spcAft>
                          <a:spcPts val="0"/>
                        </a:spcAft>
                        <a:buFont typeface="Arial" pitchFamily="34" charset="0"/>
                        <a:buNone/>
                      </a:pPr>
                      <a:r>
                        <a:rPr lang="en-US" sz="1600" dirty="0" smtClean="0">
                          <a:effectLst/>
                          <a:latin typeface="Arial" pitchFamily="34" charset="0"/>
                          <a:ea typeface="Times New Roman"/>
                          <a:cs typeface="Arial" pitchFamily="34" charset="0"/>
                        </a:rPr>
                        <a:t>MetLife Income Guard</a:t>
                      </a:r>
                      <a:endParaRPr lang="en-US" sz="1600" dirty="0">
                        <a:effectLst/>
                        <a:latin typeface="Arial" pitchFamily="34" charset="0"/>
                        <a:ea typeface="Times New Roman"/>
                        <a:cs typeface="Arial" pitchFamily="34" charset="0"/>
                      </a:endParaRPr>
                    </a:p>
                  </a:txBody>
                  <a:tcPr marL="68580" marR="68580" marT="0" marB="0" anchor="ctr" anchorCtr="1">
                    <a:solidFill>
                      <a:srgbClr val="660066"/>
                    </a:solidFill>
                  </a:tcPr>
                </a:tc>
                <a:tc>
                  <a:txBody>
                    <a:bodyPr/>
                    <a:lstStyle/>
                    <a:p>
                      <a:pPr marL="0" marR="0" indent="0" algn="l">
                        <a:spcBef>
                          <a:spcPts val="0"/>
                        </a:spcBef>
                        <a:spcAft>
                          <a:spcPts val="0"/>
                        </a:spcAft>
                        <a:buFont typeface="Arial" pitchFamily="34" charset="0"/>
                        <a:buNone/>
                      </a:pPr>
                      <a:r>
                        <a:rPr lang="en-US" sz="1600" dirty="0" smtClean="0">
                          <a:effectLst/>
                          <a:latin typeface="Arial" pitchFamily="34" charset="0"/>
                          <a:ea typeface="Times New Roman"/>
                          <a:cs typeface="Arial" pitchFamily="34" charset="0"/>
                        </a:rPr>
                        <a:t>OMNI Advantage</a:t>
                      </a:r>
                      <a:endParaRPr lang="en-US" sz="1600" dirty="0">
                        <a:effectLst/>
                        <a:latin typeface="Arial" pitchFamily="34" charset="0"/>
                        <a:ea typeface="Times New Roman"/>
                        <a:cs typeface="Arial" pitchFamily="34" charset="0"/>
                      </a:endParaRPr>
                    </a:p>
                  </a:txBody>
                  <a:tcPr marL="68580" marR="68580" marT="0" marB="0" anchor="ctr" anchorCtr="1">
                    <a:solidFill>
                      <a:srgbClr val="660066"/>
                    </a:solidFill>
                  </a:tcPr>
                </a:tc>
              </a:tr>
              <a:tr h="902598">
                <a:tc>
                  <a:txBody>
                    <a:bodyPr/>
                    <a:lstStyle/>
                    <a:p>
                      <a:pPr marL="0" marR="0" algn="r">
                        <a:spcBef>
                          <a:spcPts val="0"/>
                        </a:spcBef>
                        <a:spcAft>
                          <a:spcPts val="0"/>
                        </a:spcAft>
                      </a:pPr>
                      <a:r>
                        <a:rPr lang="en-US" sz="1600" b="0" dirty="0">
                          <a:solidFill>
                            <a:srgbClr val="FFFFFF"/>
                          </a:solidFill>
                          <a:effectLst/>
                          <a:latin typeface="Arial" pitchFamily="34" charset="0"/>
                          <a:ea typeface="Times New Roman"/>
                          <a:cs typeface="Arial" pitchFamily="34" charset="0"/>
                        </a:rPr>
                        <a:t>Coverage While outside the US</a:t>
                      </a:r>
                      <a:endParaRPr lang="en-US" sz="1600" b="0" dirty="0">
                        <a:effectLst/>
                        <a:latin typeface="Arial" pitchFamily="34" charset="0"/>
                        <a:ea typeface="Times New Roman"/>
                        <a:cs typeface="Arial" pitchFamily="34" charset="0"/>
                      </a:endParaRPr>
                    </a:p>
                  </a:txBody>
                  <a:tcPr marL="68580" marR="68580" marT="0" marB="0" anchor="ctr">
                    <a:solidFill>
                      <a:srgbClr val="660066"/>
                    </a:solidFill>
                  </a:tcPr>
                </a:tc>
                <a:tc>
                  <a:txBody>
                    <a:bodyPr/>
                    <a:lstStyle/>
                    <a:p>
                      <a:pPr marL="0" marR="0" indent="0" algn="l">
                        <a:spcBef>
                          <a:spcPts val="0"/>
                        </a:spcBef>
                        <a:spcAft>
                          <a:spcPts val="0"/>
                        </a:spcAft>
                        <a:buFont typeface="Arial" pitchFamily="34" charset="0"/>
                        <a:buNone/>
                      </a:pPr>
                      <a:r>
                        <a:rPr lang="en-US" sz="1400" b="0" dirty="0">
                          <a:solidFill>
                            <a:schemeClr val="tx1"/>
                          </a:solidFill>
                          <a:effectLst/>
                          <a:latin typeface="Arial" pitchFamily="34" charset="0"/>
                          <a:ea typeface="Times New Roman"/>
                          <a:cs typeface="Arial" pitchFamily="34" charset="0"/>
                        </a:rPr>
                        <a:t>24 </a:t>
                      </a:r>
                      <a:r>
                        <a:rPr lang="en-US" sz="1400" b="0" dirty="0" smtClean="0">
                          <a:solidFill>
                            <a:schemeClr val="tx1"/>
                          </a:solidFill>
                          <a:effectLst/>
                          <a:latin typeface="Arial" pitchFamily="34" charset="0"/>
                          <a:ea typeface="Times New Roman"/>
                          <a:cs typeface="Arial" pitchFamily="34" charset="0"/>
                        </a:rPr>
                        <a:t>month max benefit period </a:t>
                      </a:r>
                      <a:r>
                        <a:rPr lang="en-US" sz="1400" b="0" dirty="0">
                          <a:solidFill>
                            <a:schemeClr val="tx1"/>
                          </a:solidFill>
                          <a:effectLst/>
                          <a:latin typeface="Arial" pitchFamily="34" charset="0"/>
                          <a:ea typeface="Times New Roman"/>
                          <a:cs typeface="Arial" pitchFamily="34" charset="0"/>
                        </a:rPr>
                        <a:t>for all </a:t>
                      </a:r>
                      <a:r>
                        <a:rPr lang="en-US" sz="1400" b="0" dirty="0" smtClean="0">
                          <a:solidFill>
                            <a:schemeClr val="tx1"/>
                          </a:solidFill>
                          <a:effectLst/>
                          <a:latin typeface="Arial" pitchFamily="34" charset="0"/>
                          <a:ea typeface="Times New Roman"/>
                          <a:cs typeface="Arial" pitchFamily="34" charset="0"/>
                        </a:rPr>
                        <a:t>periods of disability combined </a:t>
                      </a:r>
                      <a:r>
                        <a:rPr lang="en-US" sz="1400" b="0" dirty="0">
                          <a:solidFill>
                            <a:schemeClr val="tx1"/>
                          </a:solidFill>
                          <a:effectLst/>
                          <a:latin typeface="Arial" pitchFamily="34" charset="0"/>
                          <a:ea typeface="Times New Roman"/>
                          <a:cs typeface="Arial" pitchFamily="34" charset="0"/>
                        </a:rPr>
                        <a:t>during the insured’s lifetime while </a:t>
                      </a:r>
                      <a:r>
                        <a:rPr lang="en-US" sz="1400" b="0" dirty="0" smtClean="0">
                          <a:solidFill>
                            <a:schemeClr val="tx1"/>
                          </a:solidFill>
                          <a:effectLst/>
                          <a:latin typeface="Arial" pitchFamily="34" charset="0"/>
                          <a:ea typeface="Times New Roman"/>
                          <a:cs typeface="Arial" pitchFamily="34" charset="0"/>
                        </a:rPr>
                        <a:t>outside </a:t>
                      </a:r>
                      <a:r>
                        <a:rPr lang="en-US" sz="1400" b="0" dirty="0">
                          <a:solidFill>
                            <a:schemeClr val="tx1"/>
                          </a:solidFill>
                          <a:effectLst/>
                          <a:latin typeface="Arial" pitchFamily="34" charset="0"/>
                          <a:ea typeface="Times New Roman"/>
                          <a:cs typeface="Arial" pitchFamily="34" charset="0"/>
                        </a:rPr>
                        <a:t>the US, its possessions and Canada</a:t>
                      </a:r>
                      <a:r>
                        <a:rPr lang="en-US" sz="1400" b="0" dirty="0" smtClean="0">
                          <a:solidFill>
                            <a:schemeClr val="tx1"/>
                          </a:solidFill>
                          <a:effectLst/>
                          <a:latin typeface="Arial" pitchFamily="34" charset="0"/>
                          <a:ea typeface="Times New Roman"/>
                          <a:cs typeface="Arial" pitchFamily="34" charset="0"/>
                        </a:rPr>
                        <a:t>.</a:t>
                      </a:r>
                      <a:endParaRPr lang="en-US" sz="1400" b="0" dirty="0">
                        <a:solidFill>
                          <a:schemeClr val="tx1"/>
                        </a:solidFill>
                        <a:effectLst/>
                        <a:latin typeface="Arial" pitchFamily="34" charset="0"/>
                        <a:ea typeface="Times New Roman"/>
                        <a:cs typeface="Arial" pitchFamily="34" charset="0"/>
                      </a:endParaRPr>
                    </a:p>
                  </a:txBody>
                  <a:tcPr marL="68580" marR="68580" marT="0" marB="0" anchor="ctr">
                    <a:solidFill>
                      <a:schemeClr val="bg1">
                        <a:lumMod val="85000"/>
                      </a:schemeClr>
                    </a:solidFill>
                  </a:tcPr>
                </a:tc>
                <a:tc>
                  <a:txBody>
                    <a:bodyPr/>
                    <a:lstStyle/>
                    <a:p>
                      <a:pPr marL="0" marR="0" indent="0" algn="l">
                        <a:spcBef>
                          <a:spcPts val="0"/>
                        </a:spcBef>
                        <a:spcAft>
                          <a:spcPts val="0"/>
                        </a:spcAft>
                        <a:buFont typeface="Arial" pitchFamily="34" charset="0"/>
                        <a:buNone/>
                      </a:pPr>
                      <a:r>
                        <a:rPr lang="en-US" sz="1400" b="1" dirty="0">
                          <a:solidFill>
                            <a:schemeClr val="tx1"/>
                          </a:solidFill>
                          <a:effectLst/>
                          <a:latin typeface="Arial" pitchFamily="34" charset="0"/>
                          <a:ea typeface="Times New Roman"/>
                          <a:cs typeface="Arial" pitchFamily="34" charset="0"/>
                        </a:rPr>
                        <a:t>Full coverage</a:t>
                      </a:r>
                    </a:p>
                  </a:txBody>
                  <a:tcPr marL="68580" marR="68580" marT="0" marB="0" anchor="ctr">
                    <a:solidFill>
                      <a:schemeClr val="bg1">
                        <a:lumMod val="85000"/>
                      </a:schemeClr>
                    </a:solidFill>
                  </a:tcPr>
                </a:tc>
              </a:tr>
              <a:tr h="902598">
                <a:tc>
                  <a:txBody>
                    <a:bodyPr/>
                    <a:lstStyle/>
                    <a:p>
                      <a:pPr marL="0" marR="0" algn="r">
                        <a:spcBef>
                          <a:spcPts val="0"/>
                        </a:spcBef>
                        <a:spcAft>
                          <a:spcPts val="0"/>
                        </a:spcAft>
                      </a:pPr>
                      <a:r>
                        <a:rPr lang="en-US" sz="1600" b="0" dirty="0">
                          <a:solidFill>
                            <a:srgbClr val="FFFFFF"/>
                          </a:solidFill>
                          <a:effectLst/>
                          <a:latin typeface="Arial" pitchFamily="34" charset="0"/>
                          <a:ea typeface="Times New Roman"/>
                          <a:cs typeface="Arial" pitchFamily="34" charset="0"/>
                        </a:rPr>
                        <a:t> </a:t>
                      </a:r>
                      <a:endParaRPr lang="en-US" sz="1600" b="0" dirty="0">
                        <a:effectLst/>
                        <a:latin typeface="Arial" pitchFamily="34" charset="0"/>
                        <a:ea typeface="Times New Roman"/>
                        <a:cs typeface="Arial" pitchFamily="34" charset="0"/>
                      </a:endParaRPr>
                    </a:p>
                    <a:p>
                      <a:pPr marL="0" marR="0" algn="r">
                        <a:spcBef>
                          <a:spcPts val="0"/>
                        </a:spcBef>
                        <a:spcAft>
                          <a:spcPts val="0"/>
                        </a:spcAft>
                      </a:pPr>
                      <a:r>
                        <a:rPr lang="en-US" sz="1600" b="0" dirty="0">
                          <a:solidFill>
                            <a:srgbClr val="FFFFFF"/>
                          </a:solidFill>
                          <a:effectLst/>
                          <a:latin typeface="Arial" pitchFamily="34" charset="0"/>
                          <a:ea typeface="Times New Roman"/>
                          <a:cs typeface="Arial" pitchFamily="34" charset="0"/>
                        </a:rPr>
                        <a:t>Survivor Benefit </a:t>
                      </a:r>
                      <a:endParaRPr lang="en-US" sz="1600" b="0" dirty="0">
                        <a:effectLst/>
                        <a:latin typeface="Arial" pitchFamily="34" charset="0"/>
                        <a:ea typeface="Times New Roman"/>
                        <a:cs typeface="Arial" pitchFamily="34" charset="0"/>
                      </a:endParaRPr>
                    </a:p>
                    <a:p>
                      <a:pPr marL="0" marR="0" algn="r">
                        <a:spcBef>
                          <a:spcPts val="0"/>
                        </a:spcBef>
                        <a:spcAft>
                          <a:spcPts val="0"/>
                        </a:spcAft>
                      </a:pPr>
                      <a:r>
                        <a:rPr lang="en-US" sz="1600" b="0" dirty="0">
                          <a:solidFill>
                            <a:srgbClr val="FFFFFF"/>
                          </a:solidFill>
                          <a:effectLst/>
                          <a:latin typeface="Arial" pitchFamily="34" charset="0"/>
                          <a:ea typeface="Times New Roman"/>
                          <a:cs typeface="Arial" pitchFamily="34" charset="0"/>
                        </a:rPr>
                        <a:t> </a:t>
                      </a:r>
                      <a:endParaRPr lang="en-US" sz="1600" b="0" dirty="0">
                        <a:effectLst/>
                        <a:latin typeface="Arial" pitchFamily="34" charset="0"/>
                        <a:ea typeface="Times New Roman"/>
                        <a:cs typeface="Arial" pitchFamily="34" charset="0"/>
                      </a:endParaRPr>
                    </a:p>
                  </a:txBody>
                  <a:tcPr marL="68580" marR="68580" marT="0" marB="0" anchor="ctr">
                    <a:solidFill>
                      <a:srgbClr val="660066"/>
                    </a:solidFill>
                  </a:tcPr>
                </a:tc>
                <a:tc>
                  <a:txBody>
                    <a:bodyPr/>
                    <a:lstStyle/>
                    <a:p>
                      <a:pPr marL="0" marR="0" indent="0" algn="l">
                        <a:spcBef>
                          <a:spcPts val="0"/>
                        </a:spcBef>
                        <a:spcAft>
                          <a:spcPts val="0"/>
                        </a:spcAft>
                        <a:buFont typeface="Arial" pitchFamily="34" charset="0"/>
                        <a:buNone/>
                      </a:pPr>
                      <a:r>
                        <a:rPr lang="en-US" sz="1400" b="1" dirty="0">
                          <a:effectLst/>
                          <a:latin typeface="Arial" pitchFamily="34" charset="0"/>
                          <a:ea typeface="Times New Roman"/>
                          <a:cs typeface="Arial" pitchFamily="34" charset="0"/>
                        </a:rPr>
                        <a:t>6 months</a:t>
                      </a:r>
                    </a:p>
                  </a:txBody>
                  <a:tcPr marL="68580" marR="68580" marT="0" marB="0" anchor="ctr">
                    <a:solidFill>
                      <a:schemeClr val="bg1">
                        <a:lumMod val="75000"/>
                      </a:schemeClr>
                    </a:solidFill>
                  </a:tcPr>
                </a:tc>
                <a:tc>
                  <a:txBody>
                    <a:bodyPr/>
                    <a:lstStyle/>
                    <a:p>
                      <a:pPr marL="0" marR="0" indent="0" algn="l">
                        <a:spcBef>
                          <a:spcPts val="0"/>
                        </a:spcBef>
                        <a:spcAft>
                          <a:spcPts val="0"/>
                        </a:spcAft>
                        <a:buFont typeface="Arial" pitchFamily="34" charset="0"/>
                        <a:buNone/>
                      </a:pPr>
                      <a:r>
                        <a:rPr lang="en-US" sz="1400" dirty="0">
                          <a:effectLst/>
                          <a:latin typeface="Arial" pitchFamily="34" charset="0"/>
                          <a:ea typeface="Times New Roman"/>
                          <a:cs typeface="Arial" pitchFamily="34" charset="0"/>
                        </a:rPr>
                        <a:t>3 months</a:t>
                      </a:r>
                    </a:p>
                  </a:txBody>
                  <a:tcPr marL="68580" marR="68580" marT="0" marB="0" anchor="ctr">
                    <a:solidFill>
                      <a:schemeClr val="bg1">
                        <a:lumMod val="75000"/>
                      </a:schemeClr>
                    </a:solidFill>
                  </a:tcPr>
                </a:tc>
              </a:tr>
              <a:tr h="1182088">
                <a:tc>
                  <a:txBody>
                    <a:bodyPr/>
                    <a:lstStyle/>
                    <a:p>
                      <a:pPr marL="0" marR="0" algn="r">
                        <a:spcBef>
                          <a:spcPts val="0"/>
                        </a:spcBef>
                        <a:spcAft>
                          <a:spcPts val="0"/>
                        </a:spcAft>
                      </a:pPr>
                      <a:r>
                        <a:rPr lang="en-US" sz="1600" b="0" dirty="0">
                          <a:solidFill>
                            <a:srgbClr val="FFFFFF"/>
                          </a:solidFill>
                          <a:effectLst/>
                          <a:latin typeface="Arial" pitchFamily="34" charset="0"/>
                          <a:ea typeface="Times New Roman"/>
                          <a:cs typeface="Arial" pitchFamily="34" charset="0"/>
                        </a:rPr>
                        <a:t> </a:t>
                      </a:r>
                      <a:endParaRPr lang="en-US" sz="1600" b="0" dirty="0">
                        <a:effectLst/>
                        <a:latin typeface="Arial" pitchFamily="34" charset="0"/>
                        <a:ea typeface="Times New Roman"/>
                        <a:cs typeface="Arial" pitchFamily="34" charset="0"/>
                      </a:endParaRPr>
                    </a:p>
                    <a:p>
                      <a:pPr marL="0" marR="0" algn="r">
                        <a:spcBef>
                          <a:spcPts val="0"/>
                        </a:spcBef>
                        <a:spcAft>
                          <a:spcPts val="0"/>
                        </a:spcAft>
                      </a:pPr>
                      <a:r>
                        <a:rPr lang="en-US" sz="1600" b="0" dirty="0">
                          <a:solidFill>
                            <a:srgbClr val="FFFFFF"/>
                          </a:solidFill>
                          <a:effectLst/>
                          <a:latin typeface="Arial" pitchFamily="34" charset="0"/>
                          <a:ea typeface="Times New Roman"/>
                          <a:cs typeface="Arial" pitchFamily="34" charset="0"/>
                        </a:rPr>
                        <a:t>Suspension </a:t>
                      </a:r>
                      <a:endParaRPr lang="en-US" sz="1600" b="0" dirty="0" smtClean="0">
                        <a:solidFill>
                          <a:srgbClr val="FFFFFF"/>
                        </a:solidFill>
                        <a:effectLst/>
                        <a:latin typeface="Arial" pitchFamily="34" charset="0"/>
                        <a:ea typeface="Times New Roman"/>
                        <a:cs typeface="Arial" pitchFamily="34" charset="0"/>
                      </a:endParaRPr>
                    </a:p>
                    <a:p>
                      <a:pPr marL="0" marR="0" algn="r">
                        <a:spcBef>
                          <a:spcPts val="0"/>
                        </a:spcBef>
                        <a:spcAft>
                          <a:spcPts val="0"/>
                        </a:spcAft>
                      </a:pPr>
                      <a:r>
                        <a:rPr lang="en-US" sz="1600" b="0" dirty="0" smtClean="0">
                          <a:solidFill>
                            <a:srgbClr val="FFFFFF"/>
                          </a:solidFill>
                          <a:effectLst/>
                          <a:latin typeface="Arial" pitchFamily="34" charset="0"/>
                          <a:ea typeface="Times New Roman"/>
                          <a:cs typeface="Arial" pitchFamily="34" charset="0"/>
                        </a:rPr>
                        <a:t>Due </a:t>
                      </a:r>
                      <a:r>
                        <a:rPr lang="en-US" sz="1600" b="0" dirty="0">
                          <a:solidFill>
                            <a:srgbClr val="FFFFFF"/>
                          </a:solidFill>
                          <a:effectLst/>
                          <a:latin typeface="Arial" pitchFamily="34" charset="0"/>
                          <a:ea typeface="Times New Roman"/>
                          <a:cs typeface="Arial" pitchFamily="34" charset="0"/>
                        </a:rPr>
                        <a:t>to Unemployment</a:t>
                      </a:r>
                      <a:endParaRPr lang="en-US" sz="1600" b="0" dirty="0">
                        <a:effectLst/>
                        <a:latin typeface="Arial" pitchFamily="34" charset="0"/>
                        <a:ea typeface="Times New Roman"/>
                        <a:cs typeface="Arial" pitchFamily="34" charset="0"/>
                      </a:endParaRPr>
                    </a:p>
                    <a:p>
                      <a:pPr marL="0" marR="0" algn="r">
                        <a:spcBef>
                          <a:spcPts val="0"/>
                        </a:spcBef>
                        <a:spcAft>
                          <a:spcPts val="0"/>
                        </a:spcAft>
                      </a:pPr>
                      <a:r>
                        <a:rPr lang="en-US" sz="1600" b="0" dirty="0">
                          <a:solidFill>
                            <a:srgbClr val="FFFFFF"/>
                          </a:solidFill>
                          <a:effectLst/>
                          <a:latin typeface="Arial" pitchFamily="34" charset="0"/>
                          <a:ea typeface="Times New Roman"/>
                          <a:cs typeface="Arial" pitchFamily="34" charset="0"/>
                        </a:rPr>
                        <a:t> </a:t>
                      </a:r>
                      <a:endParaRPr lang="en-US" sz="1600" b="0" dirty="0">
                        <a:effectLst/>
                        <a:latin typeface="Arial" pitchFamily="34" charset="0"/>
                        <a:ea typeface="Times New Roman"/>
                        <a:cs typeface="Arial" pitchFamily="34" charset="0"/>
                      </a:endParaRPr>
                    </a:p>
                  </a:txBody>
                  <a:tcPr marL="68580" marR="68580" marT="0" marB="0" anchor="ctr">
                    <a:solidFill>
                      <a:srgbClr val="660066"/>
                    </a:solidFill>
                  </a:tcPr>
                </a:tc>
                <a:tc>
                  <a:txBody>
                    <a:bodyPr/>
                    <a:lstStyle/>
                    <a:p>
                      <a:pPr marL="0" marR="0" indent="0" algn="l">
                        <a:spcBef>
                          <a:spcPts val="0"/>
                        </a:spcBef>
                        <a:spcAft>
                          <a:spcPts val="0"/>
                        </a:spcAft>
                        <a:buFont typeface="Arial" pitchFamily="34" charset="0"/>
                        <a:buNone/>
                      </a:pPr>
                      <a:r>
                        <a:rPr lang="en-US" sz="1400" b="1" dirty="0">
                          <a:effectLst/>
                          <a:latin typeface="Arial" pitchFamily="34" charset="0"/>
                          <a:ea typeface="Times New Roman"/>
                          <a:cs typeface="Arial" pitchFamily="34" charset="0"/>
                        </a:rPr>
                        <a:t>12 months</a:t>
                      </a:r>
                    </a:p>
                  </a:txBody>
                  <a:tcPr marL="68580" marR="68580" marT="0" marB="0" anchor="ctr">
                    <a:solidFill>
                      <a:schemeClr val="bg1">
                        <a:lumMod val="85000"/>
                      </a:schemeClr>
                    </a:solidFill>
                  </a:tcPr>
                </a:tc>
                <a:tc>
                  <a:txBody>
                    <a:bodyPr/>
                    <a:lstStyle/>
                    <a:p>
                      <a:pPr marL="0" marR="0" indent="0" algn="l">
                        <a:spcBef>
                          <a:spcPts val="0"/>
                        </a:spcBef>
                        <a:spcAft>
                          <a:spcPts val="0"/>
                        </a:spcAft>
                        <a:buFont typeface="Arial" pitchFamily="34" charset="0"/>
                        <a:buNone/>
                      </a:pPr>
                      <a:r>
                        <a:rPr lang="en-US" sz="1400" dirty="0">
                          <a:effectLst/>
                          <a:latin typeface="Arial" pitchFamily="34" charset="0"/>
                          <a:ea typeface="Times New Roman"/>
                          <a:cs typeface="Arial" pitchFamily="34" charset="0"/>
                        </a:rPr>
                        <a:t>6 months</a:t>
                      </a:r>
                    </a:p>
                  </a:txBody>
                  <a:tcPr marL="68580" marR="68580" marT="0" marB="0" anchor="ctr">
                    <a:solidFill>
                      <a:schemeClr val="bg1">
                        <a:lumMod val="85000"/>
                      </a:schemeClr>
                    </a:solidFill>
                  </a:tcPr>
                </a:tc>
              </a:tr>
            </a:tbl>
          </a:graphicData>
        </a:graphic>
      </p:graphicFrame>
      <p:sp>
        <p:nvSpPr>
          <p:cNvPr id="8" name="Slide Number Placeholder 4"/>
          <p:cNvSpPr txBox="1">
            <a:spLocks/>
          </p:cNvSpPr>
          <p:nvPr/>
        </p:nvSpPr>
        <p:spPr>
          <a:xfrm>
            <a:off x="7010400" y="6525727"/>
            <a:ext cx="2133600" cy="304800"/>
          </a:xfrm>
          <a:prstGeom prst="rect">
            <a:avLst/>
          </a:prstGeom>
          <a:noFill/>
        </p:spPr>
        <p:txBody>
          <a:bodyPr/>
          <a:lstStyle>
            <a:defPPr>
              <a:defRPr lang="en-US"/>
            </a:defPPr>
            <a:lvl1pPr algn="l" rtl="0" eaLnBrk="0" fontAlgn="base" hangingPunct="0">
              <a:spcBef>
                <a:spcPct val="0"/>
              </a:spcBef>
              <a:spcAft>
                <a:spcPct val="0"/>
              </a:spcAft>
              <a:defRPr sz="3200" i="1" kern="1200">
                <a:solidFill>
                  <a:schemeClr val="tx1"/>
                </a:solidFill>
                <a:latin typeface="Arial" charset="0"/>
                <a:ea typeface="+mn-ea"/>
                <a:cs typeface="Arial" charset="0"/>
              </a:defRPr>
            </a:lvl1pPr>
            <a:lvl2pPr marL="742950" indent="-285750" algn="l" rtl="0" eaLnBrk="0" fontAlgn="base" hangingPunct="0">
              <a:spcBef>
                <a:spcPct val="0"/>
              </a:spcBef>
              <a:spcAft>
                <a:spcPct val="0"/>
              </a:spcAft>
              <a:defRPr sz="3200" i="1" kern="1200">
                <a:solidFill>
                  <a:schemeClr val="tx1"/>
                </a:solidFill>
                <a:latin typeface="Arial" charset="0"/>
                <a:ea typeface="+mn-ea"/>
                <a:cs typeface="Arial" charset="0"/>
              </a:defRPr>
            </a:lvl2pPr>
            <a:lvl3pPr marL="1143000" indent="-228600" algn="l" rtl="0" eaLnBrk="0" fontAlgn="base" hangingPunct="0">
              <a:spcBef>
                <a:spcPct val="0"/>
              </a:spcBef>
              <a:spcAft>
                <a:spcPct val="0"/>
              </a:spcAft>
              <a:defRPr sz="3200" i="1" kern="1200">
                <a:solidFill>
                  <a:schemeClr val="tx1"/>
                </a:solidFill>
                <a:latin typeface="Arial" charset="0"/>
                <a:ea typeface="+mn-ea"/>
                <a:cs typeface="Arial" charset="0"/>
              </a:defRPr>
            </a:lvl3pPr>
            <a:lvl4pPr marL="1600200" indent="-228600" algn="l" rtl="0" eaLnBrk="0" fontAlgn="base" hangingPunct="0">
              <a:spcBef>
                <a:spcPct val="0"/>
              </a:spcBef>
              <a:spcAft>
                <a:spcPct val="0"/>
              </a:spcAft>
              <a:defRPr sz="3200" i="1" kern="1200">
                <a:solidFill>
                  <a:schemeClr val="tx1"/>
                </a:solidFill>
                <a:latin typeface="Arial" charset="0"/>
                <a:ea typeface="+mn-ea"/>
                <a:cs typeface="Arial" charset="0"/>
              </a:defRPr>
            </a:lvl4pPr>
            <a:lvl5pPr marL="2057400" indent="-228600" algn="l" rtl="0" eaLnBrk="0" fontAlgn="base" hangingPunct="0">
              <a:spcBef>
                <a:spcPct val="0"/>
              </a:spcBef>
              <a:spcAft>
                <a:spcPct val="0"/>
              </a:spcAft>
              <a:defRPr sz="3200" i="1" kern="1200">
                <a:solidFill>
                  <a:schemeClr val="tx1"/>
                </a:solidFill>
                <a:latin typeface="Arial" charset="0"/>
                <a:ea typeface="+mn-ea"/>
                <a:cs typeface="Arial" charset="0"/>
              </a:defRPr>
            </a:lvl5pPr>
            <a:lvl6pPr marL="2514600" indent="-228600" algn="r" defTabSz="914400" rtl="0" eaLnBrk="0" fontAlgn="base" latinLnBrk="0" hangingPunct="0">
              <a:spcBef>
                <a:spcPct val="0"/>
              </a:spcBef>
              <a:spcAft>
                <a:spcPct val="0"/>
              </a:spcAft>
              <a:defRPr sz="3200" i="1" kern="1200">
                <a:solidFill>
                  <a:schemeClr val="tx1"/>
                </a:solidFill>
                <a:latin typeface="Arial" charset="0"/>
                <a:ea typeface="+mn-ea"/>
                <a:cs typeface="Arial" charset="0"/>
              </a:defRPr>
            </a:lvl6pPr>
            <a:lvl7pPr marL="2971800" indent="-228600" algn="r" defTabSz="914400" rtl="0" eaLnBrk="0" fontAlgn="base" latinLnBrk="0" hangingPunct="0">
              <a:spcBef>
                <a:spcPct val="0"/>
              </a:spcBef>
              <a:spcAft>
                <a:spcPct val="0"/>
              </a:spcAft>
              <a:defRPr sz="3200" i="1" kern="1200">
                <a:solidFill>
                  <a:schemeClr val="tx1"/>
                </a:solidFill>
                <a:latin typeface="Arial" charset="0"/>
                <a:ea typeface="+mn-ea"/>
                <a:cs typeface="Arial" charset="0"/>
              </a:defRPr>
            </a:lvl7pPr>
            <a:lvl8pPr marL="3429000" indent="-228600" algn="r" defTabSz="914400" rtl="0" eaLnBrk="0" fontAlgn="base" latinLnBrk="0" hangingPunct="0">
              <a:spcBef>
                <a:spcPct val="0"/>
              </a:spcBef>
              <a:spcAft>
                <a:spcPct val="0"/>
              </a:spcAft>
              <a:defRPr sz="3200" i="1" kern="1200">
                <a:solidFill>
                  <a:schemeClr val="tx1"/>
                </a:solidFill>
                <a:latin typeface="Arial" charset="0"/>
                <a:ea typeface="+mn-ea"/>
                <a:cs typeface="Arial" charset="0"/>
              </a:defRPr>
            </a:lvl8pPr>
            <a:lvl9pPr marL="3886200" indent="-228600" algn="r" defTabSz="914400" rtl="0" eaLnBrk="0" fontAlgn="base" latinLnBrk="0" hangingPunct="0">
              <a:spcBef>
                <a:spcPct val="0"/>
              </a:spcBef>
              <a:spcAft>
                <a:spcPct val="0"/>
              </a:spcAft>
              <a:defRPr sz="3200" i="1" kern="1200">
                <a:solidFill>
                  <a:schemeClr val="tx1"/>
                </a:solidFill>
                <a:latin typeface="Arial" charset="0"/>
                <a:ea typeface="+mn-ea"/>
                <a:cs typeface="Arial" charset="0"/>
              </a:defRPr>
            </a:lvl9pPr>
          </a:lstStyle>
          <a:p>
            <a:pPr algn="r" eaLnBrk="1" hangingPunct="1"/>
            <a:fld id="{505DF8D4-0738-4B20-80C6-BEB7F2760F16}" type="slidenum">
              <a:rPr lang="en-US" sz="1400" b="1" i="0" smtClean="0"/>
              <a:pPr algn="r" eaLnBrk="1" hangingPunct="1"/>
              <a:t>17</a:t>
            </a:fld>
            <a:endParaRPr lang="en-US" sz="1400" b="1" i="0" dirty="0" smtClean="0"/>
          </a:p>
        </p:txBody>
      </p:sp>
      <p:sp>
        <p:nvSpPr>
          <p:cNvPr id="9" name="Footer Placeholder 3"/>
          <p:cNvSpPr>
            <a:spLocks noGrp="1"/>
          </p:cNvSpPr>
          <p:nvPr>
            <p:ph type="ftr" sz="quarter" idx="10"/>
          </p:nvPr>
        </p:nvSpPr>
        <p:spPr>
          <a:xfrm>
            <a:off x="304800" y="6388512"/>
            <a:ext cx="8534400" cy="244475"/>
          </a:xfrm>
        </p:spPr>
        <p:txBody>
          <a:bodyPr/>
          <a:lstStyle/>
          <a:p>
            <a:pPr>
              <a:defRPr/>
            </a:pPr>
            <a:r>
              <a:rPr lang="en-US" sz="1050" i="0" dirty="0">
                <a:solidFill>
                  <a:schemeClr val="tx1"/>
                </a:solidFill>
              </a:rPr>
              <a:t>Riders may be subject to eligibility rules and state </a:t>
            </a:r>
            <a:r>
              <a:rPr lang="en-US" sz="1000" i="0" dirty="0" smtClean="0">
                <a:solidFill>
                  <a:schemeClr val="tx1"/>
                </a:solidFill>
              </a:rPr>
              <a:t>availability</a:t>
            </a:r>
            <a:r>
              <a:rPr lang="en-US" sz="1050" i="0" dirty="0" smtClean="0">
                <a:solidFill>
                  <a:schemeClr val="tx1"/>
                </a:solidFill>
              </a:rPr>
              <a:t>. New riders only available with MetLife Income Guard.</a:t>
            </a:r>
            <a:endParaRPr lang="en-US" sz="1050" i="0" dirty="0">
              <a:solidFill>
                <a:schemeClr val="tx1"/>
              </a:solidFill>
            </a:endParaRPr>
          </a:p>
        </p:txBody>
      </p:sp>
      <p:sp>
        <p:nvSpPr>
          <p:cNvPr id="6" name="7-Point Star 5"/>
          <p:cNvSpPr/>
          <p:nvPr/>
        </p:nvSpPr>
        <p:spPr bwMode="auto">
          <a:xfrm>
            <a:off x="2973464" y="3429997"/>
            <a:ext cx="503029" cy="380536"/>
          </a:xfrm>
          <a:prstGeom prst="star7">
            <a:avLst/>
          </a:prstGeom>
          <a:solidFill>
            <a:srgbClr val="FFFF00"/>
          </a:solidFill>
          <a:ln w="28575">
            <a:solidFill>
              <a:srgbClr val="FF0000"/>
            </a:solidFill>
          </a:ln>
          <a:effectLst/>
          <a:extLst/>
        </p:spPr>
        <p:txBody>
          <a:bodyPr vert="horz" wrap="square" lIns="0" tIns="0" rIns="0" bIns="0" numCol="1" rtlCol="0" anchor="b"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200" b="1" i="1" u="none" strike="noStrike" cap="none" normalizeH="0" baseline="0" dirty="0" smtClean="0">
                <a:ln>
                  <a:noFill/>
                </a:ln>
                <a:solidFill>
                  <a:schemeClr val="tx1"/>
                </a:solidFill>
                <a:effectLst/>
                <a:latin typeface="Arial Narrow" pitchFamily="34" charset="0"/>
              </a:rPr>
              <a:t>New</a:t>
            </a:r>
          </a:p>
        </p:txBody>
      </p:sp>
      <p:sp>
        <p:nvSpPr>
          <p:cNvPr id="7" name="7-Point Star 6"/>
          <p:cNvSpPr/>
          <p:nvPr/>
        </p:nvSpPr>
        <p:spPr bwMode="auto">
          <a:xfrm>
            <a:off x="2973465" y="4449097"/>
            <a:ext cx="503029" cy="380536"/>
          </a:xfrm>
          <a:prstGeom prst="star7">
            <a:avLst/>
          </a:prstGeom>
          <a:solidFill>
            <a:srgbClr val="FFFF00"/>
          </a:solidFill>
          <a:ln w="28575">
            <a:solidFill>
              <a:srgbClr val="FF0000"/>
            </a:solidFill>
          </a:ln>
          <a:effectLst/>
          <a:extLst/>
        </p:spPr>
        <p:txBody>
          <a:bodyPr vert="horz" wrap="square" lIns="0" tIns="0" rIns="0" bIns="0" numCol="1" rtlCol="0" anchor="b"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200" b="1" i="1" u="none" strike="noStrike" cap="none" normalizeH="0" baseline="0" dirty="0" smtClean="0">
                <a:ln>
                  <a:noFill/>
                </a:ln>
                <a:solidFill>
                  <a:schemeClr val="tx1"/>
                </a:solidFill>
                <a:effectLst/>
                <a:latin typeface="Arial Narrow" pitchFamily="34" charset="0"/>
              </a:rPr>
              <a:t>New</a:t>
            </a:r>
          </a:p>
        </p:txBody>
      </p:sp>
      <p:sp>
        <p:nvSpPr>
          <p:cNvPr id="10" name="Rectangle 5"/>
          <p:cNvSpPr txBox="1">
            <a:spLocks noChangeArrowheads="1"/>
          </p:cNvSpPr>
          <p:nvPr/>
        </p:nvSpPr>
        <p:spPr bwMode="auto">
          <a:xfrm>
            <a:off x="2473325" y="6600340"/>
            <a:ext cx="4557713" cy="249852"/>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3200" i="1" kern="1200">
                <a:solidFill>
                  <a:srgbClr val="333333"/>
                </a:solidFill>
                <a:latin typeface="Arial" pitchFamily="34" charset="0"/>
                <a:ea typeface="+mn-ea"/>
                <a:cs typeface="Arial" pitchFamily="34" charset="0"/>
              </a:defRPr>
            </a:lvl1pPr>
            <a:lvl2pPr marL="742950" indent="-285750" algn="l" rtl="0" eaLnBrk="0" fontAlgn="base" hangingPunct="0">
              <a:spcBef>
                <a:spcPct val="0"/>
              </a:spcBef>
              <a:spcAft>
                <a:spcPct val="0"/>
              </a:spcAft>
              <a:defRPr sz="3200" i="1" kern="1200">
                <a:solidFill>
                  <a:srgbClr val="333333"/>
                </a:solidFill>
                <a:latin typeface="Arial" pitchFamily="34" charset="0"/>
                <a:ea typeface="+mn-ea"/>
                <a:cs typeface="Arial" pitchFamily="34" charset="0"/>
              </a:defRPr>
            </a:lvl2pPr>
            <a:lvl3pPr marL="1143000" indent="-228600" algn="l" rtl="0" eaLnBrk="0" fontAlgn="base" hangingPunct="0">
              <a:spcBef>
                <a:spcPct val="0"/>
              </a:spcBef>
              <a:spcAft>
                <a:spcPct val="0"/>
              </a:spcAft>
              <a:defRPr sz="3200" i="1" kern="1200">
                <a:solidFill>
                  <a:srgbClr val="333333"/>
                </a:solidFill>
                <a:latin typeface="Arial" pitchFamily="34" charset="0"/>
                <a:ea typeface="+mn-ea"/>
                <a:cs typeface="Arial" pitchFamily="34" charset="0"/>
              </a:defRPr>
            </a:lvl3pPr>
            <a:lvl4pPr marL="1600200" indent="-228600" algn="l" rtl="0" eaLnBrk="0" fontAlgn="base" hangingPunct="0">
              <a:spcBef>
                <a:spcPct val="0"/>
              </a:spcBef>
              <a:spcAft>
                <a:spcPct val="0"/>
              </a:spcAft>
              <a:defRPr sz="3200" i="1" kern="1200">
                <a:solidFill>
                  <a:srgbClr val="333333"/>
                </a:solidFill>
                <a:latin typeface="Arial" pitchFamily="34" charset="0"/>
                <a:ea typeface="+mn-ea"/>
                <a:cs typeface="Arial" pitchFamily="34" charset="0"/>
              </a:defRPr>
            </a:lvl4pPr>
            <a:lvl5pPr marL="2057400" indent="-228600" algn="l" rtl="0" eaLnBrk="0" fontAlgn="base" hangingPunct="0">
              <a:spcBef>
                <a:spcPct val="0"/>
              </a:spcBef>
              <a:spcAft>
                <a:spcPct val="0"/>
              </a:spcAft>
              <a:defRPr sz="3200" i="1" kern="1200">
                <a:solidFill>
                  <a:srgbClr val="333333"/>
                </a:solidFill>
                <a:latin typeface="Arial" pitchFamily="34" charset="0"/>
                <a:ea typeface="+mn-ea"/>
                <a:cs typeface="Arial" pitchFamily="34" charset="0"/>
              </a:defRPr>
            </a:lvl5pPr>
            <a:lvl6pPr marL="2514600" indent="-228600" algn="l" defTabSz="914400" rtl="0" eaLnBrk="0" fontAlgn="base" latinLnBrk="0" hangingPunct="0">
              <a:spcBef>
                <a:spcPct val="0"/>
              </a:spcBef>
              <a:spcAft>
                <a:spcPct val="0"/>
              </a:spcAft>
              <a:defRPr sz="3200" i="1" kern="1200">
                <a:solidFill>
                  <a:srgbClr val="333333"/>
                </a:solidFill>
                <a:latin typeface="Arial" pitchFamily="34" charset="0"/>
                <a:ea typeface="+mn-ea"/>
                <a:cs typeface="Arial" pitchFamily="34" charset="0"/>
              </a:defRPr>
            </a:lvl6pPr>
            <a:lvl7pPr marL="2971800" indent="-228600" algn="l" defTabSz="914400" rtl="0" eaLnBrk="0" fontAlgn="base" latinLnBrk="0" hangingPunct="0">
              <a:spcBef>
                <a:spcPct val="0"/>
              </a:spcBef>
              <a:spcAft>
                <a:spcPct val="0"/>
              </a:spcAft>
              <a:defRPr sz="3200" i="1" kern="1200">
                <a:solidFill>
                  <a:srgbClr val="333333"/>
                </a:solidFill>
                <a:latin typeface="Arial" pitchFamily="34" charset="0"/>
                <a:ea typeface="+mn-ea"/>
                <a:cs typeface="Arial" pitchFamily="34" charset="0"/>
              </a:defRPr>
            </a:lvl7pPr>
            <a:lvl8pPr marL="3429000" indent="-228600" algn="l" defTabSz="914400" rtl="0" eaLnBrk="0" fontAlgn="base" latinLnBrk="0" hangingPunct="0">
              <a:spcBef>
                <a:spcPct val="0"/>
              </a:spcBef>
              <a:spcAft>
                <a:spcPct val="0"/>
              </a:spcAft>
              <a:defRPr sz="3200" i="1" kern="1200">
                <a:solidFill>
                  <a:srgbClr val="333333"/>
                </a:solidFill>
                <a:latin typeface="Arial" pitchFamily="34" charset="0"/>
                <a:ea typeface="+mn-ea"/>
                <a:cs typeface="Arial" pitchFamily="34" charset="0"/>
              </a:defRPr>
            </a:lvl8pPr>
            <a:lvl9pPr marL="3886200" indent="-228600" algn="l" defTabSz="914400" rtl="0" eaLnBrk="0" fontAlgn="base" latinLnBrk="0" hangingPunct="0">
              <a:spcBef>
                <a:spcPct val="0"/>
              </a:spcBef>
              <a:spcAft>
                <a:spcPct val="0"/>
              </a:spcAft>
              <a:defRPr sz="3200" i="1" kern="1200">
                <a:solidFill>
                  <a:srgbClr val="333333"/>
                </a:solidFill>
                <a:latin typeface="Arial" pitchFamily="34" charset="0"/>
                <a:ea typeface="+mn-ea"/>
                <a:cs typeface="Arial" pitchFamily="34" charset="0"/>
              </a:defRPr>
            </a:lvl9pPr>
          </a:lstStyle>
          <a:p>
            <a:pPr algn="ctr" eaLnBrk="1" hangingPunct="1"/>
            <a:r>
              <a:rPr lang="en-US" sz="1100" i="0" dirty="0" smtClean="0">
                <a:solidFill>
                  <a:schemeClr val="tx1"/>
                </a:solidFill>
              </a:rPr>
              <a:t>For Producer Use Only – Not For Use With the General Public</a:t>
            </a:r>
          </a:p>
        </p:txBody>
      </p:sp>
      <p:sp>
        <p:nvSpPr>
          <p:cNvPr id="11" name="7-Point Star 10"/>
          <p:cNvSpPr/>
          <p:nvPr/>
        </p:nvSpPr>
        <p:spPr bwMode="auto">
          <a:xfrm>
            <a:off x="4981960" y="2110343"/>
            <a:ext cx="503029" cy="380536"/>
          </a:xfrm>
          <a:prstGeom prst="star7">
            <a:avLst/>
          </a:prstGeom>
          <a:solidFill>
            <a:srgbClr val="FFFF00"/>
          </a:solidFill>
          <a:ln w="28575">
            <a:solidFill>
              <a:srgbClr val="FF0000"/>
            </a:solidFill>
          </a:ln>
          <a:effectLst/>
          <a:extLst/>
        </p:spPr>
        <p:txBody>
          <a:bodyPr vert="horz" wrap="square" lIns="0" tIns="0" rIns="0" bIns="0" numCol="1" rtlCol="0" anchor="b"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200" b="1" i="1" u="none" strike="noStrike" cap="none" normalizeH="0" baseline="0" dirty="0" smtClean="0">
                <a:ln>
                  <a:noFill/>
                </a:ln>
                <a:solidFill>
                  <a:schemeClr val="tx1"/>
                </a:solidFill>
                <a:effectLst/>
                <a:latin typeface="Arial Narrow" pitchFamily="34" charset="0"/>
              </a:rPr>
              <a:t>New</a:t>
            </a:r>
          </a:p>
        </p:txBody>
      </p:sp>
    </p:spTree>
    <p:extLst>
      <p:ext uri="{BB962C8B-B14F-4D97-AF65-F5344CB8AC3E}">
        <p14:creationId xmlns:p14="http://schemas.microsoft.com/office/powerpoint/2010/main" val="887510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MetLife Income </a:t>
            </a:r>
            <a:r>
              <a:rPr lang="en-US" dirty="0" smtClean="0"/>
              <a:t>Guard vs. Omni Advantage</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09974286"/>
              </p:ext>
            </p:extLst>
          </p:nvPr>
        </p:nvGraphicFramePr>
        <p:xfrm>
          <a:off x="228598" y="1447801"/>
          <a:ext cx="8610601" cy="4543566"/>
        </p:xfrm>
        <a:graphic>
          <a:graphicData uri="http://schemas.openxmlformats.org/drawingml/2006/table">
            <a:tbl>
              <a:tblPr firstRow="1" firstCol="1" bandRow="1">
                <a:tableStyleId>{5C22544A-7EE6-4342-B048-85BDC9FD1C3A}</a:tableStyleId>
              </a:tblPr>
              <a:tblGrid>
                <a:gridCol w="1891365"/>
                <a:gridCol w="3359217"/>
                <a:gridCol w="3360019"/>
              </a:tblGrid>
              <a:tr h="294540">
                <a:tc>
                  <a:txBody>
                    <a:bodyPr/>
                    <a:lstStyle/>
                    <a:p>
                      <a:pPr marL="0" marR="0" algn="ctr">
                        <a:spcBef>
                          <a:spcPts val="0"/>
                        </a:spcBef>
                        <a:spcAft>
                          <a:spcPts val="0"/>
                        </a:spcAft>
                      </a:pPr>
                      <a:endParaRPr lang="en-US" sz="1600" dirty="0">
                        <a:effectLst/>
                        <a:latin typeface="Arial" pitchFamily="34" charset="0"/>
                        <a:ea typeface="Times New Roman"/>
                        <a:cs typeface="Arial" pitchFamily="34" charset="0"/>
                      </a:endParaRPr>
                    </a:p>
                  </a:txBody>
                  <a:tcPr marL="68580" marR="68580" marT="0" marB="0">
                    <a:solidFill>
                      <a:srgbClr val="660066"/>
                    </a:solidFill>
                  </a:tcPr>
                </a:tc>
                <a:tc>
                  <a:txBody>
                    <a:bodyPr/>
                    <a:lstStyle/>
                    <a:p>
                      <a:pPr marL="0" marR="0" algn="ctr">
                        <a:spcBef>
                          <a:spcPts val="0"/>
                        </a:spcBef>
                        <a:spcAft>
                          <a:spcPts val="0"/>
                        </a:spcAft>
                      </a:pPr>
                      <a:r>
                        <a:rPr lang="en-US" sz="1600" dirty="0" smtClean="0">
                          <a:effectLst/>
                          <a:latin typeface="Arial" pitchFamily="34" charset="0"/>
                          <a:ea typeface="Times New Roman"/>
                          <a:cs typeface="Arial" pitchFamily="34" charset="0"/>
                        </a:rPr>
                        <a:t>MetLife</a:t>
                      </a:r>
                      <a:r>
                        <a:rPr lang="en-US" sz="1600" baseline="0" dirty="0" smtClean="0">
                          <a:effectLst/>
                          <a:latin typeface="Arial" pitchFamily="34" charset="0"/>
                          <a:ea typeface="Times New Roman"/>
                          <a:cs typeface="Arial" pitchFamily="34" charset="0"/>
                        </a:rPr>
                        <a:t> Income Guard</a:t>
                      </a:r>
                      <a:endParaRPr lang="en-US" sz="1600" dirty="0">
                        <a:effectLst/>
                        <a:latin typeface="Arial" pitchFamily="34" charset="0"/>
                        <a:ea typeface="Times New Roman"/>
                        <a:cs typeface="Arial" pitchFamily="34" charset="0"/>
                      </a:endParaRPr>
                    </a:p>
                  </a:txBody>
                  <a:tcPr marL="68580" marR="68580" marT="0" marB="0">
                    <a:solidFill>
                      <a:srgbClr val="660066"/>
                    </a:solidFill>
                  </a:tcPr>
                </a:tc>
                <a:tc>
                  <a:txBody>
                    <a:bodyPr/>
                    <a:lstStyle/>
                    <a:p>
                      <a:pPr marL="0" marR="0" algn="ctr">
                        <a:spcBef>
                          <a:spcPts val="0"/>
                        </a:spcBef>
                        <a:spcAft>
                          <a:spcPts val="0"/>
                        </a:spcAft>
                      </a:pPr>
                      <a:r>
                        <a:rPr lang="en-US" sz="1600" dirty="0" smtClean="0">
                          <a:effectLst/>
                          <a:latin typeface="Arial" pitchFamily="34" charset="0"/>
                          <a:ea typeface="Times New Roman"/>
                          <a:cs typeface="Arial" pitchFamily="34" charset="0"/>
                        </a:rPr>
                        <a:t>OMNI Advantage</a:t>
                      </a:r>
                      <a:endParaRPr lang="en-US" sz="1600" dirty="0">
                        <a:effectLst/>
                        <a:latin typeface="Arial" pitchFamily="34" charset="0"/>
                        <a:ea typeface="Times New Roman"/>
                        <a:cs typeface="Arial" pitchFamily="34" charset="0"/>
                      </a:endParaRPr>
                    </a:p>
                  </a:txBody>
                  <a:tcPr marL="68580" marR="68580" marT="0" marB="0">
                    <a:solidFill>
                      <a:srgbClr val="660066"/>
                    </a:solidFill>
                  </a:tcPr>
                </a:tc>
              </a:tr>
              <a:tr h="4249026">
                <a:tc>
                  <a:txBody>
                    <a:bodyPr/>
                    <a:lstStyle/>
                    <a:p>
                      <a:pPr marL="0" marR="0">
                        <a:spcBef>
                          <a:spcPts val="0"/>
                        </a:spcBef>
                        <a:spcAft>
                          <a:spcPts val="0"/>
                        </a:spcAft>
                      </a:pPr>
                      <a:r>
                        <a:rPr lang="en-US" sz="1600" b="0" dirty="0">
                          <a:solidFill>
                            <a:srgbClr val="FFFFFF"/>
                          </a:solidFill>
                          <a:effectLst/>
                          <a:latin typeface="Arial" pitchFamily="34" charset="0"/>
                          <a:ea typeface="Times New Roman"/>
                          <a:cs typeface="Arial" pitchFamily="34" charset="0"/>
                        </a:rPr>
                        <a:t>Available Riders</a:t>
                      </a:r>
                      <a:endParaRPr lang="en-US" sz="1600" b="0" dirty="0">
                        <a:effectLst/>
                        <a:latin typeface="Arial" pitchFamily="34" charset="0"/>
                        <a:ea typeface="Times New Roman"/>
                        <a:cs typeface="Arial" pitchFamily="34" charset="0"/>
                      </a:endParaRPr>
                    </a:p>
                  </a:txBody>
                  <a:tcPr marL="68580" marR="68580" marT="0" marB="0" anchor="ctr">
                    <a:solidFill>
                      <a:srgbClr val="660066"/>
                    </a:solidFill>
                  </a:tcPr>
                </a:tc>
                <a:tc>
                  <a:txBody>
                    <a:bodyPr/>
                    <a:lstStyle/>
                    <a:p>
                      <a:pPr marL="0" marR="0" algn="ctr">
                        <a:spcBef>
                          <a:spcPts val="0"/>
                        </a:spcBef>
                        <a:spcAft>
                          <a:spcPts val="0"/>
                        </a:spcAft>
                      </a:pPr>
                      <a:r>
                        <a:rPr lang="en-US" sz="1200" b="1" dirty="0">
                          <a:effectLst/>
                          <a:latin typeface="Arial" pitchFamily="34" charset="0"/>
                          <a:ea typeface="Times New Roman"/>
                          <a:cs typeface="Arial" pitchFamily="34" charset="0"/>
                        </a:rPr>
                        <a:t>Automatic Increase Benefit </a:t>
                      </a:r>
                      <a:endParaRPr lang="en-US" sz="1200" b="1" dirty="0" smtClean="0">
                        <a:effectLst/>
                        <a:latin typeface="Arial" pitchFamily="34" charset="0"/>
                        <a:ea typeface="Times New Roman"/>
                        <a:cs typeface="Arial" pitchFamily="34" charset="0"/>
                      </a:endParaRPr>
                    </a:p>
                    <a:p>
                      <a:pPr marL="0" marR="0" algn="ctr">
                        <a:spcBef>
                          <a:spcPts val="0"/>
                        </a:spcBef>
                        <a:spcAft>
                          <a:spcPts val="0"/>
                        </a:spcAft>
                      </a:pPr>
                      <a:r>
                        <a:rPr lang="en-US" sz="1200" b="1" dirty="0" smtClean="0">
                          <a:effectLst/>
                          <a:latin typeface="Arial" pitchFamily="34" charset="0"/>
                          <a:ea typeface="Times New Roman"/>
                          <a:cs typeface="Arial" pitchFamily="34" charset="0"/>
                        </a:rPr>
                        <a:t>Capital </a:t>
                      </a:r>
                      <a:r>
                        <a:rPr lang="en-US" sz="1200" b="1" dirty="0">
                          <a:effectLst/>
                          <a:latin typeface="Arial" pitchFamily="34" charset="0"/>
                          <a:ea typeface="Times New Roman"/>
                          <a:cs typeface="Arial" pitchFamily="34" charset="0"/>
                        </a:rPr>
                        <a:t>Sum </a:t>
                      </a:r>
                      <a:r>
                        <a:rPr lang="en-US" sz="1200" b="1" dirty="0" smtClean="0">
                          <a:effectLst/>
                          <a:latin typeface="Arial" pitchFamily="34" charset="0"/>
                          <a:ea typeface="Times New Roman"/>
                          <a:cs typeface="Arial" pitchFamily="34" charset="0"/>
                        </a:rPr>
                        <a:t>Benefit</a:t>
                      </a:r>
                      <a:r>
                        <a:rPr lang="en-US" sz="1200" b="0" baseline="30000" dirty="0" smtClean="0">
                          <a:effectLst/>
                          <a:latin typeface="Arial" pitchFamily="34" charset="0"/>
                          <a:ea typeface="Times New Roman"/>
                          <a:cs typeface="Arial" pitchFamily="34" charset="0"/>
                        </a:rPr>
                        <a:t>1</a:t>
                      </a:r>
                      <a:r>
                        <a:rPr lang="en-US" sz="1200" b="1" dirty="0" smtClean="0">
                          <a:effectLst/>
                          <a:latin typeface="Arial" pitchFamily="34" charset="0"/>
                          <a:ea typeface="Times New Roman"/>
                          <a:cs typeface="Arial" pitchFamily="34" charset="0"/>
                        </a:rPr>
                        <a:t> </a:t>
                      </a:r>
                      <a:r>
                        <a:rPr lang="en-US" sz="1200" b="1" dirty="0">
                          <a:effectLst/>
                          <a:latin typeface="Arial" pitchFamily="34" charset="0"/>
                          <a:ea typeface="Times New Roman"/>
                          <a:cs typeface="Arial" pitchFamily="34" charset="0"/>
                        </a:rPr>
                        <a:t>- </a:t>
                      </a:r>
                      <a:r>
                        <a:rPr lang="en-US" sz="1200" b="1" dirty="0">
                          <a:solidFill>
                            <a:srgbClr val="FF0000"/>
                          </a:solidFill>
                          <a:effectLst/>
                          <a:latin typeface="Arial" pitchFamily="34" charset="0"/>
                          <a:ea typeface="Times New Roman"/>
                          <a:cs typeface="Arial" pitchFamily="34" charset="0"/>
                        </a:rPr>
                        <a:t>New</a:t>
                      </a:r>
                      <a:endParaRPr lang="en-US" sz="1200" dirty="0">
                        <a:solidFill>
                          <a:srgbClr val="FF0000"/>
                        </a:solidFill>
                        <a:effectLst/>
                        <a:latin typeface="Arial" pitchFamily="34" charset="0"/>
                        <a:ea typeface="Times New Roman"/>
                        <a:cs typeface="Arial" pitchFamily="34" charset="0"/>
                      </a:endParaRPr>
                    </a:p>
                    <a:p>
                      <a:pPr marL="0" marR="0" algn="ctr">
                        <a:spcBef>
                          <a:spcPts val="0"/>
                        </a:spcBef>
                        <a:spcAft>
                          <a:spcPts val="0"/>
                        </a:spcAft>
                      </a:pPr>
                      <a:r>
                        <a:rPr lang="en-US" sz="1200" dirty="0">
                          <a:effectLst/>
                          <a:latin typeface="Arial" pitchFamily="34" charset="0"/>
                          <a:ea typeface="Times New Roman"/>
                          <a:cs typeface="Arial" pitchFamily="34" charset="0"/>
                        </a:rPr>
                        <a:t>Catastrophic </a:t>
                      </a:r>
                      <a:r>
                        <a:rPr lang="en-US" sz="1200" dirty="0" smtClean="0">
                          <a:effectLst/>
                          <a:latin typeface="Arial" pitchFamily="34" charset="0"/>
                          <a:ea typeface="Times New Roman"/>
                          <a:cs typeface="Arial" pitchFamily="34" charset="0"/>
                        </a:rPr>
                        <a:t>Disability</a:t>
                      </a:r>
                      <a:r>
                        <a:rPr lang="en-US" sz="1200" b="0" baseline="30000" dirty="0" smtClean="0">
                          <a:effectLst/>
                          <a:latin typeface="Arial" pitchFamily="34" charset="0"/>
                          <a:ea typeface="Times New Roman"/>
                          <a:cs typeface="Arial" pitchFamily="34" charset="0"/>
                        </a:rPr>
                        <a:t>1</a:t>
                      </a:r>
                      <a:endParaRPr lang="en-US" sz="1200" dirty="0">
                        <a:effectLst/>
                        <a:latin typeface="Arial" pitchFamily="34" charset="0"/>
                        <a:ea typeface="Times New Roman"/>
                        <a:cs typeface="Arial" pitchFamily="34" charset="0"/>
                      </a:endParaRPr>
                    </a:p>
                    <a:p>
                      <a:pPr marL="0" marR="0" algn="ctr">
                        <a:spcBef>
                          <a:spcPts val="0"/>
                        </a:spcBef>
                        <a:spcAft>
                          <a:spcPts val="0"/>
                        </a:spcAft>
                      </a:pPr>
                      <a:r>
                        <a:rPr lang="en-US" sz="1200" b="1" dirty="0">
                          <a:effectLst/>
                          <a:latin typeface="Arial" pitchFamily="34" charset="0"/>
                          <a:ea typeface="Times New Roman"/>
                          <a:cs typeface="Arial" pitchFamily="34" charset="0"/>
                        </a:rPr>
                        <a:t>COBRA Premium Reimbursement - </a:t>
                      </a:r>
                      <a:r>
                        <a:rPr lang="en-US" sz="1200" b="1" dirty="0">
                          <a:solidFill>
                            <a:srgbClr val="FF0000"/>
                          </a:solidFill>
                          <a:effectLst/>
                          <a:latin typeface="Arial" pitchFamily="34" charset="0"/>
                          <a:ea typeface="Times New Roman"/>
                          <a:cs typeface="Arial" pitchFamily="34" charset="0"/>
                        </a:rPr>
                        <a:t>New</a:t>
                      </a:r>
                      <a:endParaRPr lang="en-US" sz="1200" dirty="0">
                        <a:solidFill>
                          <a:srgbClr val="FF0000"/>
                        </a:solidFill>
                        <a:effectLst/>
                        <a:latin typeface="Arial" pitchFamily="34" charset="0"/>
                        <a:ea typeface="Times New Roman"/>
                        <a:cs typeface="Arial" pitchFamily="34" charset="0"/>
                      </a:endParaRPr>
                    </a:p>
                    <a:p>
                      <a:pPr marL="0" marR="0" algn="ctr">
                        <a:spcBef>
                          <a:spcPts val="0"/>
                        </a:spcBef>
                        <a:spcAft>
                          <a:spcPts val="0"/>
                        </a:spcAft>
                      </a:pPr>
                      <a:r>
                        <a:rPr lang="en-US" sz="1200" dirty="0">
                          <a:effectLst/>
                          <a:latin typeface="Arial" pitchFamily="34" charset="0"/>
                          <a:ea typeface="Times New Roman"/>
                          <a:cs typeface="Arial" pitchFamily="34" charset="0"/>
                        </a:rPr>
                        <a:t>COLA 3% </a:t>
                      </a:r>
                      <a:r>
                        <a:rPr lang="en-US" sz="1200" dirty="0" smtClean="0">
                          <a:effectLst/>
                          <a:latin typeface="Arial" pitchFamily="34" charset="0"/>
                          <a:ea typeface="Times New Roman"/>
                          <a:cs typeface="Arial" pitchFamily="34" charset="0"/>
                        </a:rPr>
                        <a:t>Simple</a:t>
                      </a:r>
                      <a:r>
                        <a:rPr lang="en-US" sz="1200" b="0" baseline="30000" dirty="0" smtClean="0">
                          <a:effectLst/>
                          <a:latin typeface="Arial" pitchFamily="34" charset="0"/>
                          <a:ea typeface="Times New Roman"/>
                          <a:cs typeface="Arial" pitchFamily="34" charset="0"/>
                        </a:rPr>
                        <a:t>1</a:t>
                      </a:r>
                      <a:endParaRPr lang="en-US" sz="1200" dirty="0">
                        <a:effectLst/>
                        <a:latin typeface="Arial" pitchFamily="34" charset="0"/>
                        <a:ea typeface="Times New Roman"/>
                        <a:cs typeface="Arial" pitchFamily="34" charset="0"/>
                      </a:endParaRPr>
                    </a:p>
                    <a:p>
                      <a:pPr marL="0" marR="0" algn="ctr">
                        <a:spcBef>
                          <a:spcPts val="0"/>
                        </a:spcBef>
                        <a:spcAft>
                          <a:spcPts val="0"/>
                        </a:spcAft>
                      </a:pPr>
                      <a:r>
                        <a:rPr lang="en-US" sz="1200" b="1" dirty="0">
                          <a:effectLst/>
                          <a:latin typeface="Arial" pitchFamily="34" charset="0"/>
                          <a:ea typeface="Times New Roman"/>
                          <a:cs typeface="Arial" pitchFamily="34" charset="0"/>
                        </a:rPr>
                        <a:t>COLA 3% </a:t>
                      </a:r>
                      <a:r>
                        <a:rPr lang="en-US" sz="1200" b="1" dirty="0" smtClean="0">
                          <a:effectLst/>
                          <a:latin typeface="Arial" pitchFamily="34" charset="0"/>
                          <a:ea typeface="Times New Roman"/>
                          <a:cs typeface="Arial" pitchFamily="34" charset="0"/>
                        </a:rPr>
                        <a:t>Compound</a:t>
                      </a:r>
                      <a:r>
                        <a:rPr lang="en-US" sz="1200" b="0" baseline="30000" dirty="0" smtClean="0">
                          <a:effectLst/>
                          <a:latin typeface="Arial" pitchFamily="34" charset="0"/>
                          <a:ea typeface="Times New Roman"/>
                          <a:cs typeface="Arial" pitchFamily="34" charset="0"/>
                        </a:rPr>
                        <a:t>1</a:t>
                      </a:r>
                      <a:r>
                        <a:rPr lang="en-US" sz="1200" b="1" dirty="0" smtClean="0">
                          <a:effectLst/>
                          <a:latin typeface="Arial" pitchFamily="34" charset="0"/>
                          <a:ea typeface="Times New Roman"/>
                          <a:cs typeface="Arial" pitchFamily="34" charset="0"/>
                        </a:rPr>
                        <a:t> </a:t>
                      </a:r>
                      <a:r>
                        <a:rPr lang="en-US" sz="1200" b="1" dirty="0">
                          <a:effectLst/>
                          <a:latin typeface="Arial" pitchFamily="34" charset="0"/>
                          <a:ea typeface="Times New Roman"/>
                          <a:cs typeface="Arial" pitchFamily="34" charset="0"/>
                        </a:rPr>
                        <a:t>- </a:t>
                      </a:r>
                      <a:r>
                        <a:rPr lang="en-US" sz="1200" b="1" dirty="0">
                          <a:solidFill>
                            <a:srgbClr val="FF0000"/>
                          </a:solidFill>
                          <a:effectLst/>
                          <a:latin typeface="Arial" pitchFamily="34" charset="0"/>
                          <a:ea typeface="Times New Roman"/>
                          <a:cs typeface="Arial" pitchFamily="34" charset="0"/>
                        </a:rPr>
                        <a:t>New</a:t>
                      </a:r>
                      <a:endParaRPr lang="en-US" sz="1200" dirty="0">
                        <a:solidFill>
                          <a:srgbClr val="FF0000"/>
                        </a:solidFill>
                        <a:effectLst/>
                        <a:latin typeface="Arial" pitchFamily="34" charset="0"/>
                        <a:ea typeface="Times New Roman"/>
                        <a:cs typeface="Arial" pitchFamily="34" charset="0"/>
                      </a:endParaRPr>
                    </a:p>
                    <a:p>
                      <a:pPr marL="0" marR="0" algn="ctr">
                        <a:spcBef>
                          <a:spcPts val="0"/>
                        </a:spcBef>
                        <a:spcAft>
                          <a:spcPts val="0"/>
                        </a:spcAft>
                      </a:pPr>
                      <a:r>
                        <a:rPr lang="en-US" sz="1200" dirty="0">
                          <a:effectLst/>
                          <a:latin typeface="Arial" pitchFamily="34" charset="0"/>
                          <a:ea typeface="Times New Roman"/>
                          <a:cs typeface="Arial" pitchFamily="34" charset="0"/>
                        </a:rPr>
                        <a:t>CPI COLA 0 – </a:t>
                      </a:r>
                      <a:r>
                        <a:rPr lang="en-US" sz="1200" dirty="0" smtClean="0">
                          <a:effectLst/>
                          <a:latin typeface="Arial" pitchFamily="34" charset="0"/>
                          <a:ea typeface="Times New Roman"/>
                          <a:cs typeface="Arial" pitchFamily="34" charset="0"/>
                        </a:rPr>
                        <a:t>10%</a:t>
                      </a:r>
                      <a:r>
                        <a:rPr lang="en-US" sz="1200" b="0" baseline="30000" dirty="0" smtClean="0">
                          <a:effectLst/>
                          <a:latin typeface="Arial" pitchFamily="34" charset="0"/>
                          <a:ea typeface="Times New Roman"/>
                          <a:cs typeface="Arial" pitchFamily="34" charset="0"/>
                        </a:rPr>
                        <a:t>1</a:t>
                      </a:r>
                      <a:endParaRPr lang="en-US" sz="1200" dirty="0">
                        <a:effectLst/>
                        <a:latin typeface="Arial" pitchFamily="34" charset="0"/>
                        <a:ea typeface="Times New Roman"/>
                        <a:cs typeface="Arial" pitchFamily="34" charset="0"/>
                      </a:endParaRPr>
                    </a:p>
                    <a:p>
                      <a:pPr marL="0" marR="0" algn="ctr">
                        <a:spcBef>
                          <a:spcPts val="0"/>
                        </a:spcBef>
                        <a:spcAft>
                          <a:spcPts val="0"/>
                        </a:spcAft>
                      </a:pPr>
                      <a:r>
                        <a:rPr lang="en-US" sz="1200" dirty="0">
                          <a:effectLst/>
                          <a:latin typeface="Arial" pitchFamily="34" charset="0"/>
                          <a:ea typeface="Times New Roman"/>
                          <a:cs typeface="Arial" pitchFamily="34" charset="0"/>
                        </a:rPr>
                        <a:t>Guaranteed Insurability</a:t>
                      </a:r>
                    </a:p>
                    <a:p>
                      <a:pPr marL="0" marR="0" algn="ctr">
                        <a:spcBef>
                          <a:spcPts val="0"/>
                        </a:spcBef>
                        <a:spcAft>
                          <a:spcPts val="0"/>
                        </a:spcAft>
                      </a:pPr>
                      <a:r>
                        <a:rPr lang="en-US" sz="1200" b="1" dirty="0">
                          <a:effectLst/>
                          <a:latin typeface="Arial" pitchFamily="34" charset="0"/>
                          <a:ea typeface="Times New Roman"/>
                          <a:cs typeface="Arial" pitchFamily="34" charset="0"/>
                        </a:rPr>
                        <a:t>Life Event Rider - </a:t>
                      </a:r>
                      <a:r>
                        <a:rPr lang="en-US" sz="1200" b="1" dirty="0">
                          <a:solidFill>
                            <a:srgbClr val="FF0000"/>
                          </a:solidFill>
                          <a:effectLst/>
                          <a:latin typeface="Arial" pitchFamily="34" charset="0"/>
                          <a:ea typeface="Times New Roman"/>
                          <a:cs typeface="Arial" pitchFamily="34" charset="0"/>
                        </a:rPr>
                        <a:t>New</a:t>
                      </a:r>
                      <a:endParaRPr lang="en-US" sz="1200" dirty="0">
                        <a:solidFill>
                          <a:srgbClr val="FF0000"/>
                        </a:solidFill>
                        <a:effectLst/>
                        <a:latin typeface="Arial" pitchFamily="34" charset="0"/>
                        <a:ea typeface="Times New Roman"/>
                        <a:cs typeface="Arial" pitchFamily="34" charset="0"/>
                      </a:endParaRPr>
                    </a:p>
                    <a:p>
                      <a:pPr marL="0" marR="0" algn="ctr">
                        <a:spcBef>
                          <a:spcPts val="0"/>
                        </a:spcBef>
                        <a:spcAft>
                          <a:spcPts val="0"/>
                        </a:spcAft>
                      </a:pPr>
                      <a:r>
                        <a:rPr lang="en-US" sz="1200" dirty="0">
                          <a:effectLst/>
                          <a:latin typeface="Arial" pitchFamily="34" charset="0"/>
                          <a:ea typeface="Times New Roman"/>
                          <a:cs typeface="Arial" pitchFamily="34" charset="0"/>
                        </a:rPr>
                        <a:t>Lifetime Disability</a:t>
                      </a:r>
                    </a:p>
                    <a:p>
                      <a:pPr marL="0" marR="0" algn="ctr">
                        <a:spcBef>
                          <a:spcPts val="0"/>
                        </a:spcBef>
                        <a:spcAft>
                          <a:spcPts val="0"/>
                        </a:spcAft>
                      </a:pPr>
                      <a:r>
                        <a:rPr lang="en-US" sz="1200" b="1" dirty="0">
                          <a:effectLst/>
                          <a:latin typeface="Arial" pitchFamily="34" charset="0"/>
                          <a:ea typeface="Times New Roman"/>
                          <a:cs typeface="Arial" pitchFamily="34" charset="0"/>
                        </a:rPr>
                        <a:t>Partial </a:t>
                      </a:r>
                      <a:r>
                        <a:rPr lang="en-US" sz="1200" b="1" dirty="0" smtClean="0">
                          <a:effectLst/>
                          <a:latin typeface="Arial" pitchFamily="34" charset="0"/>
                          <a:ea typeface="Times New Roman"/>
                          <a:cs typeface="Arial" pitchFamily="34" charset="0"/>
                        </a:rPr>
                        <a:t>Disability</a:t>
                      </a:r>
                      <a:r>
                        <a:rPr lang="en-US" sz="1200" b="0" baseline="30000" dirty="0" smtClean="0">
                          <a:effectLst/>
                          <a:latin typeface="Arial" pitchFamily="34" charset="0"/>
                          <a:ea typeface="Times New Roman"/>
                          <a:cs typeface="Arial" pitchFamily="34" charset="0"/>
                        </a:rPr>
                        <a:t>1</a:t>
                      </a:r>
                      <a:r>
                        <a:rPr lang="en-US" sz="1200" b="1" dirty="0" smtClean="0">
                          <a:effectLst/>
                          <a:latin typeface="Arial" pitchFamily="34" charset="0"/>
                          <a:ea typeface="Times New Roman"/>
                          <a:cs typeface="Arial" pitchFamily="34" charset="0"/>
                        </a:rPr>
                        <a:t> </a:t>
                      </a:r>
                      <a:r>
                        <a:rPr lang="en-US" sz="1200" b="1" dirty="0">
                          <a:effectLst/>
                          <a:latin typeface="Arial" pitchFamily="34" charset="0"/>
                          <a:ea typeface="Times New Roman"/>
                          <a:cs typeface="Arial" pitchFamily="34" charset="0"/>
                        </a:rPr>
                        <a:t>- </a:t>
                      </a:r>
                      <a:r>
                        <a:rPr lang="en-US" sz="1200" b="1" dirty="0">
                          <a:solidFill>
                            <a:srgbClr val="FF0000"/>
                          </a:solidFill>
                          <a:effectLst/>
                          <a:latin typeface="Arial" pitchFamily="34" charset="0"/>
                          <a:ea typeface="Times New Roman"/>
                          <a:cs typeface="Arial" pitchFamily="34" charset="0"/>
                        </a:rPr>
                        <a:t>New</a:t>
                      </a:r>
                      <a:endParaRPr lang="en-US" sz="1200" dirty="0">
                        <a:solidFill>
                          <a:srgbClr val="FF0000"/>
                        </a:solidFill>
                        <a:effectLst/>
                        <a:latin typeface="Arial" pitchFamily="34" charset="0"/>
                        <a:ea typeface="Times New Roman"/>
                        <a:cs typeface="Arial" pitchFamily="34" charset="0"/>
                      </a:endParaRPr>
                    </a:p>
                    <a:p>
                      <a:pPr marL="0" marR="0" algn="ctr">
                        <a:spcBef>
                          <a:spcPts val="0"/>
                        </a:spcBef>
                        <a:spcAft>
                          <a:spcPts val="0"/>
                        </a:spcAft>
                      </a:pPr>
                      <a:r>
                        <a:rPr lang="en-US" sz="1200" dirty="0">
                          <a:effectLst/>
                          <a:latin typeface="Arial" pitchFamily="34" charset="0"/>
                          <a:ea typeface="Times New Roman"/>
                          <a:cs typeface="Arial" pitchFamily="34" charset="0"/>
                        </a:rPr>
                        <a:t>Presumptive </a:t>
                      </a:r>
                      <a:r>
                        <a:rPr lang="en-US" sz="1200" dirty="0" smtClean="0">
                          <a:effectLst/>
                          <a:latin typeface="Arial" pitchFamily="34" charset="0"/>
                          <a:ea typeface="Times New Roman"/>
                          <a:cs typeface="Arial" pitchFamily="34" charset="0"/>
                        </a:rPr>
                        <a:t>Disability</a:t>
                      </a:r>
                      <a:r>
                        <a:rPr lang="en-US" sz="1200" b="0" baseline="30000" dirty="0" smtClean="0">
                          <a:effectLst/>
                          <a:latin typeface="Arial" pitchFamily="34" charset="0"/>
                          <a:ea typeface="Times New Roman"/>
                          <a:cs typeface="Arial" pitchFamily="34" charset="0"/>
                        </a:rPr>
                        <a:t>1</a:t>
                      </a:r>
                      <a:endParaRPr lang="en-US" sz="1200" dirty="0">
                        <a:effectLst/>
                        <a:latin typeface="Arial" pitchFamily="34" charset="0"/>
                        <a:ea typeface="Times New Roman"/>
                        <a:cs typeface="Arial" pitchFamily="34" charset="0"/>
                      </a:endParaRPr>
                    </a:p>
                    <a:p>
                      <a:pPr marL="0" marR="0" algn="ctr">
                        <a:spcBef>
                          <a:spcPts val="0"/>
                        </a:spcBef>
                        <a:spcAft>
                          <a:spcPts val="0"/>
                        </a:spcAft>
                      </a:pPr>
                      <a:r>
                        <a:rPr lang="en-US" sz="1200" dirty="0">
                          <a:effectLst/>
                          <a:latin typeface="Arial" pitchFamily="34" charset="0"/>
                          <a:ea typeface="Times New Roman"/>
                          <a:cs typeface="Arial" pitchFamily="34" charset="0"/>
                        </a:rPr>
                        <a:t>Refund of Premium</a:t>
                      </a:r>
                    </a:p>
                    <a:p>
                      <a:pPr marL="0" marR="0" algn="ctr">
                        <a:spcBef>
                          <a:spcPts val="0"/>
                        </a:spcBef>
                        <a:spcAft>
                          <a:spcPts val="0"/>
                        </a:spcAft>
                      </a:pPr>
                      <a:r>
                        <a:rPr lang="en-US" sz="1200" b="1" dirty="0">
                          <a:effectLst/>
                          <a:latin typeface="Arial" pitchFamily="34" charset="0"/>
                          <a:ea typeface="Times New Roman"/>
                          <a:cs typeface="Arial" pitchFamily="34" charset="0"/>
                        </a:rPr>
                        <a:t>Basic </a:t>
                      </a:r>
                      <a:r>
                        <a:rPr lang="en-US" sz="1200" b="1" dirty="0" smtClean="0">
                          <a:effectLst/>
                          <a:latin typeface="Arial" pitchFamily="34" charset="0"/>
                          <a:ea typeface="Times New Roman"/>
                          <a:cs typeface="Arial" pitchFamily="34" charset="0"/>
                        </a:rPr>
                        <a:t>Residual</a:t>
                      </a:r>
                      <a:r>
                        <a:rPr lang="en-US" sz="1200" b="0" baseline="30000" dirty="0" smtClean="0">
                          <a:effectLst/>
                          <a:latin typeface="Arial" pitchFamily="34" charset="0"/>
                          <a:ea typeface="Times New Roman"/>
                          <a:cs typeface="Arial" pitchFamily="34" charset="0"/>
                        </a:rPr>
                        <a:t>1</a:t>
                      </a:r>
                      <a:r>
                        <a:rPr lang="en-US" sz="1200" b="1" dirty="0" smtClean="0">
                          <a:effectLst/>
                          <a:latin typeface="Arial" pitchFamily="34" charset="0"/>
                          <a:ea typeface="Times New Roman"/>
                          <a:cs typeface="Arial" pitchFamily="34" charset="0"/>
                        </a:rPr>
                        <a:t>- </a:t>
                      </a:r>
                      <a:r>
                        <a:rPr lang="en-US" sz="1200" b="1" dirty="0">
                          <a:solidFill>
                            <a:srgbClr val="FF0000"/>
                          </a:solidFill>
                          <a:effectLst/>
                          <a:latin typeface="Arial" pitchFamily="34" charset="0"/>
                          <a:ea typeface="Times New Roman"/>
                          <a:cs typeface="Arial" pitchFamily="34" charset="0"/>
                        </a:rPr>
                        <a:t>Enhanced</a:t>
                      </a:r>
                      <a:endParaRPr lang="en-US" sz="1200" dirty="0">
                        <a:solidFill>
                          <a:srgbClr val="FF0000"/>
                        </a:solidFill>
                        <a:effectLst/>
                        <a:latin typeface="Arial" pitchFamily="34" charset="0"/>
                        <a:ea typeface="Times New Roman"/>
                        <a:cs typeface="Arial" pitchFamily="34" charset="0"/>
                      </a:endParaRPr>
                    </a:p>
                    <a:p>
                      <a:pPr marL="0" marR="0" algn="ctr">
                        <a:spcBef>
                          <a:spcPts val="0"/>
                        </a:spcBef>
                        <a:spcAft>
                          <a:spcPts val="0"/>
                        </a:spcAft>
                      </a:pPr>
                      <a:r>
                        <a:rPr lang="en-US" sz="1200" b="1" dirty="0">
                          <a:effectLst/>
                          <a:latin typeface="Arial" pitchFamily="34" charset="0"/>
                          <a:ea typeface="Times New Roman"/>
                          <a:cs typeface="Arial" pitchFamily="34" charset="0"/>
                        </a:rPr>
                        <a:t>Residual </a:t>
                      </a:r>
                      <a:r>
                        <a:rPr lang="en-US" sz="1200" b="1" dirty="0" smtClean="0">
                          <a:effectLst/>
                          <a:latin typeface="Arial" pitchFamily="34" charset="0"/>
                          <a:ea typeface="Times New Roman"/>
                          <a:cs typeface="Arial" pitchFamily="34" charset="0"/>
                        </a:rPr>
                        <a:t>w/Recovery</a:t>
                      </a:r>
                      <a:r>
                        <a:rPr lang="en-US" sz="1200" b="0" baseline="30000" dirty="0" smtClean="0">
                          <a:effectLst/>
                          <a:latin typeface="Arial" pitchFamily="34" charset="0"/>
                          <a:ea typeface="Times New Roman"/>
                          <a:cs typeface="Arial" pitchFamily="34" charset="0"/>
                        </a:rPr>
                        <a:t>1</a:t>
                      </a:r>
                      <a:r>
                        <a:rPr lang="en-US" sz="1200" b="1" dirty="0" smtClean="0">
                          <a:effectLst/>
                          <a:latin typeface="Arial" pitchFamily="34" charset="0"/>
                          <a:ea typeface="Times New Roman"/>
                          <a:cs typeface="Arial" pitchFamily="34" charset="0"/>
                        </a:rPr>
                        <a:t>- </a:t>
                      </a:r>
                      <a:r>
                        <a:rPr lang="en-US" sz="1200" b="1" dirty="0">
                          <a:solidFill>
                            <a:srgbClr val="FF0000"/>
                          </a:solidFill>
                          <a:effectLst/>
                          <a:latin typeface="Arial" pitchFamily="34" charset="0"/>
                          <a:ea typeface="Times New Roman"/>
                          <a:cs typeface="Arial" pitchFamily="34" charset="0"/>
                        </a:rPr>
                        <a:t>New</a:t>
                      </a:r>
                      <a:endParaRPr lang="en-US" sz="1200" dirty="0">
                        <a:solidFill>
                          <a:srgbClr val="FF0000"/>
                        </a:solidFill>
                        <a:effectLst/>
                        <a:latin typeface="Arial" pitchFamily="34" charset="0"/>
                        <a:ea typeface="Times New Roman"/>
                        <a:cs typeface="Arial" pitchFamily="34" charset="0"/>
                      </a:endParaRPr>
                    </a:p>
                    <a:p>
                      <a:pPr marL="0" marR="0" algn="ctr">
                        <a:spcBef>
                          <a:spcPts val="0"/>
                        </a:spcBef>
                        <a:spcAft>
                          <a:spcPts val="0"/>
                        </a:spcAft>
                      </a:pPr>
                      <a:r>
                        <a:rPr lang="en-US" sz="1200" b="1" dirty="0">
                          <a:effectLst/>
                          <a:latin typeface="Arial" pitchFamily="34" charset="0"/>
                          <a:ea typeface="Times New Roman"/>
                          <a:cs typeface="Arial" pitchFamily="34" charset="0"/>
                        </a:rPr>
                        <a:t>Enhanced Residual </a:t>
                      </a:r>
                      <a:r>
                        <a:rPr lang="en-US" sz="1200" b="1" dirty="0" smtClean="0">
                          <a:effectLst/>
                          <a:latin typeface="Arial" pitchFamily="34" charset="0"/>
                          <a:ea typeface="Times New Roman"/>
                          <a:cs typeface="Arial" pitchFamily="34" charset="0"/>
                        </a:rPr>
                        <a:t>w/Recovery</a:t>
                      </a:r>
                      <a:r>
                        <a:rPr lang="en-US" sz="1200" b="0" baseline="30000" dirty="0" smtClean="0">
                          <a:effectLst/>
                          <a:latin typeface="Arial" pitchFamily="34" charset="0"/>
                          <a:ea typeface="Times New Roman"/>
                          <a:cs typeface="Arial" pitchFamily="34" charset="0"/>
                        </a:rPr>
                        <a:t>1</a:t>
                      </a:r>
                      <a:r>
                        <a:rPr lang="en-US" sz="1200" b="1" dirty="0" smtClean="0">
                          <a:effectLst/>
                          <a:latin typeface="Arial" pitchFamily="34" charset="0"/>
                          <a:ea typeface="Times New Roman"/>
                          <a:cs typeface="Arial" pitchFamily="34" charset="0"/>
                        </a:rPr>
                        <a:t>- </a:t>
                      </a:r>
                      <a:r>
                        <a:rPr lang="en-US" sz="1200" b="1" dirty="0">
                          <a:solidFill>
                            <a:srgbClr val="FF0000"/>
                          </a:solidFill>
                          <a:effectLst/>
                          <a:latin typeface="Arial" pitchFamily="34" charset="0"/>
                          <a:ea typeface="Times New Roman"/>
                          <a:cs typeface="Arial" pitchFamily="34" charset="0"/>
                        </a:rPr>
                        <a:t>New</a:t>
                      </a:r>
                      <a:endParaRPr lang="en-US" sz="1200" dirty="0">
                        <a:solidFill>
                          <a:srgbClr val="FF0000"/>
                        </a:solidFill>
                        <a:effectLst/>
                        <a:latin typeface="Arial" pitchFamily="34" charset="0"/>
                        <a:ea typeface="Times New Roman"/>
                        <a:cs typeface="Arial" pitchFamily="34" charset="0"/>
                      </a:endParaRPr>
                    </a:p>
                    <a:p>
                      <a:pPr marL="0" marR="0" algn="ctr">
                        <a:spcBef>
                          <a:spcPts val="0"/>
                        </a:spcBef>
                        <a:spcAft>
                          <a:spcPts val="0"/>
                        </a:spcAft>
                      </a:pPr>
                      <a:r>
                        <a:rPr lang="en-US" sz="1200" dirty="0">
                          <a:effectLst/>
                          <a:latin typeface="Arial" pitchFamily="34" charset="0"/>
                          <a:ea typeface="Times New Roman"/>
                          <a:cs typeface="Arial" pitchFamily="34" charset="0"/>
                        </a:rPr>
                        <a:t>Social Insurance </a:t>
                      </a:r>
                      <a:r>
                        <a:rPr lang="en-US" sz="1200" dirty="0" smtClean="0">
                          <a:effectLst/>
                          <a:latin typeface="Arial" pitchFamily="34" charset="0"/>
                          <a:ea typeface="Times New Roman"/>
                          <a:cs typeface="Arial" pitchFamily="34" charset="0"/>
                        </a:rPr>
                        <a:t>Offset/Substitute</a:t>
                      </a:r>
                      <a:r>
                        <a:rPr lang="en-US" sz="1200" baseline="30000" dirty="0" smtClean="0">
                          <a:effectLst/>
                          <a:latin typeface="Arial" pitchFamily="34" charset="0"/>
                          <a:ea typeface="Times New Roman"/>
                          <a:cs typeface="Arial" pitchFamily="34" charset="0"/>
                        </a:rPr>
                        <a:t>1</a:t>
                      </a:r>
                      <a:endParaRPr lang="en-US" sz="1200" baseline="30000" dirty="0">
                        <a:effectLst/>
                        <a:latin typeface="Arial" pitchFamily="34" charset="0"/>
                        <a:ea typeface="Times New Roman"/>
                        <a:cs typeface="Arial" pitchFamily="34" charset="0"/>
                      </a:endParaRPr>
                    </a:p>
                    <a:p>
                      <a:pPr marL="0" marR="0" algn="ctr">
                        <a:spcBef>
                          <a:spcPts val="0"/>
                        </a:spcBef>
                        <a:spcAft>
                          <a:spcPts val="0"/>
                        </a:spcAft>
                      </a:pPr>
                      <a:r>
                        <a:rPr lang="en-US" sz="1200" dirty="0">
                          <a:effectLst/>
                          <a:latin typeface="Arial" pitchFamily="34" charset="0"/>
                          <a:ea typeface="Times New Roman"/>
                          <a:cs typeface="Arial" pitchFamily="34" charset="0"/>
                        </a:rPr>
                        <a:t>Spousal Catastrophic</a:t>
                      </a:r>
                    </a:p>
                    <a:p>
                      <a:pPr marL="0" marR="0" algn="ctr">
                        <a:spcBef>
                          <a:spcPts val="0"/>
                        </a:spcBef>
                        <a:spcAft>
                          <a:spcPts val="0"/>
                        </a:spcAft>
                      </a:pPr>
                      <a:r>
                        <a:rPr lang="en-US" sz="1200" dirty="0">
                          <a:effectLst/>
                          <a:latin typeface="Arial" pitchFamily="34" charset="0"/>
                          <a:ea typeface="Times New Roman"/>
                          <a:cs typeface="Arial" pitchFamily="34" charset="0"/>
                        </a:rPr>
                        <a:t>Term Premium Conversion</a:t>
                      </a:r>
                    </a:p>
                    <a:p>
                      <a:pPr marL="0" marR="0" algn="ctr">
                        <a:spcBef>
                          <a:spcPts val="0"/>
                        </a:spcBef>
                        <a:spcAft>
                          <a:spcPts val="0"/>
                        </a:spcAft>
                      </a:pPr>
                      <a:r>
                        <a:rPr lang="en-US" sz="1200" dirty="0">
                          <a:effectLst/>
                          <a:latin typeface="Arial" pitchFamily="34" charset="0"/>
                          <a:ea typeface="Times New Roman"/>
                          <a:cs typeface="Arial" pitchFamily="34" charset="0"/>
                        </a:rPr>
                        <a:t>Transitional Your </a:t>
                      </a:r>
                      <a:r>
                        <a:rPr lang="en-US" sz="1200" dirty="0" smtClean="0">
                          <a:effectLst/>
                          <a:latin typeface="Arial" pitchFamily="34" charset="0"/>
                          <a:ea typeface="Times New Roman"/>
                          <a:cs typeface="Arial" pitchFamily="34" charset="0"/>
                        </a:rPr>
                        <a:t>Occupation</a:t>
                      </a:r>
                      <a:r>
                        <a:rPr lang="en-US" sz="1200" b="0" baseline="30000" dirty="0" smtClean="0">
                          <a:effectLst/>
                          <a:latin typeface="Arial" pitchFamily="34" charset="0"/>
                          <a:ea typeface="Times New Roman"/>
                          <a:cs typeface="Arial" pitchFamily="34" charset="0"/>
                        </a:rPr>
                        <a:t>1</a:t>
                      </a:r>
                      <a:endParaRPr lang="en-US" sz="1200" dirty="0">
                        <a:effectLst/>
                        <a:latin typeface="Arial" pitchFamily="34" charset="0"/>
                        <a:ea typeface="Times New Roman"/>
                        <a:cs typeface="Arial" pitchFamily="34" charset="0"/>
                      </a:endParaRPr>
                    </a:p>
                    <a:p>
                      <a:pPr marL="0" marR="0" algn="ctr">
                        <a:spcBef>
                          <a:spcPts val="0"/>
                        </a:spcBef>
                        <a:spcAft>
                          <a:spcPts val="0"/>
                        </a:spcAft>
                      </a:pPr>
                      <a:r>
                        <a:rPr lang="en-US" sz="1200" dirty="0">
                          <a:effectLst/>
                          <a:latin typeface="Arial" pitchFamily="34" charset="0"/>
                          <a:ea typeface="Times New Roman"/>
                          <a:cs typeface="Arial" pitchFamily="34" charset="0"/>
                        </a:rPr>
                        <a:t>Your </a:t>
                      </a:r>
                      <a:r>
                        <a:rPr lang="en-US" sz="1200" dirty="0" smtClean="0">
                          <a:effectLst/>
                          <a:latin typeface="Arial" pitchFamily="34" charset="0"/>
                          <a:ea typeface="Times New Roman"/>
                          <a:cs typeface="Arial" pitchFamily="34" charset="0"/>
                        </a:rPr>
                        <a:t>Occupation</a:t>
                      </a:r>
                      <a:r>
                        <a:rPr lang="en-US" sz="1200" baseline="30000" dirty="0" smtClean="0">
                          <a:effectLst/>
                          <a:latin typeface="Arial" pitchFamily="34" charset="0"/>
                          <a:ea typeface="Times New Roman"/>
                          <a:cs typeface="Arial" pitchFamily="34" charset="0"/>
                        </a:rPr>
                        <a:t>1</a:t>
                      </a:r>
                      <a:r>
                        <a:rPr lang="en-US" sz="1200" dirty="0" smtClean="0">
                          <a:effectLst/>
                          <a:latin typeface="Arial" pitchFamily="34" charset="0"/>
                          <a:ea typeface="Times New Roman"/>
                          <a:cs typeface="Arial" pitchFamily="34" charset="0"/>
                        </a:rPr>
                        <a:t> </a:t>
                      </a:r>
                      <a:endParaRPr lang="en-US" sz="1200" dirty="0">
                        <a:effectLst/>
                        <a:latin typeface="Arial" pitchFamily="34" charset="0"/>
                        <a:ea typeface="Times New Roman"/>
                        <a:cs typeface="Arial" pitchFamily="34" charset="0"/>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200" dirty="0">
                          <a:effectLst/>
                          <a:latin typeface="Arial" pitchFamily="34" charset="0"/>
                          <a:ea typeface="Times New Roman"/>
                          <a:cs typeface="Arial" pitchFamily="34" charset="0"/>
                        </a:rPr>
                        <a:t>Automatic Increase Benefit</a:t>
                      </a:r>
                    </a:p>
                    <a:p>
                      <a:pPr marL="0" marR="0" algn="ctr">
                        <a:spcBef>
                          <a:spcPts val="0"/>
                        </a:spcBef>
                        <a:spcAft>
                          <a:spcPts val="0"/>
                        </a:spcAft>
                      </a:pPr>
                      <a:r>
                        <a:rPr lang="en-US" sz="1200" dirty="0">
                          <a:effectLst/>
                          <a:latin typeface="Arial" pitchFamily="34" charset="0"/>
                          <a:ea typeface="Times New Roman"/>
                          <a:cs typeface="Arial" pitchFamily="34" charset="0"/>
                        </a:rPr>
                        <a:t>Catastrophic</a:t>
                      </a:r>
                    </a:p>
                    <a:p>
                      <a:pPr marL="0" marR="0" algn="ctr">
                        <a:spcBef>
                          <a:spcPts val="0"/>
                        </a:spcBef>
                        <a:spcAft>
                          <a:spcPts val="0"/>
                        </a:spcAft>
                      </a:pPr>
                      <a:r>
                        <a:rPr lang="en-US" sz="1200" dirty="0">
                          <a:effectLst/>
                          <a:latin typeface="Arial" pitchFamily="34" charset="0"/>
                          <a:ea typeface="Times New Roman"/>
                          <a:cs typeface="Arial" pitchFamily="34" charset="0"/>
                        </a:rPr>
                        <a:t>COLA 3% Simple</a:t>
                      </a:r>
                    </a:p>
                    <a:p>
                      <a:pPr marL="0" marR="0" algn="ctr">
                        <a:spcBef>
                          <a:spcPts val="0"/>
                        </a:spcBef>
                        <a:spcAft>
                          <a:spcPts val="0"/>
                        </a:spcAft>
                      </a:pPr>
                      <a:r>
                        <a:rPr lang="en-US" sz="1200" dirty="0">
                          <a:effectLst/>
                          <a:latin typeface="Arial" pitchFamily="34" charset="0"/>
                          <a:ea typeface="Times New Roman"/>
                          <a:cs typeface="Arial" pitchFamily="34" charset="0"/>
                        </a:rPr>
                        <a:t>CPI COLA 1- </a:t>
                      </a:r>
                      <a:r>
                        <a:rPr lang="en-US" sz="1200" dirty="0" smtClean="0">
                          <a:effectLst/>
                          <a:latin typeface="Arial" pitchFamily="34" charset="0"/>
                          <a:ea typeface="Times New Roman"/>
                          <a:cs typeface="Arial" pitchFamily="34" charset="0"/>
                        </a:rPr>
                        <a:t>7%</a:t>
                      </a:r>
                      <a:r>
                        <a:rPr lang="en-US" sz="1200" b="0" baseline="30000" dirty="0" smtClean="0">
                          <a:effectLst/>
                          <a:latin typeface="Arial" pitchFamily="34" charset="0"/>
                          <a:ea typeface="Times New Roman"/>
                          <a:cs typeface="Arial" pitchFamily="34" charset="0"/>
                        </a:rPr>
                        <a:t>2</a:t>
                      </a:r>
                      <a:endParaRPr lang="en-US" sz="1200" dirty="0">
                        <a:effectLst/>
                        <a:latin typeface="Arial" pitchFamily="34" charset="0"/>
                        <a:ea typeface="Times New Roman"/>
                        <a:cs typeface="Arial" pitchFamily="34" charset="0"/>
                      </a:endParaRPr>
                    </a:p>
                    <a:p>
                      <a:pPr marL="0" marR="0" algn="ctr">
                        <a:spcBef>
                          <a:spcPts val="0"/>
                        </a:spcBef>
                        <a:spcAft>
                          <a:spcPts val="0"/>
                        </a:spcAft>
                      </a:pPr>
                      <a:r>
                        <a:rPr lang="en-US" sz="1200" dirty="0">
                          <a:effectLst/>
                          <a:latin typeface="Arial" pitchFamily="34" charset="0"/>
                          <a:ea typeface="Times New Roman"/>
                          <a:cs typeface="Arial" pitchFamily="34" charset="0"/>
                        </a:rPr>
                        <a:t>CPI COLA 0 – 10%</a:t>
                      </a:r>
                    </a:p>
                    <a:p>
                      <a:pPr marL="0" marR="0" algn="ctr">
                        <a:spcBef>
                          <a:spcPts val="0"/>
                        </a:spcBef>
                        <a:spcAft>
                          <a:spcPts val="0"/>
                        </a:spcAft>
                      </a:pPr>
                      <a:r>
                        <a:rPr lang="en-US" sz="1200" dirty="0">
                          <a:effectLst/>
                          <a:latin typeface="Arial" pitchFamily="34" charset="0"/>
                          <a:ea typeface="Times New Roman"/>
                          <a:cs typeface="Arial" pitchFamily="34" charset="0"/>
                        </a:rPr>
                        <a:t>Guaranteed Insurability</a:t>
                      </a:r>
                    </a:p>
                    <a:p>
                      <a:pPr marL="0" marR="0" algn="ctr">
                        <a:spcBef>
                          <a:spcPts val="0"/>
                        </a:spcBef>
                        <a:spcAft>
                          <a:spcPts val="0"/>
                        </a:spcAft>
                      </a:pPr>
                      <a:r>
                        <a:rPr lang="en-US" sz="1200" dirty="0">
                          <a:effectLst/>
                          <a:latin typeface="Arial" pitchFamily="34" charset="0"/>
                          <a:ea typeface="Times New Roman"/>
                          <a:cs typeface="Arial" pitchFamily="34" charset="0"/>
                        </a:rPr>
                        <a:t>Lifetime Disability</a:t>
                      </a:r>
                    </a:p>
                    <a:p>
                      <a:pPr marL="0" marR="0" algn="ctr">
                        <a:spcBef>
                          <a:spcPts val="0"/>
                        </a:spcBef>
                        <a:spcAft>
                          <a:spcPts val="0"/>
                        </a:spcAft>
                      </a:pPr>
                      <a:r>
                        <a:rPr lang="en-US" sz="1200" dirty="0">
                          <a:effectLst/>
                          <a:latin typeface="Arial" pitchFamily="34" charset="0"/>
                          <a:ea typeface="Times New Roman"/>
                          <a:cs typeface="Arial" pitchFamily="34" charset="0"/>
                        </a:rPr>
                        <a:t>Presumptive Disability</a:t>
                      </a:r>
                    </a:p>
                    <a:p>
                      <a:pPr marL="0" marR="0" algn="ctr">
                        <a:spcBef>
                          <a:spcPts val="0"/>
                        </a:spcBef>
                        <a:spcAft>
                          <a:spcPts val="0"/>
                        </a:spcAft>
                      </a:pPr>
                      <a:r>
                        <a:rPr lang="en-US" sz="1200" dirty="0">
                          <a:effectLst/>
                          <a:latin typeface="Arial" pitchFamily="34" charset="0"/>
                          <a:ea typeface="Times New Roman"/>
                          <a:cs typeface="Arial" pitchFamily="34" charset="0"/>
                        </a:rPr>
                        <a:t>Refund of Premium</a:t>
                      </a:r>
                    </a:p>
                    <a:p>
                      <a:pPr marL="0" marR="0" algn="ctr">
                        <a:spcBef>
                          <a:spcPts val="0"/>
                        </a:spcBef>
                        <a:spcAft>
                          <a:spcPts val="0"/>
                        </a:spcAft>
                      </a:pPr>
                      <a:r>
                        <a:rPr lang="en-US" sz="1200" dirty="0">
                          <a:effectLst/>
                          <a:latin typeface="Arial" pitchFamily="34" charset="0"/>
                          <a:ea typeface="Times New Roman"/>
                          <a:cs typeface="Arial" pitchFamily="34" charset="0"/>
                        </a:rPr>
                        <a:t>Basic Residual</a:t>
                      </a:r>
                    </a:p>
                    <a:p>
                      <a:pPr marL="0" marR="0" algn="ctr">
                        <a:spcBef>
                          <a:spcPts val="0"/>
                        </a:spcBef>
                        <a:spcAft>
                          <a:spcPts val="0"/>
                        </a:spcAft>
                      </a:pPr>
                      <a:r>
                        <a:rPr lang="en-US" sz="1200" dirty="0">
                          <a:effectLst/>
                          <a:latin typeface="Arial" pitchFamily="34" charset="0"/>
                          <a:ea typeface="Times New Roman"/>
                          <a:cs typeface="Arial" pitchFamily="34" charset="0"/>
                        </a:rPr>
                        <a:t>Residual w/24 month Recovery</a:t>
                      </a:r>
                    </a:p>
                    <a:p>
                      <a:pPr marL="0" marR="0" algn="ctr">
                        <a:spcBef>
                          <a:spcPts val="0"/>
                        </a:spcBef>
                        <a:spcAft>
                          <a:spcPts val="0"/>
                        </a:spcAft>
                      </a:pPr>
                      <a:r>
                        <a:rPr lang="en-US" sz="1200" dirty="0">
                          <a:effectLst/>
                          <a:latin typeface="Arial" pitchFamily="34" charset="0"/>
                          <a:ea typeface="Times New Roman"/>
                          <a:cs typeface="Arial" pitchFamily="34" charset="0"/>
                        </a:rPr>
                        <a:t>Residual w/36 month Recovery</a:t>
                      </a:r>
                    </a:p>
                    <a:p>
                      <a:pPr marL="0" marR="0" algn="ctr">
                        <a:spcBef>
                          <a:spcPts val="0"/>
                        </a:spcBef>
                        <a:spcAft>
                          <a:spcPts val="0"/>
                        </a:spcAft>
                      </a:pPr>
                      <a:r>
                        <a:rPr lang="en-US" sz="1200" dirty="0">
                          <a:effectLst/>
                          <a:latin typeface="Arial" pitchFamily="34" charset="0"/>
                          <a:ea typeface="Times New Roman"/>
                          <a:cs typeface="Arial" pitchFamily="34" charset="0"/>
                        </a:rPr>
                        <a:t>Social Insurance Offset/Substitute</a:t>
                      </a:r>
                    </a:p>
                    <a:p>
                      <a:pPr marL="0" marR="0" algn="ctr">
                        <a:spcBef>
                          <a:spcPts val="0"/>
                        </a:spcBef>
                        <a:spcAft>
                          <a:spcPts val="0"/>
                        </a:spcAft>
                      </a:pPr>
                      <a:r>
                        <a:rPr lang="en-US" sz="1200" dirty="0">
                          <a:effectLst/>
                          <a:latin typeface="Arial" pitchFamily="34" charset="0"/>
                          <a:ea typeface="Times New Roman"/>
                          <a:cs typeface="Arial" pitchFamily="34" charset="0"/>
                        </a:rPr>
                        <a:t>Spousal Catastrophic</a:t>
                      </a:r>
                    </a:p>
                    <a:p>
                      <a:pPr marL="0" marR="0" algn="ctr">
                        <a:spcBef>
                          <a:spcPts val="0"/>
                        </a:spcBef>
                        <a:spcAft>
                          <a:spcPts val="0"/>
                        </a:spcAft>
                      </a:pPr>
                      <a:r>
                        <a:rPr lang="en-US" sz="1200" dirty="0">
                          <a:effectLst/>
                          <a:latin typeface="Arial" pitchFamily="34" charset="0"/>
                          <a:ea typeface="Times New Roman"/>
                          <a:cs typeface="Arial" pitchFamily="34" charset="0"/>
                        </a:rPr>
                        <a:t>Term Premium Conversion</a:t>
                      </a:r>
                    </a:p>
                    <a:p>
                      <a:pPr marL="0" marR="0" algn="ctr">
                        <a:spcBef>
                          <a:spcPts val="0"/>
                        </a:spcBef>
                        <a:spcAft>
                          <a:spcPts val="0"/>
                        </a:spcAft>
                      </a:pPr>
                      <a:r>
                        <a:rPr lang="en-US" sz="1200" dirty="0">
                          <a:effectLst/>
                          <a:latin typeface="Arial" pitchFamily="34" charset="0"/>
                          <a:ea typeface="Times New Roman"/>
                          <a:cs typeface="Arial" pitchFamily="34" charset="0"/>
                        </a:rPr>
                        <a:t>Transitional Your Occupation</a:t>
                      </a:r>
                    </a:p>
                    <a:p>
                      <a:pPr marL="0" marR="0" algn="ctr">
                        <a:spcBef>
                          <a:spcPts val="0"/>
                        </a:spcBef>
                        <a:spcAft>
                          <a:spcPts val="0"/>
                        </a:spcAft>
                      </a:pPr>
                      <a:r>
                        <a:rPr lang="en-US" sz="1200" dirty="0">
                          <a:effectLst/>
                          <a:latin typeface="Arial" pitchFamily="34" charset="0"/>
                          <a:ea typeface="Times New Roman"/>
                          <a:cs typeface="Arial" pitchFamily="34" charset="0"/>
                        </a:rPr>
                        <a:t>Your Occupation</a:t>
                      </a:r>
                    </a:p>
                  </a:txBody>
                  <a:tcPr marL="68580" marR="68580" marT="0" marB="0" anchor="ctr">
                    <a:solidFill>
                      <a:schemeClr val="bg1">
                        <a:lumMod val="85000"/>
                      </a:schemeClr>
                    </a:solidFill>
                  </a:tcPr>
                </a:tc>
              </a:tr>
            </a:tbl>
          </a:graphicData>
        </a:graphic>
      </p:graphicFrame>
      <p:sp>
        <p:nvSpPr>
          <p:cNvPr id="3" name="TextBox 2"/>
          <p:cNvSpPr txBox="1"/>
          <p:nvPr/>
        </p:nvSpPr>
        <p:spPr>
          <a:xfrm>
            <a:off x="233550" y="6062245"/>
            <a:ext cx="4095993" cy="400110"/>
          </a:xfrm>
          <a:prstGeom prst="rect">
            <a:avLst/>
          </a:prstGeom>
          <a:noFill/>
        </p:spPr>
        <p:txBody>
          <a:bodyPr wrap="none" rtlCol="0">
            <a:spAutoFit/>
          </a:bodyPr>
          <a:lstStyle/>
          <a:p>
            <a:r>
              <a:rPr lang="en-US" sz="1000" i="0" baseline="30000" dirty="0"/>
              <a:t>1</a:t>
            </a:r>
            <a:r>
              <a:rPr lang="en-US" sz="1000" i="0" dirty="0" smtClean="0"/>
              <a:t> Riders that are conditionally renewable after Age 67</a:t>
            </a:r>
          </a:p>
          <a:p>
            <a:r>
              <a:rPr lang="en-US" sz="1000" i="0" baseline="30000" dirty="0" smtClean="0"/>
              <a:t>2</a:t>
            </a:r>
            <a:r>
              <a:rPr lang="en-US" sz="1000" i="0" dirty="0" smtClean="0"/>
              <a:t> Available in states where the CPI COLA 0-10% rider is not available</a:t>
            </a:r>
            <a:endParaRPr lang="en-US" sz="1000" i="0" dirty="0"/>
          </a:p>
        </p:txBody>
      </p:sp>
      <p:sp>
        <p:nvSpPr>
          <p:cNvPr id="7" name="Slide Number Placeholder 4"/>
          <p:cNvSpPr txBox="1">
            <a:spLocks/>
          </p:cNvSpPr>
          <p:nvPr/>
        </p:nvSpPr>
        <p:spPr>
          <a:xfrm>
            <a:off x="7010400" y="6553200"/>
            <a:ext cx="2133600" cy="304800"/>
          </a:xfrm>
          <a:prstGeom prst="rect">
            <a:avLst/>
          </a:prstGeom>
          <a:noFill/>
        </p:spPr>
        <p:txBody>
          <a:bodyPr/>
          <a:lstStyle>
            <a:defPPr>
              <a:defRPr lang="en-US"/>
            </a:defPPr>
            <a:lvl1pPr algn="l" rtl="0" eaLnBrk="0" fontAlgn="base" hangingPunct="0">
              <a:spcBef>
                <a:spcPct val="0"/>
              </a:spcBef>
              <a:spcAft>
                <a:spcPct val="0"/>
              </a:spcAft>
              <a:defRPr sz="3200" i="1" kern="1200">
                <a:solidFill>
                  <a:schemeClr val="tx1"/>
                </a:solidFill>
                <a:latin typeface="Arial" charset="0"/>
                <a:ea typeface="+mn-ea"/>
                <a:cs typeface="Arial" charset="0"/>
              </a:defRPr>
            </a:lvl1pPr>
            <a:lvl2pPr marL="742950" indent="-285750" algn="l" rtl="0" eaLnBrk="0" fontAlgn="base" hangingPunct="0">
              <a:spcBef>
                <a:spcPct val="0"/>
              </a:spcBef>
              <a:spcAft>
                <a:spcPct val="0"/>
              </a:spcAft>
              <a:defRPr sz="3200" i="1" kern="1200">
                <a:solidFill>
                  <a:schemeClr val="tx1"/>
                </a:solidFill>
                <a:latin typeface="Arial" charset="0"/>
                <a:ea typeface="+mn-ea"/>
                <a:cs typeface="Arial" charset="0"/>
              </a:defRPr>
            </a:lvl2pPr>
            <a:lvl3pPr marL="1143000" indent="-228600" algn="l" rtl="0" eaLnBrk="0" fontAlgn="base" hangingPunct="0">
              <a:spcBef>
                <a:spcPct val="0"/>
              </a:spcBef>
              <a:spcAft>
                <a:spcPct val="0"/>
              </a:spcAft>
              <a:defRPr sz="3200" i="1" kern="1200">
                <a:solidFill>
                  <a:schemeClr val="tx1"/>
                </a:solidFill>
                <a:latin typeface="Arial" charset="0"/>
                <a:ea typeface="+mn-ea"/>
                <a:cs typeface="Arial" charset="0"/>
              </a:defRPr>
            </a:lvl3pPr>
            <a:lvl4pPr marL="1600200" indent="-228600" algn="l" rtl="0" eaLnBrk="0" fontAlgn="base" hangingPunct="0">
              <a:spcBef>
                <a:spcPct val="0"/>
              </a:spcBef>
              <a:spcAft>
                <a:spcPct val="0"/>
              </a:spcAft>
              <a:defRPr sz="3200" i="1" kern="1200">
                <a:solidFill>
                  <a:schemeClr val="tx1"/>
                </a:solidFill>
                <a:latin typeface="Arial" charset="0"/>
                <a:ea typeface="+mn-ea"/>
                <a:cs typeface="Arial" charset="0"/>
              </a:defRPr>
            </a:lvl4pPr>
            <a:lvl5pPr marL="2057400" indent="-228600" algn="l" rtl="0" eaLnBrk="0" fontAlgn="base" hangingPunct="0">
              <a:spcBef>
                <a:spcPct val="0"/>
              </a:spcBef>
              <a:spcAft>
                <a:spcPct val="0"/>
              </a:spcAft>
              <a:defRPr sz="3200" i="1" kern="1200">
                <a:solidFill>
                  <a:schemeClr val="tx1"/>
                </a:solidFill>
                <a:latin typeface="Arial" charset="0"/>
                <a:ea typeface="+mn-ea"/>
                <a:cs typeface="Arial" charset="0"/>
              </a:defRPr>
            </a:lvl5pPr>
            <a:lvl6pPr marL="2514600" indent="-228600" algn="r" defTabSz="914400" rtl="0" eaLnBrk="0" fontAlgn="base" latinLnBrk="0" hangingPunct="0">
              <a:spcBef>
                <a:spcPct val="0"/>
              </a:spcBef>
              <a:spcAft>
                <a:spcPct val="0"/>
              </a:spcAft>
              <a:defRPr sz="3200" i="1" kern="1200">
                <a:solidFill>
                  <a:schemeClr val="tx1"/>
                </a:solidFill>
                <a:latin typeface="Arial" charset="0"/>
                <a:ea typeface="+mn-ea"/>
                <a:cs typeface="Arial" charset="0"/>
              </a:defRPr>
            </a:lvl6pPr>
            <a:lvl7pPr marL="2971800" indent="-228600" algn="r" defTabSz="914400" rtl="0" eaLnBrk="0" fontAlgn="base" latinLnBrk="0" hangingPunct="0">
              <a:spcBef>
                <a:spcPct val="0"/>
              </a:spcBef>
              <a:spcAft>
                <a:spcPct val="0"/>
              </a:spcAft>
              <a:defRPr sz="3200" i="1" kern="1200">
                <a:solidFill>
                  <a:schemeClr val="tx1"/>
                </a:solidFill>
                <a:latin typeface="Arial" charset="0"/>
                <a:ea typeface="+mn-ea"/>
                <a:cs typeface="Arial" charset="0"/>
              </a:defRPr>
            </a:lvl7pPr>
            <a:lvl8pPr marL="3429000" indent="-228600" algn="r" defTabSz="914400" rtl="0" eaLnBrk="0" fontAlgn="base" latinLnBrk="0" hangingPunct="0">
              <a:spcBef>
                <a:spcPct val="0"/>
              </a:spcBef>
              <a:spcAft>
                <a:spcPct val="0"/>
              </a:spcAft>
              <a:defRPr sz="3200" i="1" kern="1200">
                <a:solidFill>
                  <a:schemeClr val="tx1"/>
                </a:solidFill>
                <a:latin typeface="Arial" charset="0"/>
                <a:ea typeface="+mn-ea"/>
                <a:cs typeface="Arial" charset="0"/>
              </a:defRPr>
            </a:lvl8pPr>
            <a:lvl9pPr marL="3886200" indent="-228600" algn="r" defTabSz="914400" rtl="0" eaLnBrk="0" fontAlgn="base" latinLnBrk="0" hangingPunct="0">
              <a:spcBef>
                <a:spcPct val="0"/>
              </a:spcBef>
              <a:spcAft>
                <a:spcPct val="0"/>
              </a:spcAft>
              <a:defRPr sz="3200" i="1" kern="1200">
                <a:solidFill>
                  <a:schemeClr val="tx1"/>
                </a:solidFill>
                <a:latin typeface="Arial" charset="0"/>
                <a:ea typeface="+mn-ea"/>
                <a:cs typeface="Arial" charset="0"/>
              </a:defRPr>
            </a:lvl9pPr>
          </a:lstStyle>
          <a:p>
            <a:pPr algn="r" eaLnBrk="1" hangingPunct="1"/>
            <a:fld id="{505DF8D4-0738-4B20-80C6-BEB7F2760F16}" type="slidenum">
              <a:rPr lang="en-US" sz="1400" b="1" i="0" smtClean="0"/>
              <a:pPr algn="r" eaLnBrk="1" hangingPunct="1"/>
              <a:t>18</a:t>
            </a:fld>
            <a:endParaRPr lang="en-US" sz="1400" b="1" i="0" dirty="0" smtClean="0"/>
          </a:p>
        </p:txBody>
      </p:sp>
      <p:sp>
        <p:nvSpPr>
          <p:cNvPr id="8" name="Footer Placeholder 3"/>
          <p:cNvSpPr>
            <a:spLocks noGrp="1"/>
          </p:cNvSpPr>
          <p:nvPr>
            <p:ph type="ftr" sz="quarter" idx="10"/>
          </p:nvPr>
        </p:nvSpPr>
        <p:spPr>
          <a:xfrm>
            <a:off x="304799" y="6462355"/>
            <a:ext cx="8534400" cy="244475"/>
          </a:xfrm>
        </p:spPr>
        <p:txBody>
          <a:bodyPr/>
          <a:lstStyle/>
          <a:p>
            <a:pPr>
              <a:defRPr/>
            </a:pPr>
            <a:r>
              <a:rPr lang="en-US" sz="1000" i="0" dirty="0">
                <a:solidFill>
                  <a:schemeClr val="tx1">
                    <a:lumMod val="75000"/>
                    <a:lumOff val="25000"/>
                  </a:schemeClr>
                </a:solidFill>
              </a:rPr>
              <a:t>Riders may be subject to eligibility rules and state </a:t>
            </a:r>
            <a:r>
              <a:rPr lang="en-US" sz="1000" i="0" dirty="0" smtClean="0">
                <a:solidFill>
                  <a:schemeClr val="tx1">
                    <a:lumMod val="75000"/>
                    <a:lumOff val="25000"/>
                  </a:schemeClr>
                </a:solidFill>
              </a:rPr>
              <a:t>availability. New riders only available with MetLife Income Guard.</a:t>
            </a:r>
            <a:endParaRPr lang="en-US" sz="1000" i="0" dirty="0">
              <a:solidFill>
                <a:schemeClr val="tx1">
                  <a:lumMod val="75000"/>
                  <a:lumOff val="25000"/>
                </a:schemeClr>
              </a:solidFill>
            </a:endParaRPr>
          </a:p>
        </p:txBody>
      </p:sp>
    </p:spTree>
    <p:extLst>
      <p:ext uri="{BB962C8B-B14F-4D97-AF65-F5344CB8AC3E}">
        <p14:creationId xmlns:p14="http://schemas.microsoft.com/office/powerpoint/2010/main" val="16551744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Industry Premium Comparison</a:t>
            </a:r>
            <a:br>
              <a:rPr lang="en-US" dirty="0" smtClean="0"/>
            </a:br>
            <a:r>
              <a:rPr lang="en-US" sz="2000" dirty="0" smtClean="0"/>
              <a:t>6S Attorneys</a:t>
            </a:r>
            <a:endParaRPr lang="en-US" sz="2000"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770440621"/>
              </p:ext>
            </p:extLst>
          </p:nvPr>
        </p:nvGraphicFramePr>
        <p:xfrm>
          <a:off x="457200" y="1515140"/>
          <a:ext cx="8229600" cy="3048000"/>
        </p:xfrm>
        <a:graphic>
          <a:graphicData uri="http://schemas.openxmlformats.org/drawingml/2006/table">
            <a:tbl>
              <a:tblPr firstRow="1" bandRow="1">
                <a:tableStyleId>{21E4AEA4-8DFA-4A89-87EB-49C32662AFE0}</a:tableStyleId>
              </a:tblPr>
              <a:tblGrid>
                <a:gridCol w="1371600"/>
                <a:gridCol w="1371600"/>
                <a:gridCol w="1371600"/>
                <a:gridCol w="1371600"/>
                <a:gridCol w="1371600"/>
                <a:gridCol w="1371600"/>
              </a:tblGrid>
              <a:tr h="822960">
                <a:tc>
                  <a:txBody>
                    <a:bodyPr/>
                    <a:lstStyle/>
                    <a:p>
                      <a:r>
                        <a:rPr lang="en-US" sz="1600" dirty="0" smtClean="0"/>
                        <a:t>Age</a:t>
                      </a:r>
                      <a:endParaRPr lang="en-US" sz="1600" dirty="0"/>
                    </a:p>
                  </a:txBody>
                  <a:tcPr anchor="ctr" anchorCtr="1">
                    <a:solidFill>
                      <a:srgbClr val="660066"/>
                    </a:solidFill>
                  </a:tcPr>
                </a:tc>
                <a:tc>
                  <a:txBody>
                    <a:bodyPr/>
                    <a:lstStyle/>
                    <a:p>
                      <a:pPr algn="ctr"/>
                      <a:r>
                        <a:rPr lang="en-US" sz="1400" dirty="0" smtClean="0"/>
                        <a:t>MetLife Income Guard</a:t>
                      </a:r>
                      <a:endParaRPr lang="en-US" sz="1400" dirty="0"/>
                    </a:p>
                  </a:txBody>
                  <a:tcPr anchor="ctr" anchorCtr="1">
                    <a:solidFill>
                      <a:srgbClr val="660066"/>
                    </a:solidFill>
                  </a:tcPr>
                </a:tc>
                <a:tc>
                  <a:txBody>
                    <a:bodyPr/>
                    <a:lstStyle/>
                    <a:p>
                      <a:r>
                        <a:rPr lang="en-US" sz="1400" dirty="0" smtClean="0"/>
                        <a:t>Guardian</a:t>
                      </a:r>
                    </a:p>
                    <a:p>
                      <a:r>
                        <a:rPr lang="en-US" sz="1400" dirty="0" smtClean="0"/>
                        <a:t>Class</a:t>
                      </a:r>
                      <a:r>
                        <a:rPr lang="en-US" sz="1400" baseline="0" dirty="0" smtClean="0"/>
                        <a:t> 6</a:t>
                      </a:r>
                      <a:endParaRPr lang="en-US" sz="1400" dirty="0"/>
                    </a:p>
                  </a:txBody>
                  <a:tcPr anchor="ctr" anchorCtr="1">
                    <a:solidFill>
                      <a:srgbClr val="660066"/>
                    </a:solidFill>
                  </a:tcPr>
                </a:tc>
                <a:tc>
                  <a:txBody>
                    <a:bodyPr/>
                    <a:lstStyle/>
                    <a:p>
                      <a:r>
                        <a:rPr lang="en-US" sz="1400" dirty="0" smtClean="0"/>
                        <a:t>Principal</a:t>
                      </a:r>
                      <a:r>
                        <a:rPr lang="en-US" sz="1400" baseline="0" dirty="0" smtClean="0"/>
                        <a:t> </a:t>
                      </a:r>
                    </a:p>
                    <a:p>
                      <a:r>
                        <a:rPr lang="en-US" sz="1400" baseline="0" dirty="0" smtClean="0"/>
                        <a:t>Class 5A*</a:t>
                      </a:r>
                      <a:endParaRPr lang="en-US" sz="1400" dirty="0"/>
                    </a:p>
                  </a:txBody>
                  <a:tcPr anchor="ctr" anchorCtr="1">
                    <a:solidFill>
                      <a:srgbClr val="660066"/>
                    </a:solidFill>
                  </a:tcPr>
                </a:tc>
                <a:tc>
                  <a:txBody>
                    <a:bodyPr/>
                    <a:lstStyle/>
                    <a:p>
                      <a:r>
                        <a:rPr lang="en-US" sz="1400" dirty="0" smtClean="0"/>
                        <a:t>Standard</a:t>
                      </a:r>
                    </a:p>
                    <a:p>
                      <a:r>
                        <a:rPr lang="en-US" sz="1400" dirty="0" smtClean="0"/>
                        <a:t>Class</a:t>
                      </a:r>
                      <a:r>
                        <a:rPr lang="en-US" sz="1400" baseline="0" dirty="0" smtClean="0"/>
                        <a:t> 5A</a:t>
                      </a:r>
                      <a:endParaRPr lang="en-US" sz="1400" dirty="0"/>
                    </a:p>
                  </a:txBody>
                  <a:tcPr anchor="ctr" anchorCtr="1">
                    <a:solidFill>
                      <a:srgbClr val="660066"/>
                    </a:solidFill>
                  </a:tcPr>
                </a:tc>
                <a:tc>
                  <a:txBody>
                    <a:bodyPr/>
                    <a:lstStyle/>
                    <a:p>
                      <a:r>
                        <a:rPr lang="en-US" sz="1400" dirty="0" smtClean="0"/>
                        <a:t>Ameritas</a:t>
                      </a:r>
                    </a:p>
                    <a:p>
                      <a:r>
                        <a:rPr lang="en-US" sz="1400" dirty="0" smtClean="0"/>
                        <a:t>Class 6A</a:t>
                      </a:r>
                      <a:endParaRPr lang="en-US" sz="1400" dirty="0"/>
                    </a:p>
                  </a:txBody>
                  <a:tcPr anchor="ctr" anchorCtr="1">
                    <a:solidFill>
                      <a:srgbClr val="660066"/>
                    </a:solidFill>
                  </a:tcPr>
                </a:tc>
              </a:tr>
              <a:tr h="370840">
                <a:tc>
                  <a:txBody>
                    <a:bodyPr/>
                    <a:lstStyle/>
                    <a:p>
                      <a:pPr algn="ctr"/>
                      <a:r>
                        <a:rPr lang="en-US" sz="1400" dirty="0" smtClean="0"/>
                        <a:t>27-Male</a:t>
                      </a:r>
                      <a:endParaRPr lang="en-US" sz="1400" dirty="0"/>
                    </a:p>
                  </a:txBody>
                  <a:tcPr/>
                </a:tc>
                <a:tc>
                  <a:txBody>
                    <a:bodyPr/>
                    <a:lstStyle/>
                    <a:p>
                      <a:pPr algn="ctr" fontAlgn="b"/>
                      <a:r>
                        <a:rPr lang="en-US" sz="1400" b="0" i="0" u="none" strike="noStrike" dirty="0">
                          <a:solidFill>
                            <a:srgbClr val="000000"/>
                          </a:solidFill>
                          <a:effectLst/>
                          <a:latin typeface="Calibri"/>
                        </a:rPr>
                        <a:t>$873</a:t>
                      </a:r>
                    </a:p>
                  </a:txBody>
                  <a:tcPr marL="9525" marR="9525" marT="9525" marB="0" anchor="b"/>
                </a:tc>
                <a:tc>
                  <a:txBody>
                    <a:bodyPr/>
                    <a:lstStyle/>
                    <a:p>
                      <a:pPr algn="ctr" fontAlgn="b"/>
                      <a:r>
                        <a:rPr lang="en-US" sz="1400" b="0" i="0" u="none" strike="noStrike" dirty="0">
                          <a:solidFill>
                            <a:srgbClr val="000000"/>
                          </a:solidFill>
                          <a:effectLst/>
                          <a:latin typeface="Calibri"/>
                        </a:rPr>
                        <a:t>$1,028</a:t>
                      </a:r>
                    </a:p>
                  </a:txBody>
                  <a:tcPr marL="9525" marR="9525" marT="9525" marB="0" anchor="b">
                    <a:solidFill>
                      <a:srgbClr val="00B050"/>
                    </a:solidFill>
                  </a:tcPr>
                </a:tc>
                <a:tc>
                  <a:txBody>
                    <a:bodyPr/>
                    <a:lstStyle/>
                    <a:p>
                      <a:pPr algn="ctr" fontAlgn="b"/>
                      <a:r>
                        <a:rPr lang="en-US" sz="1400" b="0" i="0" u="none" strike="noStrike" dirty="0">
                          <a:solidFill>
                            <a:srgbClr val="000000"/>
                          </a:solidFill>
                          <a:effectLst/>
                          <a:latin typeface="Calibri"/>
                        </a:rPr>
                        <a:t>$1,338</a:t>
                      </a:r>
                    </a:p>
                  </a:txBody>
                  <a:tcPr marL="9525" marR="9525" marT="9525" marB="0" anchor="b">
                    <a:solidFill>
                      <a:srgbClr val="00B050"/>
                    </a:solidFill>
                  </a:tcPr>
                </a:tc>
                <a:tc>
                  <a:txBody>
                    <a:bodyPr/>
                    <a:lstStyle/>
                    <a:p>
                      <a:pPr algn="ctr" fontAlgn="b"/>
                      <a:r>
                        <a:rPr lang="en-US" sz="1400" b="0" i="0" u="none" strike="noStrike" dirty="0">
                          <a:solidFill>
                            <a:srgbClr val="000000"/>
                          </a:solidFill>
                          <a:effectLst/>
                          <a:latin typeface="Calibri"/>
                        </a:rPr>
                        <a:t>$1,247</a:t>
                      </a:r>
                    </a:p>
                  </a:txBody>
                  <a:tcPr marL="9525" marR="9525" marT="9525" marB="0" anchor="b">
                    <a:solidFill>
                      <a:srgbClr val="00B050"/>
                    </a:solidFill>
                  </a:tcPr>
                </a:tc>
                <a:tc>
                  <a:txBody>
                    <a:bodyPr/>
                    <a:lstStyle/>
                    <a:p>
                      <a:pPr algn="ctr" fontAlgn="b"/>
                      <a:r>
                        <a:rPr lang="en-US" sz="1400" b="0" i="0" u="none" strike="noStrike" dirty="0">
                          <a:solidFill>
                            <a:srgbClr val="000000"/>
                          </a:solidFill>
                          <a:effectLst/>
                          <a:latin typeface="Calibri"/>
                        </a:rPr>
                        <a:t>$1,003</a:t>
                      </a:r>
                    </a:p>
                  </a:txBody>
                  <a:tcPr marL="9525" marR="9525" marT="9525" marB="0" anchor="b">
                    <a:solidFill>
                      <a:srgbClr val="00B050"/>
                    </a:solidFill>
                  </a:tcPr>
                </a:tc>
              </a:tr>
              <a:tr h="370840">
                <a:tc>
                  <a:txBody>
                    <a:bodyPr/>
                    <a:lstStyle/>
                    <a:p>
                      <a:pPr algn="ctr"/>
                      <a:r>
                        <a:rPr lang="en-US" sz="1400" dirty="0" smtClean="0"/>
                        <a:t>37</a:t>
                      </a:r>
                      <a:r>
                        <a:rPr lang="en-US" sz="1400" baseline="0" dirty="0" smtClean="0"/>
                        <a:t>-M</a:t>
                      </a:r>
                      <a:r>
                        <a:rPr lang="en-US" sz="1400" dirty="0" smtClean="0"/>
                        <a:t>ale</a:t>
                      </a:r>
                      <a:endParaRPr lang="en-US" sz="1400" dirty="0"/>
                    </a:p>
                  </a:txBody>
                  <a:tcPr/>
                </a:tc>
                <a:tc>
                  <a:txBody>
                    <a:bodyPr/>
                    <a:lstStyle/>
                    <a:p>
                      <a:pPr algn="ctr" fontAlgn="b"/>
                      <a:r>
                        <a:rPr lang="en-US" sz="1400" b="0" i="0" u="none" strike="noStrike" dirty="0">
                          <a:solidFill>
                            <a:srgbClr val="000000"/>
                          </a:solidFill>
                          <a:effectLst/>
                          <a:latin typeface="Calibri"/>
                        </a:rPr>
                        <a:t>$1,541</a:t>
                      </a:r>
                    </a:p>
                  </a:txBody>
                  <a:tcPr marL="9525" marR="9525" marT="9525" marB="0" anchor="b"/>
                </a:tc>
                <a:tc>
                  <a:txBody>
                    <a:bodyPr/>
                    <a:lstStyle/>
                    <a:p>
                      <a:pPr algn="ctr" fontAlgn="b"/>
                      <a:r>
                        <a:rPr lang="en-US" sz="1400" b="0" i="0" u="none" strike="noStrike" dirty="0">
                          <a:solidFill>
                            <a:srgbClr val="000000"/>
                          </a:solidFill>
                          <a:effectLst/>
                          <a:latin typeface="Calibri"/>
                        </a:rPr>
                        <a:t>$1,585</a:t>
                      </a:r>
                    </a:p>
                  </a:txBody>
                  <a:tcPr marL="9525" marR="9525" marT="9525" marB="0" anchor="b">
                    <a:solidFill>
                      <a:srgbClr val="00B050"/>
                    </a:solidFill>
                  </a:tcPr>
                </a:tc>
                <a:tc>
                  <a:txBody>
                    <a:bodyPr/>
                    <a:lstStyle/>
                    <a:p>
                      <a:pPr algn="ctr" fontAlgn="b"/>
                      <a:r>
                        <a:rPr lang="en-US" sz="1400" b="0" i="0" u="none" strike="noStrike" dirty="0">
                          <a:solidFill>
                            <a:srgbClr val="000000"/>
                          </a:solidFill>
                          <a:effectLst/>
                          <a:latin typeface="Calibri"/>
                        </a:rPr>
                        <a:t>$1,899</a:t>
                      </a:r>
                    </a:p>
                  </a:txBody>
                  <a:tcPr marL="9525" marR="9525" marT="9525" marB="0" anchor="b">
                    <a:solidFill>
                      <a:srgbClr val="00B050"/>
                    </a:solidFill>
                  </a:tcPr>
                </a:tc>
                <a:tc>
                  <a:txBody>
                    <a:bodyPr/>
                    <a:lstStyle/>
                    <a:p>
                      <a:pPr algn="ctr" fontAlgn="b"/>
                      <a:r>
                        <a:rPr lang="en-US" sz="1400" b="0" i="0" u="none" strike="noStrike" dirty="0">
                          <a:solidFill>
                            <a:srgbClr val="000000"/>
                          </a:solidFill>
                          <a:effectLst/>
                          <a:latin typeface="Calibri"/>
                        </a:rPr>
                        <a:t>$1,654</a:t>
                      </a:r>
                    </a:p>
                  </a:txBody>
                  <a:tcPr marL="9525" marR="9525" marT="9525" marB="0" anchor="b">
                    <a:solidFill>
                      <a:srgbClr val="00B050"/>
                    </a:solidFill>
                  </a:tcPr>
                </a:tc>
                <a:tc>
                  <a:txBody>
                    <a:bodyPr/>
                    <a:lstStyle/>
                    <a:p>
                      <a:pPr algn="ctr" fontAlgn="b"/>
                      <a:r>
                        <a:rPr lang="en-US" sz="1400" b="0" i="0" u="none" strike="noStrike" dirty="0">
                          <a:solidFill>
                            <a:srgbClr val="000000"/>
                          </a:solidFill>
                          <a:effectLst/>
                          <a:latin typeface="Calibri"/>
                        </a:rPr>
                        <a:t>$1,587</a:t>
                      </a:r>
                    </a:p>
                  </a:txBody>
                  <a:tcPr marL="9525" marR="9525" marT="9525" marB="0" anchor="b">
                    <a:solidFill>
                      <a:srgbClr val="00B050"/>
                    </a:solidFill>
                  </a:tcPr>
                </a:tc>
              </a:tr>
              <a:tr h="370840">
                <a:tc>
                  <a:txBody>
                    <a:bodyPr/>
                    <a:lstStyle/>
                    <a:p>
                      <a:pPr algn="ctr"/>
                      <a:r>
                        <a:rPr lang="en-US" sz="1400" dirty="0" smtClean="0"/>
                        <a:t>47-Male</a:t>
                      </a:r>
                      <a:endParaRPr lang="en-US" sz="1400" dirty="0"/>
                    </a:p>
                  </a:txBody>
                  <a:tcPr/>
                </a:tc>
                <a:tc>
                  <a:txBody>
                    <a:bodyPr/>
                    <a:lstStyle/>
                    <a:p>
                      <a:pPr algn="ctr" fontAlgn="b"/>
                      <a:r>
                        <a:rPr lang="en-US" sz="1400" b="0" i="0" u="none" strike="noStrike" dirty="0">
                          <a:solidFill>
                            <a:srgbClr val="000000"/>
                          </a:solidFill>
                          <a:effectLst/>
                          <a:latin typeface="Calibri"/>
                        </a:rPr>
                        <a:t>$2,528</a:t>
                      </a:r>
                    </a:p>
                  </a:txBody>
                  <a:tcPr marL="9525" marR="9525" marT="9525" marB="0" anchor="b"/>
                </a:tc>
                <a:tc>
                  <a:txBody>
                    <a:bodyPr/>
                    <a:lstStyle/>
                    <a:p>
                      <a:pPr algn="ctr" fontAlgn="b"/>
                      <a:r>
                        <a:rPr lang="en-US" sz="1400" b="0" i="0" u="none" strike="noStrike" dirty="0">
                          <a:solidFill>
                            <a:srgbClr val="000000"/>
                          </a:solidFill>
                          <a:effectLst/>
                          <a:latin typeface="Calibri"/>
                        </a:rPr>
                        <a:t>$2,486</a:t>
                      </a:r>
                    </a:p>
                  </a:txBody>
                  <a:tcPr marL="9525" marR="9525" marT="9525" marB="0" anchor="b">
                    <a:solidFill>
                      <a:srgbClr val="00B050"/>
                    </a:solidFill>
                  </a:tcPr>
                </a:tc>
                <a:tc>
                  <a:txBody>
                    <a:bodyPr/>
                    <a:lstStyle/>
                    <a:p>
                      <a:pPr algn="ctr" fontAlgn="b"/>
                      <a:r>
                        <a:rPr lang="en-US" sz="1400" b="0" i="0" u="none" strike="noStrike" dirty="0">
                          <a:solidFill>
                            <a:srgbClr val="000000"/>
                          </a:solidFill>
                          <a:effectLst/>
                          <a:latin typeface="Calibri"/>
                        </a:rPr>
                        <a:t>$3,059</a:t>
                      </a:r>
                    </a:p>
                  </a:txBody>
                  <a:tcPr marL="9525" marR="9525" marT="9525" marB="0" anchor="b">
                    <a:solidFill>
                      <a:srgbClr val="00B050"/>
                    </a:solidFill>
                  </a:tcPr>
                </a:tc>
                <a:tc>
                  <a:txBody>
                    <a:bodyPr/>
                    <a:lstStyle/>
                    <a:p>
                      <a:pPr algn="ctr" fontAlgn="b"/>
                      <a:r>
                        <a:rPr lang="en-US" sz="1400" b="0" i="0" u="none" strike="noStrike" dirty="0">
                          <a:solidFill>
                            <a:srgbClr val="000000"/>
                          </a:solidFill>
                          <a:effectLst/>
                          <a:latin typeface="Calibri"/>
                        </a:rPr>
                        <a:t>$2,476</a:t>
                      </a:r>
                    </a:p>
                  </a:txBody>
                  <a:tcPr marL="9525" marR="9525" marT="9525" marB="0" anchor="b">
                    <a:solidFill>
                      <a:srgbClr val="00B050"/>
                    </a:solidFill>
                  </a:tcPr>
                </a:tc>
                <a:tc>
                  <a:txBody>
                    <a:bodyPr/>
                    <a:lstStyle/>
                    <a:p>
                      <a:pPr algn="ctr" fontAlgn="b"/>
                      <a:r>
                        <a:rPr lang="en-US" sz="1400" b="0" i="0" u="none" strike="noStrike" dirty="0">
                          <a:solidFill>
                            <a:srgbClr val="000000"/>
                          </a:solidFill>
                          <a:effectLst/>
                          <a:latin typeface="Calibri"/>
                        </a:rPr>
                        <a:t>$2,525</a:t>
                      </a:r>
                    </a:p>
                  </a:txBody>
                  <a:tcPr marL="9525" marR="9525" marT="9525" marB="0" anchor="b">
                    <a:solidFill>
                      <a:srgbClr val="00B050"/>
                    </a:solidFill>
                  </a:tcPr>
                </a:tc>
              </a:tr>
              <a:tr h="370840">
                <a:tc>
                  <a:txBody>
                    <a:bodyPr/>
                    <a:lstStyle/>
                    <a:p>
                      <a:pPr algn="ctr"/>
                      <a:r>
                        <a:rPr lang="en-US" sz="1400" dirty="0" smtClean="0"/>
                        <a:t>27-Female</a:t>
                      </a:r>
                      <a:endParaRPr lang="en-US" sz="1400" dirty="0"/>
                    </a:p>
                  </a:txBody>
                  <a:tcPr/>
                </a:tc>
                <a:tc>
                  <a:txBody>
                    <a:bodyPr/>
                    <a:lstStyle/>
                    <a:p>
                      <a:pPr algn="ctr" fontAlgn="b"/>
                      <a:r>
                        <a:rPr lang="en-US" sz="1400" b="0" i="0" u="none" strike="noStrike" dirty="0">
                          <a:solidFill>
                            <a:srgbClr val="000000"/>
                          </a:solidFill>
                          <a:effectLst/>
                          <a:latin typeface="Calibri"/>
                        </a:rPr>
                        <a:t>$1,343</a:t>
                      </a:r>
                    </a:p>
                  </a:txBody>
                  <a:tcPr marL="9525" marR="9525" marT="9525" marB="0" anchor="b"/>
                </a:tc>
                <a:tc>
                  <a:txBody>
                    <a:bodyPr/>
                    <a:lstStyle/>
                    <a:p>
                      <a:pPr algn="ctr" fontAlgn="b"/>
                      <a:r>
                        <a:rPr lang="en-US" sz="1400" b="0" i="0" u="none" strike="noStrike" dirty="0">
                          <a:solidFill>
                            <a:srgbClr val="000000"/>
                          </a:solidFill>
                          <a:effectLst/>
                          <a:latin typeface="Calibri"/>
                        </a:rPr>
                        <a:t>$1,593</a:t>
                      </a:r>
                    </a:p>
                  </a:txBody>
                  <a:tcPr marL="9525" marR="9525" marT="9525" marB="0" anchor="b">
                    <a:solidFill>
                      <a:srgbClr val="00B050"/>
                    </a:solidFill>
                  </a:tcPr>
                </a:tc>
                <a:tc>
                  <a:txBody>
                    <a:bodyPr/>
                    <a:lstStyle/>
                    <a:p>
                      <a:pPr algn="ctr" fontAlgn="b"/>
                      <a:r>
                        <a:rPr lang="en-US" sz="1400" b="0" i="0" u="none" strike="noStrike" dirty="0">
                          <a:solidFill>
                            <a:srgbClr val="000000"/>
                          </a:solidFill>
                          <a:effectLst/>
                          <a:latin typeface="Calibri"/>
                        </a:rPr>
                        <a:t>$1,971</a:t>
                      </a:r>
                    </a:p>
                  </a:txBody>
                  <a:tcPr marL="9525" marR="9525" marT="9525" marB="0" anchor="b">
                    <a:solidFill>
                      <a:srgbClr val="00B050"/>
                    </a:solidFill>
                  </a:tcPr>
                </a:tc>
                <a:tc>
                  <a:txBody>
                    <a:bodyPr/>
                    <a:lstStyle/>
                    <a:p>
                      <a:pPr algn="ctr" fontAlgn="b"/>
                      <a:r>
                        <a:rPr lang="en-US" sz="1400" b="0" i="0" u="none" strike="noStrike" dirty="0">
                          <a:solidFill>
                            <a:srgbClr val="000000"/>
                          </a:solidFill>
                          <a:effectLst/>
                          <a:latin typeface="Calibri"/>
                        </a:rPr>
                        <a:t>$2,072</a:t>
                      </a:r>
                    </a:p>
                  </a:txBody>
                  <a:tcPr marL="9525" marR="9525" marT="9525" marB="0" anchor="b">
                    <a:solidFill>
                      <a:srgbClr val="00B050"/>
                    </a:solidFill>
                  </a:tcPr>
                </a:tc>
                <a:tc>
                  <a:txBody>
                    <a:bodyPr/>
                    <a:lstStyle/>
                    <a:p>
                      <a:pPr algn="ctr" fontAlgn="b"/>
                      <a:r>
                        <a:rPr lang="en-US" sz="1400" b="0" i="0" u="none" strike="noStrike" dirty="0">
                          <a:solidFill>
                            <a:srgbClr val="000000"/>
                          </a:solidFill>
                          <a:effectLst/>
                          <a:latin typeface="Calibri"/>
                        </a:rPr>
                        <a:t>$1,805</a:t>
                      </a:r>
                    </a:p>
                  </a:txBody>
                  <a:tcPr marL="9525" marR="9525" marT="9525" marB="0" anchor="b">
                    <a:solidFill>
                      <a:srgbClr val="00B050"/>
                    </a:solidFill>
                  </a:tcPr>
                </a:tc>
              </a:tr>
              <a:tr h="370840">
                <a:tc>
                  <a:txBody>
                    <a:bodyPr/>
                    <a:lstStyle/>
                    <a:p>
                      <a:pPr algn="ctr"/>
                      <a:r>
                        <a:rPr lang="en-US" sz="1400" dirty="0" smtClean="0"/>
                        <a:t>37-Female</a:t>
                      </a:r>
                      <a:endParaRPr lang="en-US" sz="1400" dirty="0"/>
                    </a:p>
                  </a:txBody>
                  <a:tcPr/>
                </a:tc>
                <a:tc>
                  <a:txBody>
                    <a:bodyPr/>
                    <a:lstStyle/>
                    <a:p>
                      <a:pPr algn="ctr" fontAlgn="b"/>
                      <a:r>
                        <a:rPr lang="en-US" sz="1400" b="0" i="0" u="none" strike="noStrike" dirty="0">
                          <a:solidFill>
                            <a:srgbClr val="000000"/>
                          </a:solidFill>
                          <a:effectLst/>
                          <a:latin typeface="Calibri"/>
                        </a:rPr>
                        <a:t>$2,238</a:t>
                      </a:r>
                    </a:p>
                  </a:txBody>
                  <a:tcPr marL="9525" marR="9525" marT="9525" marB="0" anchor="b"/>
                </a:tc>
                <a:tc>
                  <a:txBody>
                    <a:bodyPr/>
                    <a:lstStyle/>
                    <a:p>
                      <a:pPr algn="ctr" fontAlgn="b"/>
                      <a:r>
                        <a:rPr lang="en-US" sz="1400" b="0" i="0" u="none" strike="noStrike" dirty="0">
                          <a:solidFill>
                            <a:srgbClr val="000000"/>
                          </a:solidFill>
                          <a:effectLst/>
                          <a:latin typeface="Calibri"/>
                        </a:rPr>
                        <a:t>$2,349</a:t>
                      </a:r>
                    </a:p>
                  </a:txBody>
                  <a:tcPr marL="9525" marR="9525" marT="9525" marB="0" anchor="b">
                    <a:solidFill>
                      <a:srgbClr val="00B050"/>
                    </a:solidFill>
                  </a:tcPr>
                </a:tc>
                <a:tc>
                  <a:txBody>
                    <a:bodyPr/>
                    <a:lstStyle/>
                    <a:p>
                      <a:pPr algn="ctr" fontAlgn="b"/>
                      <a:r>
                        <a:rPr lang="en-US" sz="1400" b="0" i="0" u="none" strike="noStrike" dirty="0">
                          <a:solidFill>
                            <a:srgbClr val="000000"/>
                          </a:solidFill>
                          <a:effectLst/>
                          <a:latin typeface="Calibri"/>
                        </a:rPr>
                        <a:t>$2,769</a:t>
                      </a:r>
                    </a:p>
                  </a:txBody>
                  <a:tcPr marL="9525" marR="9525" marT="9525" marB="0" anchor="b">
                    <a:solidFill>
                      <a:srgbClr val="00B050"/>
                    </a:solidFill>
                  </a:tcPr>
                </a:tc>
                <a:tc>
                  <a:txBody>
                    <a:bodyPr/>
                    <a:lstStyle/>
                    <a:p>
                      <a:pPr algn="ctr" fontAlgn="b"/>
                      <a:r>
                        <a:rPr lang="en-US" sz="1400" b="0" i="0" u="none" strike="noStrike" dirty="0">
                          <a:solidFill>
                            <a:srgbClr val="000000"/>
                          </a:solidFill>
                          <a:effectLst/>
                          <a:latin typeface="Calibri"/>
                        </a:rPr>
                        <a:t>$2,362</a:t>
                      </a:r>
                    </a:p>
                  </a:txBody>
                  <a:tcPr marL="9525" marR="9525" marT="9525" marB="0" anchor="b">
                    <a:solidFill>
                      <a:srgbClr val="00B050"/>
                    </a:solidFill>
                  </a:tcPr>
                </a:tc>
                <a:tc>
                  <a:txBody>
                    <a:bodyPr/>
                    <a:lstStyle/>
                    <a:p>
                      <a:pPr algn="ctr" fontAlgn="b"/>
                      <a:r>
                        <a:rPr lang="en-US" sz="1400" b="0" i="0" u="none" strike="noStrike" dirty="0">
                          <a:solidFill>
                            <a:srgbClr val="000000"/>
                          </a:solidFill>
                          <a:effectLst/>
                          <a:latin typeface="Calibri"/>
                        </a:rPr>
                        <a:t>$2,690</a:t>
                      </a:r>
                    </a:p>
                  </a:txBody>
                  <a:tcPr marL="9525" marR="9525" marT="9525" marB="0" anchor="b">
                    <a:solidFill>
                      <a:srgbClr val="00B050"/>
                    </a:solidFill>
                  </a:tcPr>
                </a:tc>
              </a:tr>
              <a:tr h="370840">
                <a:tc>
                  <a:txBody>
                    <a:bodyPr/>
                    <a:lstStyle/>
                    <a:p>
                      <a:pPr algn="ctr"/>
                      <a:r>
                        <a:rPr lang="en-US" sz="1400" dirty="0" smtClean="0"/>
                        <a:t>47-Female</a:t>
                      </a:r>
                      <a:endParaRPr lang="en-US" sz="1400" dirty="0"/>
                    </a:p>
                  </a:txBody>
                  <a:tcPr/>
                </a:tc>
                <a:tc>
                  <a:txBody>
                    <a:bodyPr/>
                    <a:lstStyle/>
                    <a:p>
                      <a:pPr algn="ctr" fontAlgn="b"/>
                      <a:r>
                        <a:rPr lang="en-US" sz="1400" b="0" i="0" u="none" strike="noStrike" dirty="0">
                          <a:solidFill>
                            <a:srgbClr val="000000"/>
                          </a:solidFill>
                          <a:effectLst/>
                          <a:latin typeface="Calibri"/>
                        </a:rPr>
                        <a:t>$3,257</a:t>
                      </a:r>
                    </a:p>
                  </a:txBody>
                  <a:tcPr marL="9525" marR="9525" marT="9525" marB="0" anchor="b"/>
                </a:tc>
                <a:tc>
                  <a:txBody>
                    <a:bodyPr/>
                    <a:lstStyle/>
                    <a:p>
                      <a:pPr algn="ctr" fontAlgn="b"/>
                      <a:r>
                        <a:rPr lang="en-US" sz="1400" b="0" i="0" u="none" strike="noStrike" dirty="0">
                          <a:solidFill>
                            <a:srgbClr val="000000"/>
                          </a:solidFill>
                          <a:effectLst/>
                          <a:latin typeface="Calibri"/>
                        </a:rPr>
                        <a:t>$3,313</a:t>
                      </a:r>
                    </a:p>
                  </a:txBody>
                  <a:tcPr marL="9525" marR="9525" marT="9525" marB="0" anchor="b">
                    <a:solidFill>
                      <a:srgbClr val="00B050"/>
                    </a:solidFill>
                  </a:tcPr>
                </a:tc>
                <a:tc>
                  <a:txBody>
                    <a:bodyPr/>
                    <a:lstStyle/>
                    <a:p>
                      <a:pPr algn="ctr" fontAlgn="b"/>
                      <a:r>
                        <a:rPr lang="en-US" sz="1400" b="0" i="0" u="none" strike="noStrike" dirty="0">
                          <a:solidFill>
                            <a:srgbClr val="000000"/>
                          </a:solidFill>
                          <a:effectLst/>
                          <a:latin typeface="Calibri"/>
                        </a:rPr>
                        <a:t>$3,870</a:t>
                      </a:r>
                    </a:p>
                  </a:txBody>
                  <a:tcPr marL="9525" marR="9525" marT="9525" marB="0" anchor="b">
                    <a:solidFill>
                      <a:srgbClr val="00B050"/>
                    </a:solidFill>
                  </a:tcPr>
                </a:tc>
                <a:tc>
                  <a:txBody>
                    <a:bodyPr/>
                    <a:lstStyle/>
                    <a:p>
                      <a:pPr algn="ctr" fontAlgn="b"/>
                      <a:r>
                        <a:rPr lang="en-US" sz="1400" b="0" i="0" u="none" strike="noStrike" dirty="0">
                          <a:solidFill>
                            <a:srgbClr val="000000"/>
                          </a:solidFill>
                          <a:effectLst/>
                          <a:latin typeface="Calibri"/>
                        </a:rPr>
                        <a:t>$3,306</a:t>
                      </a:r>
                    </a:p>
                  </a:txBody>
                  <a:tcPr marL="9525" marR="9525" marT="9525" marB="0" anchor="b">
                    <a:solidFill>
                      <a:srgbClr val="00B050"/>
                    </a:solidFill>
                  </a:tcPr>
                </a:tc>
                <a:tc>
                  <a:txBody>
                    <a:bodyPr/>
                    <a:lstStyle/>
                    <a:p>
                      <a:pPr algn="ctr" fontAlgn="b"/>
                      <a:r>
                        <a:rPr lang="en-US" sz="1400" b="0" i="0" u="none" strike="noStrike" dirty="0">
                          <a:solidFill>
                            <a:srgbClr val="000000"/>
                          </a:solidFill>
                          <a:effectLst/>
                          <a:latin typeface="Calibri"/>
                        </a:rPr>
                        <a:t>$3,522</a:t>
                      </a:r>
                    </a:p>
                  </a:txBody>
                  <a:tcPr marL="9525" marR="9525" marT="9525" marB="0" anchor="b">
                    <a:solidFill>
                      <a:srgbClr val="00B050"/>
                    </a:solidFill>
                  </a:tcPr>
                </a:tc>
              </a:tr>
            </a:tbl>
          </a:graphicData>
        </a:graphic>
      </p:graphicFrame>
      <p:sp>
        <p:nvSpPr>
          <p:cNvPr id="9" name="TextBox 8"/>
          <p:cNvSpPr txBox="1"/>
          <p:nvPr/>
        </p:nvSpPr>
        <p:spPr>
          <a:xfrm>
            <a:off x="457200" y="5741352"/>
            <a:ext cx="5259944" cy="507831"/>
          </a:xfrm>
          <a:prstGeom prst="rect">
            <a:avLst/>
          </a:prstGeom>
          <a:noFill/>
        </p:spPr>
        <p:txBody>
          <a:bodyPr wrap="square" rtlCol="0">
            <a:spAutoFit/>
          </a:bodyPr>
          <a:lstStyle/>
          <a:p>
            <a:pPr algn="l"/>
            <a:r>
              <a:rPr lang="en-US" sz="900" i="0" dirty="0" smtClean="0">
                <a:solidFill>
                  <a:srgbClr val="000000"/>
                </a:solidFill>
                <a:cs typeface="+mn-cs"/>
              </a:rPr>
              <a:t>Assumptions: 90 Day Elimination Period, To Age 67 Max. Benefit Period, $5,000 mo. benefit</a:t>
            </a:r>
          </a:p>
          <a:p>
            <a:pPr algn="l"/>
            <a:r>
              <a:rPr lang="en-US" sz="900" i="0" dirty="0" smtClean="0">
                <a:solidFill>
                  <a:srgbClr val="000000"/>
                </a:solidFill>
                <a:cs typeface="+mn-cs"/>
              </a:rPr>
              <a:t>Your Occupation Definition of Disability, Enhanced Residual with Recovery</a:t>
            </a:r>
          </a:p>
          <a:p>
            <a:pPr algn="l"/>
            <a:r>
              <a:rPr lang="en-US" sz="900" i="0" dirty="0" smtClean="0">
                <a:solidFill>
                  <a:srgbClr val="000000"/>
                </a:solidFill>
                <a:cs typeface="+mn-cs"/>
              </a:rPr>
              <a:t>*Principal Nationwide rates. Includes 10% select occupation discount.</a:t>
            </a:r>
            <a:endParaRPr lang="en-US" sz="900" i="0" dirty="0">
              <a:solidFill>
                <a:srgbClr val="000000"/>
              </a:solidFill>
              <a:cs typeface="+mn-cs"/>
            </a:endParaRPr>
          </a:p>
        </p:txBody>
      </p:sp>
      <p:sp>
        <p:nvSpPr>
          <p:cNvPr id="7" name="Rectangle 6"/>
          <p:cNvSpPr/>
          <p:nvPr/>
        </p:nvSpPr>
        <p:spPr bwMode="auto">
          <a:xfrm>
            <a:off x="1828800" y="1458050"/>
            <a:ext cx="1371600" cy="3083495"/>
          </a:xfrm>
          <a:prstGeom prst="rect">
            <a:avLst/>
          </a:pr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b" anchorCtr="0" compatLnSpc="1">
            <a:prstTxWarp prst="textNoShape">
              <a:avLst/>
            </a:prstTxWarp>
          </a:bodyPr>
          <a:lstStyle/>
          <a:p>
            <a:endParaRPr lang="en-US" sz="1400" i="0" dirty="0" smtClean="0">
              <a:solidFill>
                <a:srgbClr val="2D2D8A">
                  <a:lumMod val="60000"/>
                  <a:lumOff val="40000"/>
                </a:srgbClr>
              </a:solidFill>
              <a:latin typeface="Arial" pitchFamily="34" charset="0"/>
              <a:cs typeface="+mn-cs"/>
            </a:endParaRPr>
          </a:p>
        </p:txBody>
      </p:sp>
      <p:graphicFrame>
        <p:nvGraphicFramePr>
          <p:cNvPr id="10" name="Table 9"/>
          <p:cNvGraphicFramePr>
            <a:graphicFrameLocks noGrp="1"/>
          </p:cNvGraphicFramePr>
          <p:nvPr>
            <p:extLst>
              <p:ext uri="{D42A27DB-BD31-4B8C-83A1-F6EECF244321}">
                <p14:modId xmlns:p14="http://schemas.microsoft.com/office/powerpoint/2010/main" val="368368018"/>
              </p:ext>
            </p:extLst>
          </p:nvPr>
        </p:nvGraphicFramePr>
        <p:xfrm>
          <a:off x="5509437" y="4933980"/>
          <a:ext cx="2743200" cy="975360"/>
        </p:xfrm>
        <a:graphic>
          <a:graphicData uri="http://schemas.openxmlformats.org/drawingml/2006/table">
            <a:tbl>
              <a:tblPr firstRow="1" bandRow="1">
                <a:tableStyleId>{5C22544A-7EE6-4342-B048-85BDC9FD1C3A}</a:tableStyleId>
              </a:tblPr>
              <a:tblGrid>
                <a:gridCol w="1371600"/>
                <a:gridCol w="1371600"/>
              </a:tblGrid>
              <a:tr h="0">
                <a:tc>
                  <a:txBody>
                    <a:bodyPr/>
                    <a:lstStyle/>
                    <a:p>
                      <a:r>
                        <a:rPr lang="en-US" sz="1100" b="1" dirty="0" smtClean="0">
                          <a:solidFill>
                            <a:schemeClr val="tx1"/>
                          </a:solidFill>
                        </a:rPr>
                        <a:t>Less</a:t>
                      </a:r>
                      <a:r>
                        <a:rPr lang="en-US" sz="1100" b="1" baseline="0" dirty="0" smtClean="0">
                          <a:solidFill>
                            <a:schemeClr val="tx1"/>
                          </a:solidFill>
                        </a:rPr>
                        <a:t> or within 5%</a:t>
                      </a:r>
                      <a:endParaRPr lang="en-US" sz="11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0">
                <a:tc>
                  <a:txBody>
                    <a:bodyPr/>
                    <a:lstStyle/>
                    <a:p>
                      <a:r>
                        <a:rPr lang="en-US" sz="1100" b="1" baseline="0" dirty="0" smtClean="0"/>
                        <a:t>5 – 10% higher</a:t>
                      </a:r>
                      <a:endParaRPr lang="en-US" sz="11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0">
                <a:tc>
                  <a:txBody>
                    <a:bodyPr/>
                    <a:lstStyle/>
                    <a:p>
                      <a:r>
                        <a:rPr lang="en-US" sz="1100" b="1" dirty="0" smtClean="0"/>
                        <a:t>More</a:t>
                      </a:r>
                      <a:r>
                        <a:rPr lang="en-US" sz="1100" b="1" baseline="0" dirty="0" smtClean="0"/>
                        <a:t> than 10% higher</a:t>
                      </a:r>
                      <a:endParaRPr lang="en-US" sz="11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r>
            </a:tbl>
          </a:graphicData>
        </a:graphic>
      </p:graphicFrame>
      <p:sp>
        <p:nvSpPr>
          <p:cNvPr id="12" name="Slide Number Placeholder 4"/>
          <p:cNvSpPr txBox="1">
            <a:spLocks/>
          </p:cNvSpPr>
          <p:nvPr/>
        </p:nvSpPr>
        <p:spPr>
          <a:xfrm>
            <a:off x="7924800" y="6451600"/>
            <a:ext cx="431800" cy="274637"/>
          </a:xfrm>
          <a:prstGeom prst="rect">
            <a:avLst/>
          </a:prstGeom>
          <a:noFill/>
        </p:spPr>
        <p:txBody>
          <a:bodyPr/>
          <a:lstStyle>
            <a:defPPr>
              <a:defRPr lang="en-US"/>
            </a:defPPr>
            <a:lvl1pPr algn="l" rtl="0" eaLnBrk="0" fontAlgn="base" hangingPunct="0">
              <a:spcBef>
                <a:spcPct val="0"/>
              </a:spcBef>
              <a:spcAft>
                <a:spcPct val="0"/>
              </a:spcAft>
              <a:defRPr sz="3200" i="1" kern="1200">
                <a:solidFill>
                  <a:schemeClr val="tx1"/>
                </a:solidFill>
                <a:latin typeface="Arial" charset="0"/>
                <a:ea typeface="+mn-ea"/>
                <a:cs typeface="Arial" charset="0"/>
              </a:defRPr>
            </a:lvl1pPr>
            <a:lvl2pPr marL="742950" indent="-285750" algn="l" rtl="0" eaLnBrk="0" fontAlgn="base" hangingPunct="0">
              <a:spcBef>
                <a:spcPct val="0"/>
              </a:spcBef>
              <a:spcAft>
                <a:spcPct val="0"/>
              </a:spcAft>
              <a:defRPr sz="3200" i="1" kern="1200">
                <a:solidFill>
                  <a:schemeClr val="tx1"/>
                </a:solidFill>
                <a:latin typeface="Arial" charset="0"/>
                <a:ea typeface="+mn-ea"/>
                <a:cs typeface="Arial" charset="0"/>
              </a:defRPr>
            </a:lvl2pPr>
            <a:lvl3pPr marL="1143000" indent="-228600" algn="l" rtl="0" eaLnBrk="0" fontAlgn="base" hangingPunct="0">
              <a:spcBef>
                <a:spcPct val="0"/>
              </a:spcBef>
              <a:spcAft>
                <a:spcPct val="0"/>
              </a:spcAft>
              <a:defRPr sz="3200" i="1" kern="1200">
                <a:solidFill>
                  <a:schemeClr val="tx1"/>
                </a:solidFill>
                <a:latin typeface="Arial" charset="0"/>
                <a:ea typeface="+mn-ea"/>
                <a:cs typeface="Arial" charset="0"/>
              </a:defRPr>
            </a:lvl3pPr>
            <a:lvl4pPr marL="1600200" indent="-228600" algn="l" rtl="0" eaLnBrk="0" fontAlgn="base" hangingPunct="0">
              <a:spcBef>
                <a:spcPct val="0"/>
              </a:spcBef>
              <a:spcAft>
                <a:spcPct val="0"/>
              </a:spcAft>
              <a:defRPr sz="3200" i="1" kern="1200">
                <a:solidFill>
                  <a:schemeClr val="tx1"/>
                </a:solidFill>
                <a:latin typeface="Arial" charset="0"/>
                <a:ea typeface="+mn-ea"/>
                <a:cs typeface="Arial" charset="0"/>
              </a:defRPr>
            </a:lvl4pPr>
            <a:lvl5pPr marL="2057400" indent="-228600" algn="l" rtl="0" eaLnBrk="0" fontAlgn="base" hangingPunct="0">
              <a:spcBef>
                <a:spcPct val="0"/>
              </a:spcBef>
              <a:spcAft>
                <a:spcPct val="0"/>
              </a:spcAft>
              <a:defRPr sz="3200" i="1" kern="1200">
                <a:solidFill>
                  <a:schemeClr val="tx1"/>
                </a:solidFill>
                <a:latin typeface="Arial" charset="0"/>
                <a:ea typeface="+mn-ea"/>
                <a:cs typeface="Arial" charset="0"/>
              </a:defRPr>
            </a:lvl5pPr>
            <a:lvl6pPr marL="2514600" indent="-228600" algn="r" defTabSz="914400" rtl="0" eaLnBrk="0" fontAlgn="base" latinLnBrk="0" hangingPunct="0">
              <a:spcBef>
                <a:spcPct val="0"/>
              </a:spcBef>
              <a:spcAft>
                <a:spcPct val="0"/>
              </a:spcAft>
              <a:defRPr sz="3200" i="1" kern="1200">
                <a:solidFill>
                  <a:schemeClr val="tx1"/>
                </a:solidFill>
                <a:latin typeface="Arial" charset="0"/>
                <a:ea typeface="+mn-ea"/>
                <a:cs typeface="Arial" charset="0"/>
              </a:defRPr>
            </a:lvl6pPr>
            <a:lvl7pPr marL="2971800" indent="-228600" algn="r" defTabSz="914400" rtl="0" eaLnBrk="0" fontAlgn="base" latinLnBrk="0" hangingPunct="0">
              <a:spcBef>
                <a:spcPct val="0"/>
              </a:spcBef>
              <a:spcAft>
                <a:spcPct val="0"/>
              </a:spcAft>
              <a:defRPr sz="3200" i="1" kern="1200">
                <a:solidFill>
                  <a:schemeClr val="tx1"/>
                </a:solidFill>
                <a:latin typeface="Arial" charset="0"/>
                <a:ea typeface="+mn-ea"/>
                <a:cs typeface="Arial" charset="0"/>
              </a:defRPr>
            </a:lvl7pPr>
            <a:lvl8pPr marL="3429000" indent="-228600" algn="r" defTabSz="914400" rtl="0" eaLnBrk="0" fontAlgn="base" latinLnBrk="0" hangingPunct="0">
              <a:spcBef>
                <a:spcPct val="0"/>
              </a:spcBef>
              <a:spcAft>
                <a:spcPct val="0"/>
              </a:spcAft>
              <a:defRPr sz="3200" i="1" kern="1200">
                <a:solidFill>
                  <a:schemeClr val="tx1"/>
                </a:solidFill>
                <a:latin typeface="Arial" charset="0"/>
                <a:ea typeface="+mn-ea"/>
                <a:cs typeface="Arial" charset="0"/>
              </a:defRPr>
            </a:lvl8pPr>
            <a:lvl9pPr marL="3886200" indent="-228600" algn="r" defTabSz="914400" rtl="0" eaLnBrk="0" fontAlgn="base" latinLnBrk="0" hangingPunct="0">
              <a:spcBef>
                <a:spcPct val="0"/>
              </a:spcBef>
              <a:spcAft>
                <a:spcPct val="0"/>
              </a:spcAft>
              <a:defRPr sz="3200" i="1" kern="1200">
                <a:solidFill>
                  <a:schemeClr val="tx1"/>
                </a:solidFill>
                <a:latin typeface="Arial" charset="0"/>
                <a:ea typeface="+mn-ea"/>
                <a:cs typeface="Arial" charset="0"/>
              </a:defRPr>
            </a:lvl9pPr>
          </a:lstStyle>
          <a:p>
            <a:pPr algn="r" eaLnBrk="1" hangingPunct="1"/>
            <a:fld id="{505DF8D4-0738-4B20-80C6-BEB7F2760F16}" type="slidenum">
              <a:rPr lang="en-US" sz="1000" i="0" smtClean="0">
                <a:solidFill>
                  <a:srgbClr val="000000"/>
                </a:solidFill>
              </a:rPr>
              <a:pPr algn="r" eaLnBrk="1" hangingPunct="1"/>
              <a:t>19</a:t>
            </a:fld>
            <a:endParaRPr lang="en-US" sz="1000" i="0" dirty="0" smtClean="0">
              <a:solidFill>
                <a:srgbClr val="000000"/>
              </a:solidFill>
            </a:endParaRPr>
          </a:p>
        </p:txBody>
      </p:sp>
      <p:sp>
        <p:nvSpPr>
          <p:cNvPr id="4" name="TextBox 3"/>
          <p:cNvSpPr txBox="1"/>
          <p:nvPr/>
        </p:nvSpPr>
        <p:spPr>
          <a:xfrm>
            <a:off x="5415168" y="4672370"/>
            <a:ext cx="2207656" cy="261610"/>
          </a:xfrm>
          <a:prstGeom prst="rect">
            <a:avLst/>
          </a:prstGeom>
          <a:noFill/>
        </p:spPr>
        <p:txBody>
          <a:bodyPr wrap="none" rtlCol="0">
            <a:spAutoFit/>
          </a:bodyPr>
          <a:lstStyle/>
          <a:p>
            <a:r>
              <a:rPr lang="en-US" sz="1100" dirty="0" smtClean="0"/>
              <a:t>MetLife Income Guard rates are:</a:t>
            </a:r>
            <a:endParaRPr lang="en-US" sz="1100" dirty="0"/>
          </a:p>
        </p:txBody>
      </p:sp>
      <p:sp>
        <p:nvSpPr>
          <p:cNvPr id="13" name="Rectangle 5"/>
          <p:cNvSpPr>
            <a:spLocks noGrp="1" noChangeArrowheads="1"/>
          </p:cNvSpPr>
          <p:nvPr>
            <p:ph type="ftr" sz="quarter" idx="10"/>
          </p:nvPr>
        </p:nvSpPr>
        <p:spPr>
          <a:xfrm>
            <a:off x="2473325" y="6600340"/>
            <a:ext cx="4557713" cy="24985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rgbClr val="333333"/>
                </a:solidFill>
                <a:latin typeface="Arial" pitchFamily="34" charset="0"/>
                <a:cs typeface="Arial" pitchFamily="34" charset="0"/>
              </a:defRPr>
            </a:lvl1pPr>
            <a:lvl2pPr marL="742950" indent="-285750" eaLnBrk="0" hangingPunct="0">
              <a:defRPr sz="3200" i="1">
                <a:solidFill>
                  <a:srgbClr val="333333"/>
                </a:solidFill>
                <a:latin typeface="Arial" pitchFamily="34" charset="0"/>
                <a:cs typeface="Arial" pitchFamily="34" charset="0"/>
              </a:defRPr>
            </a:lvl2pPr>
            <a:lvl3pPr marL="1143000" indent="-228600" eaLnBrk="0" hangingPunct="0">
              <a:defRPr sz="3200" i="1">
                <a:solidFill>
                  <a:srgbClr val="333333"/>
                </a:solidFill>
                <a:latin typeface="Arial" pitchFamily="34" charset="0"/>
                <a:cs typeface="Arial" pitchFamily="34" charset="0"/>
              </a:defRPr>
            </a:lvl3pPr>
            <a:lvl4pPr marL="1600200" indent="-228600" eaLnBrk="0" hangingPunct="0">
              <a:defRPr sz="3200" i="1">
                <a:solidFill>
                  <a:srgbClr val="333333"/>
                </a:solidFill>
                <a:latin typeface="Arial" pitchFamily="34" charset="0"/>
                <a:cs typeface="Arial" pitchFamily="34" charset="0"/>
              </a:defRPr>
            </a:lvl4pPr>
            <a:lvl5pPr marL="2057400" indent="-228600" eaLnBrk="0" hangingPunct="0">
              <a:defRPr sz="3200" i="1">
                <a:solidFill>
                  <a:srgbClr val="333333"/>
                </a:solidFill>
                <a:latin typeface="Arial" pitchFamily="34" charset="0"/>
                <a:cs typeface="Arial" pitchFamily="34" charset="0"/>
              </a:defRPr>
            </a:lvl5pPr>
            <a:lvl6pPr marL="2514600" indent="-228600" eaLnBrk="0" fontAlgn="base" hangingPunct="0">
              <a:spcBef>
                <a:spcPct val="0"/>
              </a:spcBef>
              <a:spcAft>
                <a:spcPct val="0"/>
              </a:spcAft>
              <a:defRPr sz="3200" i="1">
                <a:solidFill>
                  <a:srgbClr val="333333"/>
                </a:solidFill>
                <a:latin typeface="Arial" pitchFamily="34" charset="0"/>
                <a:cs typeface="Arial" pitchFamily="34" charset="0"/>
              </a:defRPr>
            </a:lvl6pPr>
            <a:lvl7pPr marL="2971800" indent="-228600" eaLnBrk="0" fontAlgn="base" hangingPunct="0">
              <a:spcBef>
                <a:spcPct val="0"/>
              </a:spcBef>
              <a:spcAft>
                <a:spcPct val="0"/>
              </a:spcAft>
              <a:defRPr sz="3200" i="1">
                <a:solidFill>
                  <a:srgbClr val="333333"/>
                </a:solidFill>
                <a:latin typeface="Arial" pitchFamily="34" charset="0"/>
                <a:cs typeface="Arial" pitchFamily="34" charset="0"/>
              </a:defRPr>
            </a:lvl7pPr>
            <a:lvl8pPr marL="3429000" indent="-228600" eaLnBrk="0" fontAlgn="base" hangingPunct="0">
              <a:spcBef>
                <a:spcPct val="0"/>
              </a:spcBef>
              <a:spcAft>
                <a:spcPct val="0"/>
              </a:spcAft>
              <a:defRPr sz="3200" i="1">
                <a:solidFill>
                  <a:srgbClr val="333333"/>
                </a:solidFill>
                <a:latin typeface="Arial" pitchFamily="34" charset="0"/>
                <a:cs typeface="Arial" pitchFamily="34" charset="0"/>
              </a:defRPr>
            </a:lvl8pPr>
            <a:lvl9pPr marL="3886200" indent="-228600" eaLnBrk="0" fontAlgn="base" hangingPunct="0">
              <a:spcBef>
                <a:spcPct val="0"/>
              </a:spcBef>
              <a:spcAft>
                <a:spcPct val="0"/>
              </a:spcAft>
              <a:defRPr sz="3200" i="1">
                <a:solidFill>
                  <a:srgbClr val="333333"/>
                </a:solidFill>
                <a:latin typeface="Arial" pitchFamily="34" charset="0"/>
                <a:cs typeface="Arial" pitchFamily="34" charset="0"/>
              </a:defRPr>
            </a:lvl9pPr>
          </a:lstStyle>
          <a:p>
            <a:pPr algn="ctr" eaLnBrk="1" hangingPunct="1"/>
            <a:r>
              <a:rPr lang="en-US" sz="1100" i="0" dirty="0" smtClean="0">
                <a:solidFill>
                  <a:schemeClr val="tx1"/>
                </a:solidFill>
              </a:rPr>
              <a:t>For Producer Use Only – Not For Use With the General Public</a:t>
            </a:r>
          </a:p>
        </p:txBody>
      </p:sp>
      <p:sp>
        <p:nvSpPr>
          <p:cNvPr id="11" name="TextBox 10"/>
          <p:cNvSpPr txBox="1"/>
          <p:nvPr/>
        </p:nvSpPr>
        <p:spPr>
          <a:xfrm>
            <a:off x="457200" y="6249183"/>
            <a:ext cx="8305800" cy="369332"/>
          </a:xfrm>
          <a:prstGeom prst="rect">
            <a:avLst/>
          </a:prstGeom>
          <a:noFill/>
        </p:spPr>
        <p:txBody>
          <a:bodyPr wrap="square" rtlCol="0">
            <a:spAutoFit/>
          </a:bodyPr>
          <a:lstStyle/>
          <a:p>
            <a:pPr algn="l"/>
            <a:r>
              <a:rPr lang="en-US" sz="900" i="0" dirty="0" smtClean="0"/>
              <a:t>The Principal rates set forth in this comparison are available in the majority of states.  In a limited number of states, Principal offers lower rates than those set forth in this comparison.</a:t>
            </a:r>
            <a:endParaRPr lang="en-US" sz="900" i="0" dirty="0"/>
          </a:p>
        </p:txBody>
      </p:sp>
    </p:spTree>
    <p:extLst>
      <p:ext uri="{BB962C8B-B14F-4D97-AF65-F5344CB8AC3E}">
        <p14:creationId xmlns:p14="http://schemas.microsoft.com/office/powerpoint/2010/main" val="34013352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6"/>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rgbClr val="333333"/>
                </a:solidFill>
                <a:latin typeface="Arial" pitchFamily="34" charset="0"/>
                <a:cs typeface="Arial" pitchFamily="34" charset="0"/>
              </a:defRPr>
            </a:lvl1pPr>
            <a:lvl2pPr marL="742950" indent="-285750" eaLnBrk="0" hangingPunct="0">
              <a:defRPr sz="3200" i="1">
                <a:solidFill>
                  <a:srgbClr val="333333"/>
                </a:solidFill>
                <a:latin typeface="Arial" pitchFamily="34" charset="0"/>
                <a:cs typeface="Arial" pitchFamily="34" charset="0"/>
              </a:defRPr>
            </a:lvl2pPr>
            <a:lvl3pPr marL="1143000" indent="-228600" eaLnBrk="0" hangingPunct="0">
              <a:defRPr sz="3200" i="1">
                <a:solidFill>
                  <a:srgbClr val="333333"/>
                </a:solidFill>
                <a:latin typeface="Arial" pitchFamily="34" charset="0"/>
                <a:cs typeface="Arial" pitchFamily="34" charset="0"/>
              </a:defRPr>
            </a:lvl3pPr>
            <a:lvl4pPr marL="1600200" indent="-228600" eaLnBrk="0" hangingPunct="0">
              <a:defRPr sz="3200" i="1">
                <a:solidFill>
                  <a:srgbClr val="333333"/>
                </a:solidFill>
                <a:latin typeface="Arial" pitchFamily="34" charset="0"/>
                <a:cs typeface="Arial" pitchFamily="34" charset="0"/>
              </a:defRPr>
            </a:lvl4pPr>
            <a:lvl5pPr marL="2057400" indent="-228600" eaLnBrk="0" hangingPunct="0">
              <a:defRPr sz="3200" i="1">
                <a:solidFill>
                  <a:srgbClr val="333333"/>
                </a:solidFill>
                <a:latin typeface="Arial" pitchFamily="34" charset="0"/>
                <a:cs typeface="Arial" pitchFamily="34" charset="0"/>
              </a:defRPr>
            </a:lvl5pPr>
            <a:lvl6pPr marL="2514600" indent="-228600" eaLnBrk="0" fontAlgn="base" hangingPunct="0">
              <a:spcBef>
                <a:spcPct val="0"/>
              </a:spcBef>
              <a:spcAft>
                <a:spcPct val="0"/>
              </a:spcAft>
              <a:defRPr sz="3200" i="1">
                <a:solidFill>
                  <a:srgbClr val="333333"/>
                </a:solidFill>
                <a:latin typeface="Arial" pitchFamily="34" charset="0"/>
                <a:cs typeface="Arial" pitchFamily="34" charset="0"/>
              </a:defRPr>
            </a:lvl6pPr>
            <a:lvl7pPr marL="2971800" indent="-228600" eaLnBrk="0" fontAlgn="base" hangingPunct="0">
              <a:spcBef>
                <a:spcPct val="0"/>
              </a:spcBef>
              <a:spcAft>
                <a:spcPct val="0"/>
              </a:spcAft>
              <a:defRPr sz="3200" i="1">
                <a:solidFill>
                  <a:srgbClr val="333333"/>
                </a:solidFill>
                <a:latin typeface="Arial" pitchFamily="34" charset="0"/>
                <a:cs typeface="Arial" pitchFamily="34" charset="0"/>
              </a:defRPr>
            </a:lvl7pPr>
            <a:lvl8pPr marL="3429000" indent="-228600" eaLnBrk="0" fontAlgn="base" hangingPunct="0">
              <a:spcBef>
                <a:spcPct val="0"/>
              </a:spcBef>
              <a:spcAft>
                <a:spcPct val="0"/>
              </a:spcAft>
              <a:defRPr sz="3200" i="1">
                <a:solidFill>
                  <a:srgbClr val="333333"/>
                </a:solidFill>
                <a:latin typeface="Arial" pitchFamily="34" charset="0"/>
                <a:cs typeface="Arial" pitchFamily="34" charset="0"/>
              </a:defRPr>
            </a:lvl8pPr>
            <a:lvl9pPr marL="3886200" indent="-228600" eaLnBrk="0" fontAlgn="base" hangingPunct="0">
              <a:spcBef>
                <a:spcPct val="0"/>
              </a:spcBef>
              <a:spcAft>
                <a:spcPct val="0"/>
              </a:spcAft>
              <a:defRPr sz="3200" i="1">
                <a:solidFill>
                  <a:srgbClr val="333333"/>
                </a:solidFill>
                <a:latin typeface="Arial" pitchFamily="34" charset="0"/>
                <a:cs typeface="Arial" pitchFamily="34" charset="0"/>
              </a:defRPr>
            </a:lvl9pPr>
          </a:lstStyle>
          <a:p>
            <a:pPr eaLnBrk="1" hangingPunct="1"/>
            <a:fld id="{A1849947-2FD1-4898-8931-AF1BCAEF75AE}" type="slidenum">
              <a:rPr lang="en-US" sz="1400" i="0" smtClean="0"/>
              <a:pPr eaLnBrk="1" hangingPunct="1"/>
              <a:t>2</a:t>
            </a:fld>
            <a:endParaRPr lang="en-US" sz="1400" i="0" dirty="0" smtClean="0"/>
          </a:p>
        </p:txBody>
      </p:sp>
      <p:sp>
        <p:nvSpPr>
          <p:cNvPr id="3075" name="Rectangle 2"/>
          <p:cNvSpPr>
            <a:spLocks noGrp="1" noChangeArrowheads="1"/>
          </p:cNvSpPr>
          <p:nvPr>
            <p:ph type="title"/>
          </p:nvPr>
        </p:nvSpPr>
        <p:spPr/>
        <p:txBody>
          <a:bodyPr/>
          <a:lstStyle/>
          <a:p>
            <a:r>
              <a:rPr lang="en-US" dirty="0" smtClean="0"/>
              <a:t>Agenda</a:t>
            </a:r>
          </a:p>
        </p:txBody>
      </p:sp>
      <p:sp>
        <p:nvSpPr>
          <p:cNvPr id="3076" name="Rectangle 3"/>
          <p:cNvSpPr>
            <a:spLocks noGrp="1" noChangeArrowheads="1"/>
          </p:cNvSpPr>
          <p:nvPr>
            <p:ph type="body" idx="1"/>
          </p:nvPr>
        </p:nvSpPr>
        <p:spPr/>
        <p:txBody>
          <a:bodyPr/>
          <a:lstStyle/>
          <a:p>
            <a:pPr>
              <a:lnSpc>
                <a:spcPct val="100000"/>
              </a:lnSpc>
            </a:pPr>
            <a:r>
              <a:rPr lang="en-US" dirty="0" smtClean="0"/>
              <a:t>MetLife and the Individual Disability Insurance Market</a:t>
            </a:r>
          </a:p>
          <a:p>
            <a:pPr>
              <a:lnSpc>
                <a:spcPct val="100000"/>
              </a:lnSpc>
            </a:pPr>
            <a:r>
              <a:rPr lang="en-US" dirty="0" smtClean="0"/>
              <a:t>Introduction of MetLife Income Guard</a:t>
            </a:r>
          </a:p>
          <a:p>
            <a:pPr>
              <a:lnSpc>
                <a:spcPct val="100000"/>
              </a:lnSpc>
            </a:pPr>
            <a:r>
              <a:rPr lang="en-US" dirty="0" smtClean="0"/>
              <a:t>Sales Ideas</a:t>
            </a:r>
          </a:p>
          <a:p>
            <a:pPr>
              <a:lnSpc>
                <a:spcPct val="100000"/>
              </a:lnSpc>
            </a:pPr>
            <a:r>
              <a:rPr lang="en-US" dirty="0" smtClean="0"/>
              <a:t>Applications and Illustrations</a:t>
            </a:r>
          </a:p>
          <a:p>
            <a:pPr>
              <a:lnSpc>
                <a:spcPct val="100000"/>
              </a:lnSpc>
            </a:pPr>
            <a:r>
              <a:rPr lang="en-US" dirty="0" smtClean="0"/>
              <a:t>Marketing Materials</a:t>
            </a:r>
          </a:p>
        </p:txBody>
      </p:sp>
      <p:sp>
        <p:nvSpPr>
          <p:cNvPr id="7" name="Rectangle 5"/>
          <p:cNvSpPr>
            <a:spLocks noGrp="1" noChangeArrowheads="1"/>
          </p:cNvSpPr>
          <p:nvPr>
            <p:ph type="ftr" sz="quarter" idx="10"/>
          </p:nvPr>
        </p:nvSpPr>
        <p:spPr>
          <a:xfrm>
            <a:off x="2473325" y="6600340"/>
            <a:ext cx="4557713" cy="24985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rgbClr val="333333"/>
                </a:solidFill>
                <a:latin typeface="Arial" pitchFamily="34" charset="0"/>
                <a:cs typeface="Arial" pitchFamily="34" charset="0"/>
              </a:defRPr>
            </a:lvl1pPr>
            <a:lvl2pPr marL="742950" indent="-285750" eaLnBrk="0" hangingPunct="0">
              <a:defRPr sz="3200" i="1">
                <a:solidFill>
                  <a:srgbClr val="333333"/>
                </a:solidFill>
                <a:latin typeface="Arial" pitchFamily="34" charset="0"/>
                <a:cs typeface="Arial" pitchFamily="34" charset="0"/>
              </a:defRPr>
            </a:lvl2pPr>
            <a:lvl3pPr marL="1143000" indent="-228600" eaLnBrk="0" hangingPunct="0">
              <a:defRPr sz="3200" i="1">
                <a:solidFill>
                  <a:srgbClr val="333333"/>
                </a:solidFill>
                <a:latin typeface="Arial" pitchFamily="34" charset="0"/>
                <a:cs typeface="Arial" pitchFamily="34" charset="0"/>
              </a:defRPr>
            </a:lvl3pPr>
            <a:lvl4pPr marL="1600200" indent="-228600" eaLnBrk="0" hangingPunct="0">
              <a:defRPr sz="3200" i="1">
                <a:solidFill>
                  <a:srgbClr val="333333"/>
                </a:solidFill>
                <a:latin typeface="Arial" pitchFamily="34" charset="0"/>
                <a:cs typeface="Arial" pitchFamily="34" charset="0"/>
              </a:defRPr>
            </a:lvl4pPr>
            <a:lvl5pPr marL="2057400" indent="-228600" eaLnBrk="0" hangingPunct="0">
              <a:defRPr sz="3200" i="1">
                <a:solidFill>
                  <a:srgbClr val="333333"/>
                </a:solidFill>
                <a:latin typeface="Arial" pitchFamily="34" charset="0"/>
                <a:cs typeface="Arial" pitchFamily="34" charset="0"/>
              </a:defRPr>
            </a:lvl5pPr>
            <a:lvl6pPr marL="2514600" indent="-228600" eaLnBrk="0" fontAlgn="base" hangingPunct="0">
              <a:spcBef>
                <a:spcPct val="0"/>
              </a:spcBef>
              <a:spcAft>
                <a:spcPct val="0"/>
              </a:spcAft>
              <a:defRPr sz="3200" i="1">
                <a:solidFill>
                  <a:srgbClr val="333333"/>
                </a:solidFill>
                <a:latin typeface="Arial" pitchFamily="34" charset="0"/>
                <a:cs typeface="Arial" pitchFamily="34" charset="0"/>
              </a:defRPr>
            </a:lvl6pPr>
            <a:lvl7pPr marL="2971800" indent="-228600" eaLnBrk="0" fontAlgn="base" hangingPunct="0">
              <a:spcBef>
                <a:spcPct val="0"/>
              </a:spcBef>
              <a:spcAft>
                <a:spcPct val="0"/>
              </a:spcAft>
              <a:defRPr sz="3200" i="1">
                <a:solidFill>
                  <a:srgbClr val="333333"/>
                </a:solidFill>
                <a:latin typeface="Arial" pitchFamily="34" charset="0"/>
                <a:cs typeface="Arial" pitchFamily="34" charset="0"/>
              </a:defRPr>
            </a:lvl7pPr>
            <a:lvl8pPr marL="3429000" indent="-228600" eaLnBrk="0" fontAlgn="base" hangingPunct="0">
              <a:spcBef>
                <a:spcPct val="0"/>
              </a:spcBef>
              <a:spcAft>
                <a:spcPct val="0"/>
              </a:spcAft>
              <a:defRPr sz="3200" i="1">
                <a:solidFill>
                  <a:srgbClr val="333333"/>
                </a:solidFill>
                <a:latin typeface="Arial" pitchFamily="34" charset="0"/>
                <a:cs typeface="Arial" pitchFamily="34" charset="0"/>
              </a:defRPr>
            </a:lvl8pPr>
            <a:lvl9pPr marL="3886200" indent="-228600" eaLnBrk="0" fontAlgn="base" hangingPunct="0">
              <a:spcBef>
                <a:spcPct val="0"/>
              </a:spcBef>
              <a:spcAft>
                <a:spcPct val="0"/>
              </a:spcAft>
              <a:defRPr sz="3200" i="1">
                <a:solidFill>
                  <a:srgbClr val="333333"/>
                </a:solidFill>
                <a:latin typeface="Arial" pitchFamily="34" charset="0"/>
                <a:cs typeface="Arial" pitchFamily="34" charset="0"/>
              </a:defRPr>
            </a:lvl9pPr>
          </a:lstStyle>
          <a:p>
            <a:pPr algn="ctr" eaLnBrk="1" hangingPunct="1"/>
            <a:r>
              <a:rPr lang="en-US" sz="1100" i="0" dirty="0" smtClean="0">
                <a:solidFill>
                  <a:schemeClr val="tx1"/>
                </a:solidFill>
              </a:rPr>
              <a:t>For Producer Use Only – Not For Use With the General Public</a:t>
            </a:r>
          </a:p>
        </p:txBody>
      </p:sp>
      <p:pic>
        <p:nvPicPr>
          <p:cNvPr id="1026"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136849" y="2516956"/>
            <a:ext cx="2549951" cy="4013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Industry Premium Comparison</a:t>
            </a:r>
            <a:br>
              <a:rPr lang="en-US" dirty="0" smtClean="0"/>
            </a:br>
            <a:r>
              <a:rPr lang="en-US" sz="2000" dirty="0" smtClean="0"/>
              <a:t>6S Executive</a:t>
            </a:r>
            <a:endParaRPr lang="en-US" sz="2000" dirty="0"/>
          </a:p>
        </p:txBody>
      </p:sp>
      <p:sp>
        <p:nvSpPr>
          <p:cNvPr id="9" name="TextBox 8"/>
          <p:cNvSpPr txBox="1"/>
          <p:nvPr/>
        </p:nvSpPr>
        <p:spPr>
          <a:xfrm>
            <a:off x="290512" y="5455048"/>
            <a:ext cx="4685731" cy="784830"/>
          </a:xfrm>
          <a:prstGeom prst="rect">
            <a:avLst/>
          </a:prstGeom>
          <a:noFill/>
        </p:spPr>
        <p:txBody>
          <a:bodyPr wrap="square" rtlCol="0">
            <a:spAutoFit/>
          </a:bodyPr>
          <a:lstStyle/>
          <a:p>
            <a:pPr algn="l"/>
            <a:r>
              <a:rPr lang="en-US" sz="900" i="0" dirty="0" smtClean="0">
                <a:solidFill>
                  <a:srgbClr val="000000"/>
                </a:solidFill>
                <a:cs typeface="+mn-cs"/>
              </a:rPr>
              <a:t>Assumptions: 90 Day Elimination Period, To Age 67 Max. Benefit Period, $5,000/mo. benefit, Regular Occupation, not gainfully employed definition of disability.</a:t>
            </a:r>
          </a:p>
          <a:p>
            <a:pPr algn="l"/>
            <a:r>
              <a:rPr lang="en-US" sz="900" i="0" dirty="0" smtClean="0">
                <a:solidFill>
                  <a:srgbClr val="000000"/>
                </a:solidFill>
                <a:cs typeface="+mn-cs"/>
              </a:rPr>
              <a:t>MetLife Income Guard: Basic Residual and Residual w/Recovery</a:t>
            </a:r>
          </a:p>
          <a:p>
            <a:pPr algn="l"/>
            <a:r>
              <a:rPr lang="en-US" sz="900" i="0" dirty="0" smtClean="0">
                <a:solidFill>
                  <a:srgbClr val="000000"/>
                </a:solidFill>
                <a:cs typeface="+mn-cs"/>
              </a:rPr>
              <a:t>Competitors: Residual with Recovery</a:t>
            </a:r>
          </a:p>
          <a:p>
            <a:pPr algn="l"/>
            <a:r>
              <a:rPr lang="en-US" sz="900" i="0" dirty="0" smtClean="0">
                <a:solidFill>
                  <a:srgbClr val="000000"/>
                </a:solidFill>
                <a:cs typeface="+mn-cs"/>
              </a:rPr>
              <a:t>*Principal: Includes 10% select occupation discount, Nationwide rates</a:t>
            </a:r>
            <a:endParaRPr lang="en-US" sz="900" i="0" dirty="0">
              <a:solidFill>
                <a:srgbClr val="000000"/>
              </a:solidFill>
              <a:cs typeface="+mn-cs"/>
            </a:endParaRPr>
          </a:p>
        </p:txBody>
      </p:sp>
      <p:graphicFrame>
        <p:nvGraphicFramePr>
          <p:cNvPr id="10" name="Table 9"/>
          <p:cNvGraphicFramePr>
            <a:graphicFrameLocks noGrp="1"/>
          </p:cNvGraphicFramePr>
          <p:nvPr>
            <p:extLst>
              <p:ext uri="{D42A27DB-BD31-4B8C-83A1-F6EECF244321}">
                <p14:modId xmlns:p14="http://schemas.microsoft.com/office/powerpoint/2010/main" val="4043714145"/>
              </p:ext>
            </p:extLst>
          </p:nvPr>
        </p:nvGraphicFramePr>
        <p:xfrm>
          <a:off x="5562600" y="5264518"/>
          <a:ext cx="2743200" cy="975360"/>
        </p:xfrm>
        <a:graphic>
          <a:graphicData uri="http://schemas.openxmlformats.org/drawingml/2006/table">
            <a:tbl>
              <a:tblPr firstRow="1" bandRow="1">
                <a:tableStyleId>{5C22544A-7EE6-4342-B048-85BDC9FD1C3A}</a:tableStyleId>
              </a:tblPr>
              <a:tblGrid>
                <a:gridCol w="1371600"/>
                <a:gridCol w="1371600"/>
              </a:tblGrid>
              <a:tr h="0">
                <a:tc>
                  <a:txBody>
                    <a:bodyPr/>
                    <a:lstStyle/>
                    <a:p>
                      <a:r>
                        <a:rPr lang="en-US" sz="1100" b="1" dirty="0" smtClean="0">
                          <a:solidFill>
                            <a:schemeClr val="tx1"/>
                          </a:solidFill>
                        </a:rPr>
                        <a:t>Less</a:t>
                      </a:r>
                      <a:r>
                        <a:rPr lang="en-US" sz="1100" b="1" baseline="0" dirty="0" smtClean="0">
                          <a:solidFill>
                            <a:schemeClr val="tx1"/>
                          </a:solidFill>
                        </a:rPr>
                        <a:t> or within 5%</a:t>
                      </a:r>
                      <a:endParaRPr lang="en-US" sz="11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0">
                <a:tc>
                  <a:txBody>
                    <a:bodyPr/>
                    <a:lstStyle/>
                    <a:p>
                      <a:r>
                        <a:rPr lang="en-US" sz="1100" b="1" baseline="0" dirty="0" smtClean="0"/>
                        <a:t>5 – 10% higher</a:t>
                      </a:r>
                      <a:endParaRPr lang="en-US" sz="11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0">
                <a:tc>
                  <a:txBody>
                    <a:bodyPr/>
                    <a:lstStyle/>
                    <a:p>
                      <a:r>
                        <a:rPr lang="en-US" sz="1100" b="1" dirty="0" smtClean="0"/>
                        <a:t>More</a:t>
                      </a:r>
                      <a:r>
                        <a:rPr lang="en-US" sz="1100" b="1" baseline="0" dirty="0" smtClean="0"/>
                        <a:t> than 10% higher</a:t>
                      </a:r>
                      <a:endParaRPr lang="en-US" sz="11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r>
            </a:tbl>
          </a:graphicData>
        </a:graphic>
      </p:graphicFrame>
      <p:sp>
        <p:nvSpPr>
          <p:cNvPr id="8" name="Slide Number Placeholder 4"/>
          <p:cNvSpPr txBox="1">
            <a:spLocks/>
          </p:cNvSpPr>
          <p:nvPr/>
        </p:nvSpPr>
        <p:spPr>
          <a:xfrm>
            <a:off x="6705600" y="6457950"/>
            <a:ext cx="2133600" cy="476250"/>
          </a:xfrm>
          <a:prstGeom prst="rect">
            <a:avLst/>
          </a:prstGeom>
          <a:noFill/>
        </p:spPr>
        <p:txBody>
          <a:bodyPr/>
          <a:lstStyle>
            <a:defPPr>
              <a:defRPr lang="en-US"/>
            </a:defPPr>
            <a:lvl1pPr algn="l" rtl="0" eaLnBrk="0" fontAlgn="base" hangingPunct="0">
              <a:spcBef>
                <a:spcPct val="0"/>
              </a:spcBef>
              <a:spcAft>
                <a:spcPct val="0"/>
              </a:spcAft>
              <a:defRPr sz="3200" i="1" kern="1200">
                <a:solidFill>
                  <a:schemeClr val="tx1"/>
                </a:solidFill>
                <a:latin typeface="Arial" charset="0"/>
                <a:ea typeface="+mn-ea"/>
                <a:cs typeface="Arial" charset="0"/>
              </a:defRPr>
            </a:lvl1pPr>
            <a:lvl2pPr marL="742950" indent="-285750" algn="l" rtl="0" eaLnBrk="0" fontAlgn="base" hangingPunct="0">
              <a:spcBef>
                <a:spcPct val="0"/>
              </a:spcBef>
              <a:spcAft>
                <a:spcPct val="0"/>
              </a:spcAft>
              <a:defRPr sz="3200" i="1" kern="1200">
                <a:solidFill>
                  <a:schemeClr val="tx1"/>
                </a:solidFill>
                <a:latin typeface="Arial" charset="0"/>
                <a:ea typeface="+mn-ea"/>
                <a:cs typeface="Arial" charset="0"/>
              </a:defRPr>
            </a:lvl2pPr>
            <a:lvl3pPr marL="1143000" indent="-228600" algn="l" rtl="0" eaLnBrk="0" fontAlgn="base" hangingPunct="0">
              <a:spcBef>
                <a:spcPct val="0"/>
              </a:spcBef>
              <a:spcAft>
                <a:spcPct val="0"/>
              </a:spcAft>
              <a:defRPr sz="3200" i="1" kern="1200">
                <a:solidFill>
                  <a:schemeClr val="tx1"/>
                </a:solidFill>
                <a:latin typeface="Arial" charset="0"/>
                <a:ea typeface="+mn-ea"/>
                <a:cs typeface="Arial" charset="0"/>
              </a:defRPr>
            </a:lvl3pPr>
            <a:lvl4pPr marL="1600200" indent="-228600" algn="l" rtl="0" eaLnBrk="0" fontAlgn="base" hangingPunct="0">
              <a:spcBef>
                <a:spcPct val="0"/>
              </a:spcBef>
              <a:spcAft>
                <a:spcPct val="0"/>
              </a:spcAft>
              <a:defRPr sz="3200" i="1" kern="1200">
                <a:solidFill>
                  <a:schemeClr val="tx1"/>
                </a:solidFill>
                <a:latin typeface="Arial" charset="0"/>
                <a:ea typeface="+mn-ea"/>
                <a:cs typeface="Arial" charset="0"/>
              </a:defRPr>
            </a:lvl4pPr>
            <a:lvl5pPr marL="2057400" indent="-228600" algn="l" rtl="0" eaLnBrk="0" fontAlgn="base" hangingPunct="0">
              <a:spcBef>
                <a:spcPct val="0"/>
              </a:spcBef>
              <a:spcAft>
                <a:spcPct val="0"/>
              </a:spcAft>
              <a:defRPr sz="3200" i="1" kern="1200">
                <a:solidFill>
                  <a:schemeClr val="tx1"/>
                </a:solidFill>
                <a:latin typeface="Arial" charset="0"/>
                <a:ea typeface="+mn-ea"/>
                <a:cs typeface="Arial" charset="0"/>
              </a:defRPr>
            </a:lvl5pPr>
            <a:lvl6pPr marL="2514600" indent="-228600" algn="r" defTabSz="914400" rtl="0" eaLnBrk="0" fontAlgn="base" latinLnBrk="0" hangingPunct="0">
              <a:spcBef>
                <a:spcPct val="0"/>
              </a:spcBef>
              <a:spcAft>
                <a:spcPct val="0"/>
              </a:spcAft>
              <a:defRPr sz="3200" i="1" kern="1200">
                <a:solidFill>
                  <a:schemeClr val="tx1"/>
                </a:solidFill>
                <a:latin typeface="Arial" charset="0"/>
                <a:ea typeface="+mn-ea"/>
                <a:cs typeface="Arial" charset="0"/>
              </a:defRPr>
            </a:lvl6pPr>
            <a:lvl7pPr marL="2971800" indent="-228600" algn="r" defTabSz="914400" rtl="0" eaLnBrk="0" fontAlgn="base" latinLnBrk="0" hangingPunct="0">
              <a:spcBef>
                <a:spcPct val="0"/>
              </a:spcBef>
              <a:spcAft>
                <a:spcPct val="0"/>
              </a:spcAft>
              <a:defRPr sz="3200" i="1" kern="1200">
                <a:solidFill>
                  <a:schemeClr val="tx1"/>
                </a:solidFill>
                <a:latin typeface="Arial" charset="0"/>
                <a:ea typeface="+mn-ea"/>
                <a:cs typeface="Arial" charset="0"/>
              </a:defRPr>
            </a:lvl7pPr>
            <a:lvl8pPr marL="3429000" indent="-228600" algn="r" defTabSz="914400" rtl="0" eaLnBrk="0" fontAlgn="base" latinLnBrk="0" hangingPunct="0">
              <a:spcBef>
                <a:spcPct val="0"/>
              </a:spcBef>
              <a:spcAft>
                <a:spcPct val="0"/>
              </a:spcAft>
              <a:defRPr sz="3200" i="1" kern="1200">
                <a:solidFill>
                  <a:schemeClr val="tx1"/>
                </a:solidFill>
                <a:latin typeface="Arial" charset="0"/>
                <a:ea typeface="+mn-ea"/>
                <a:cs typeface="Arial" charset="0"/>
              </a:defRPr>
            </a:lvl8pPr>
            <a:lvl9pPr marL="3886200" indent="-228600" algn="r" defTabSz="914400" rtl="0" eaLnBrk="0" fontAlgn="base" latinLnBrk="0" hangingPunct="0">
              <a:spcBef>
                <a:spcPct val="0"/>
              </a:spcBef>
              <a:spcAft>
                <a:spcPct val="0"/>
              </a:spcAft>
              <a:defRPr sz="3200" i="1" kern="1200">
                <a:solidFill>
                  <a:schemeClr val="tx1"/>
                </a:solidFill>
                <a:latin typeface="Arial" charset="0"/>
                <a:ea typeface="+mn-ea"/>
                <a:cs typeface="Arial" charset="0"/>
              </a:defRPr>
            </a:lvl9pPr>
          </a:lstStyle>
          <a:p>
            <a:pPr algn="r" eaLnBrk="1" hangingPunct="1"/>
            <a:fld id="{DE388CA3-8A03-41DB-9B8A-333F62D3B023}" type="slidenum">
              <a:rPr lang="en-US" sz="1400" i="0" smtClean="0">
                <a:solidFill>
                  <a:srgbClr val="000000"/>
                </a:solidFill>
              </a:rPr>
              <a:pPr algn="r" eaLnBrk="1" hangingPunct="1"/>
              <a:t>20</a:t>
            </a:fld>
            <a:endParaRPr lang="en-US" sz="1400" i="0" dirty="0" smtClean="0">
              <a:solidFill>
                <a:srgbClr val="00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3155011020"/>
              </p:ext>
            </p:extLst>
          </p:nvPr>
        </p:nvGraphicFramePr>
        <p:xfrm>
          <a:off x="381000" y="1809810"/>
          <a:ext cx="8215312" cy="2718368"/>
        </p:xfrm>
        <a:graphic>
          <a:graphicData uri="http://schemas.openxmlformats.org/drawingml/2006/table">
            <a:tbl>
              <a:tblPr firstRow="1" bandRow="1"/>
              <a:tblGrid>
                <a:gridCol w="1173616"/>
                <a:gridCol w="1173616"/>
                <a:gridCol w="1173616"/>
                <a:gridCol w="1173616"/>
                <a:gridCol w="1173616"/>
                <a:gridCol w="1173616"/>
                <a:gridCol w="1173616"/>
              </a:tblGrid>
              <a:tr h="480903">
                <a:tc rowSpan="2">
                  <a:txBody>
                    <a:bodyPr/>
                    <a:lstStyle/>
                    <a:p>
                      <a:pPr algn="l" rtl="0" fontAlgn="ctr"/>
                      <a:r>
                        <a:rPr lang="en-US" sz="1600" b="1" i="0" u="none" strike="noStrike" dirty="0">
                          <a:solidFill>
                            <a:srgbClr val="FFFFFF"/>
                          </a:solidFill>
                          <a:effectLst/>
                          <a:latin typeface="Arial"/>
                        </a:rPr>
                        <a:t>Age</a:t>
                      </a:r>
                    </a:p>
                  </a:txBody>
                  <a:tcPr marL="9169" marR="9169" marT="9169"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60066"/>
                    </a:solidFill>
                  </a:tcPr>
                </a:tc>
                <a:tc gridSpan="2">
                  <a:txBody>
                    <a:bodyPr/>
                    <a:lstStyle/>
                    <a:p>
                      <a:pPr algn="ctr" rtl="0" fontAlgn="ctr"/>
                      <a:r>
                        <a:rPr lang="en-US" sz="1600" b="1" i="0" u="none" strike="noStrike" dirty="0" smtClean="0">
                          <a:solidFill>
                            <a:srgbClr val="FFFFFF"/>
                          </a:solidFill>
                          <a:effectLst/>
                          <a:latin typeface="Arial"/>
                        </a:rPr>
                        <a:t>MetLife Income Guard</a:t>
                      </a:r>
                      <a:endParaRPr lang="en-US" sz="1600" b="1" i="0" u="none" strike="noStrike" dirty="0">
                        <a:solidFill>
                          <a:srgbClr val="FFFFFF"/>
                        </a:solidFill>
                        <a:effectLst/>
                        <a:latin typeface="Arial"/>
                      </a:endParaRPr>
                    </a:p>
                  </a:txBody>
                  <a:tcPr marL="9169" marR="9169" marT="9169"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660066"/>
                    </a:solidFill>
                  </a:tcPr>
                </a:tc>
                <a:tc hMerge="1">
                  <a:txBody>
                    <a:bodyPr/>
                    <a:lstStyle/>
                    <a:p>
                      <a:endParaRPr lang="en-US"/>
                    </a:p>
                  </a:txBody>
                  <a:tcPr/>
                </a:tc>
                <a:tc>
                  <a:txBody>
                    <a:bodyPr/>
                    <a:lstStyle/>
                    <a:p>
                      <a:pPr algn="l" rtl="0" fontAlgn="ctr"/>
                      <a:r>
                        <a:rPr lang="en-US" sz="1400" b="1" i="0" u="none" strike="noStrike" dirty="0">
                          <a:solidFill>
                            <a:srgbClr val="FFFFFF"/>
                          </a:solidFill>
                          <a:effectLst/>
                          <a:latin typeface="Arial"/>
                        </a:rPr>
                        <a:t>Guardian</a:t>
                      </a:r>
                    </a:p>
                  </a:txBody>
                  <a:tcPr marL="9169" marR="9169" marT="9169"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660066"/>
                    </a:solidFill>
                  </a:tcPr>
                </a:tc>
                <a:tc>
                  <a:txBody>
                    <a:bodyPr/>
                    <a:lstStyle/>
                    <a:p>
                      <a:pPr algn="l" rtl="0" fontAlgn="ctr"/>
                      <a:r>
                        <a:rPr lang="en-US" sz="1400" b="1" i="0" u="none" strike="noStrike" dirty="0">
                          <a:solidFill>
                            <a:srgbClr val="FFFFFF"/>
                          </a:solidFill>
                          <a:effectLst/>
                          <a:latin typeface="Arial"/>
                        </a:rPr>
                        <a:t>Principal </a:t>
                      </a:r>
                    </a:p>
                  </a:txBody>
                  <a:tcPr marL="9169" marR="9169" marT="9169"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660066"/>
                    </a:solidFill>
                  </a:tcPr>
                </a:tc>
                <a:tc>
                  <a:txBody>
                    <a:bodyPr/>
                    <a:lstStyle/>
                    <a:p>
                      <a:pPr algn="l" rtl="0" fontAlgn="ctr"/>
                      <a:r>
                        <a:rPr lang="en-US" sz="1400" b="1" i="0" u="none" strike="noStrike" dirty="0">
                          <a:solidFill>
                            <a:srgbClr val="FFFFFF"/>
                          </a:solidFill>
                          <a:effectLst/>
                          <a:latin typeface="Arial"/>
                        </a:rPr>
                        <a:t>Standard</a:t>
                      </a:r>
                    </a:p>
                  </a:txBody>
                  <a:tcPr marL="9169" marR="9169" marT="9169"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660066"/>
                    </a:solidFill>
                  </a:tcPr>
                </a:tc>
                <a:tc>
                  <a:txBody>
                    <a:bodyPr/>
                    <a:lstStyle/>
                    <a:p>
                      <a:pPr algn="l" rtl="0" fontAlgn="ctr"/>
                      <a:r>
                        <a:rPr lang="en-US" sz="1400" b="1" i="0" u="none" strike="noStrike" dirty="0">
                          <a:solidFill>
                            <a:srgbClr val="FFFFFF"/>
                          </a:solidFill>
                          <a:effectLst/>
                          <a:latin typeface="Arial"/>
                        </a:rPr>
                        <a:t>Ameritas</a:t>
                      </a:r>
                    </a:p>
                  </a:txBody>
                  <a:tcPr marL="9169" marR="9169" marT="9169"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660066"/>
                    </a:solidFill>
                  </a:tcPr>
                </a:tc>
              </a:tr>
              <a:tr h="295770">
                <a:tc vMerge="1">
                  <a:txBody>
                    <a:bodyPr/>
                    <a:lstStyle/>
                    <a:p>
                      <a:endParaRPr lang="en-US"/>
                    </a:p>
                  </a:txBody>
                  <a:tcPr/>
                </a:tc>
                <a:tc>
                  <a:txBody>
                    <a:bodyPr/>
                    <a:lstStyle/>
                    <a:p>
                      <a:pPr algn="ctr" rtl="0" fontAlgn="ctr"/>
                      <a:r>
                        <a:rPr lang="en-US" sz="1100" b="1" i="0" u="none" strike="noStrike" dirty="0">
                          <a:solidFill>
                            <a:srgbClr val="FFFFFF"/>
                          </a:solidFill>
                          <a:effectLst/>
                          <a:latin typeface="Arial"/>
                        </a:rPr>
                        <a:t>Basic</a:t>
                      </a:r>
                    </a:p>
                  </a:txBody>
                  <a:tcPr marL="9169" marR="9169" marT="9169"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660066"/>
                    </a:solidFill>
                  </a:tcPr>
                </a:tc>
                <a:tc>
                  <a:txBody>
                    <a:bodyPr/>
                    <a:lstStyle/>
                    <a:p>
                      <a:pPr algn="ctr" rtl="0" fontAlgn="ctr"/>
                      <a:r>
                        <a:rPr lang="en-US" sz="1100" b="1" i="0" u="none" strike="noStrike" dirty="0">
                          <a:solidFill>
                            <a:srgbClr val="FFFFFF"/>
                          </a:solidFill>
                          <a:effectLst/>
                          <a:latin typeface="Arial"/>
                        </a:rPr>
                        <a:t>w/Recovery</a:t>
                      </a:r>
                    </a:p>
                  </a:txBody>
                  <a:tcPr marL="9169" marR="9169" marT="9169"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660066"/>
                    </a:solidFill>
                  </a:tcPr>
                </a:tc>
                <a:tc>
                  <a:txBody>
                    <a:bodyPr/>
                    <a:lstStyle/>
                    <a:p>
                      <a:pPr algn="l" rtl="0" fontAlgn="ctr"/>
                      <a:r>
                        <a:rPr lang="en-US" sz="1400" b="1" i="0" u="none" strike="noStrike" dirty="0">
                          <a:solidFill>
                            <a:srgbClr val="FFFFFF"/>
                          </a:solidFill>
                          <a:effectLst/>
                          <a:latin typeface="Arial"/>
                        </a:rPr>
                        <a:t>Class 6</a:t>
                      </a:r>
                    </a:p>
                  </a:txBody>
                  <a:tcPr marL="9169" marR="9169" marT="9169"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660066"/>
                    </a:solidFill>
                  </a:tcPr>
                </a:tc>
                <a:tc>
                  <a:txBody>
                    <a:bodyPr/>
                    <a:lstStyle/>
                    <a:p>
                      <a:pPr algn="l" rtl="0" fontAlgn="ctr"/>
                      <a:r>
                        <a:rPr lang="en-US" sz="1400" b="1" i="0" u="none" strike="noStrike" dirty="0">
                          <a:solidFill>
                            <a:srgbClr val="FFFFFF"/>
                          </a:solidFill>
                          <a:effectLst/>
                          <a:latin typeface="Arial"/>
                        </a:rPr>
                        <a:t>Class 5A*</a:t>
                      </a:r>
                    </a:p>
                  </a:txBody>
                  <a:tcPr marL="9169" marR="9169" marT="9169"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660066"/>
                    </a:solidFill>
                  </a:tcPr>
                </a:tc>
                <a:tc>
                  <a:txBody>
                    <a:bodyPr/>
                    <a:lstStyle/>
                    <a:p>
                      <a:pPr algn="l" rtl="0" fontAlgn="ctr"/>
                      <a:r>
                        <a:rPr lang="en-US" sz="1400" b="1" i="0" u="none" strike="noStrike" dirty="0">
                          <a:solidFill>
                            <a:srgbClr val="FFFFFF"/>
                          </a:solidFill>
                          <a:effectLst/>
                          <a:latin typeface="Arial"/>
                        </a:rPr>
                        <a:t>Class </a:t>
                      </a:r>
                      <a:r>
                        <a:rPr lang="en-US" sz="1400" b="1" i="0" u="none" strike="noStrike" dirty="0" smtClean="0">
                          <a:solidFill>
                            <a:srgbClr val="FFFFFF"/>
                          </a:solidFill>
                          <a:effectLst/>
                          <a:latin typeface="Arial"/>
                        </a:rPr>
                        <a:t>5A</a:t>
                      </a:r>
                      <a:endParaRPr lang="en-US" sz="1400" b="1" i="0" u="none" strike="noStrike" dirty="0">
                        <a:solidFill>
                          <a:srgbClr val="FFFFFF"/>
                        </a:solidFill>
                        <a:effectLst/>
                        <a:latin typeface="Arial"/>
                      </a:endParaRPr>
                    </a:p>
                  </a:txBody>
                  <a:tcPr marL="9169" marR="9169" marT="9169"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660066"/>
                    </a:solidFill>
                  </a:tcPr>
                </a:tc>
                <a:tc>
                  <a:txBody>
                    <a:bodyPr/>
                    <a:lstStyle/>
                    <a:p>
                      <a:pPr algn="l" rtl="0" fontAlgn="ctr"/>
                      <a:r>
                        <a:rPr lang="en-US" sz="1400" b="1" i="0" u="none" strike="noStrike" dirty="0">
                          <a:solidFill>
                            <a:srgbClr val="FFFFFF"/>
                          </a:solidFill>
                          <a:effectLst/>
                          <a:latin typeface="Arial"/>
                        </a:rPr>
                        <a:t>Class 6</a:t>
                      </a:r>
                    </a:p>
                  </a:txBody>
                  <a:tcPr marL="9169" marR="9169" marT="9169"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660066"/>
                    </a:solidFill>
                  </a:tcPr>
                </a:tc>
              </a:tr>
              <a:tr h="332000">
                <a:tc>
                  <a:txBody>
                    <a:bodyPr/>
                    <a:lstStyle/>
                    <a:p>
                      <a:pPr algn="ctr" rtl="0" fontAlgn="ctr"/>
                      <a:r>
                        <a:rPr lang="en-US" sz="1400" b="0" i="0" u="none" strike="noStrike" dirty="0">
                          <a:solidFill>
                            <a:srgbClr val="000000"/>
                          </a:solidFill>
                          <a:effectLst/>
                          <a:latin typeface="Arial"/>
                        </a:rPr>
                        <a:t>27 - Male</a:t>
                      </a:r>
                    </a:p>
                  </a:txBody>
                  <a:tcPr marL="82520" marR="9169" marT="916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DE"/>
                    </a:solidFill>
                  </a:tcPr>
                </a:tc>
                <a:tc>
                  <a:txBody>
                    <a:bodyPr/>
                    <a:lstStyle/>
                    <a:p>
                      <a:pPr algn="ctr" rtl="0" fontAlgn="b"/>
                      <a:r>
                        <a:rPr lang="en-US" sz="1400" b="0" i="0" u="none" strike="noStrike" dirty="0">
                          <a:solidFill>
                            <a:srgbClr val="000000"/>
                          </a:solidFill>
                          <a:effectLst/>
                          <a:latin typeface="Calibri"/>
                        </a:rPr>
                        <a:t>$757 </a:t>
                      </a:r>
                    </a:p>
                  </a:txBody>
                  <a:tcPr marL="9169" marR="9169" marT="916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DE"/>
                    </a:solidFill>
                  </a:tcPr>
                </a:tc>
                <a:tc>
                  <a:txBody>
                    <a:bodyPr/>
                    <a:lstStyle/>
                    <a:p>
                      <a:pPr algn="ctr" rtl="0" fontAlgn="b"/>
                      <a:r>
                        <a:rPr lang="en-US" sz="1400" b="0" i="0" u="none" strike="noStrike" dirty="0">
                          <a:solidFill>
                            <a:srgbClr val="000000"/>
                          </a:solidFill>
                          <a:effectLst/>
                          <a:latin typeface="Calibri"/>
                        </a:rPr>
                        <a:t>$794 </a:t>
                      </a:r>
                    </a:p>
                  </a:txBody>
                  <a:tcPr marL="9169" marR="9169" marT="916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DE"/>
                    </a:solidFill>
                  </a:tcPr>
                </a:tc>
                <a:tc>
                  <a:txBody>
                    <a:bodyPr/>
                    <a:lstStyle/>
                    <a:p>
                      <a:pPr algn="ctr" rtl="0" fontAlgn="b"/>
                      <a:r>
                        <a:rPr lang="en-US" sz="1400" b="0" i="0" u="none" strike="noStrike" dirty="0">
                          <a:solidFill>
                            <a:srgbClr val="000000"/>
                          </a:solidFill>
                          <a:effectLst/>
                          <a:latin typeface="Calibri"/>
                        </a:rPr>
                        <a:t>$1,008 </a:t>
                      </a:r>
                    </a:p>
                  </a:txBody>
                  <a:tcPr marL="9169" marR="9169" marT="916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c>
                  <a:txBody>
                    <a:bodyPr/>
                    <a:lstStyle/>
                    <a:p>
                      <a:pPr algn="ctr" rtl="0" fontAlgn="b"/>
                      <a:r>
                        <a:rPr lang="en-US" sz="1400" b="0" i="0" u="none" strike="noStrike" dirty="0">
                          <a:solidFill>
                            <a:srgbClr val="000000"/>
                          </a:solidFill>
                          <a:effectLst/>
                          <a:latin typeface="Calibri"/>
                        </a:rPr>
                        <a:t>$1,169 </a:t>
                      </a:r>
                    </a:p>
                  </a:txBody>
                  <a:tcPr marL="9169" marR="9169" marT="916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c>
                  <a:txBody>
                    <a:bodyPr/>
                    <a:lstStyle/>
                    <a:p>
                      <a:pPr algn="ctr" rtl="0" fontAlgn="b"/>
                      <a:r>
                        <a:rPr lang="en-US" sz="1400" b="0" i="0" u="none" strike="noStrike" dirty="0">
                          <a:solidFill>
                            <a:srgbClr val="000000"/>
                          </a:solidFill>
                          <a:effectLst/>
                          <a:latin typeface="Calibri"/>
                        </a:rPr>
                        <a:t>$1,247 </a:t>
                      </a:r>
                    </a:p>
                  </a:txBody>
                  <a:tcPr marL="9169" marR="9169" marT="916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c>
                  <a:txBody>
                    <a:bodyPr/>
                    <a:lstStyle/>
                    <a:p>
                      <a:pPr algn="ctr" rtl="0" fontAlgn="b"/>
                      <a:r>
                        <a:rPr lang="en-US" sz="1400" b="0" i="0" u="none" strike="noStrike" dirty="0">
                          <a:solidFill>
                            <a:srgbClr val="000000"/>
                          </a:solidFill>
                          <a:effectLst/>
                          <a:latin typeface="Calibri"/>
                        </a:rPr>
                        <a:t>$954 </a:t>
                      </a:r>
                    </a:p>
                  </a:txBody>
                  <a:tcPr marL="9169" marR="9169" marT="916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r>
              <a:tr h="321939">
                <a:tc>
                  <a:txBody>
                    <a:bodyPr/>
                    <a:lstStyle/>
                    <a:p>
                      <a:pPr algn="ctr" rtl="0" fontAlgn="ctr"/>
                      <a:r>
                        <a:rPr lang="en-US" sz="1400" b="0" i="0" u="none" strike="noStrike" dirty="0">
                          <a:solidFill>
                            <a:srgbClr val="000000"/>
                          </a:solidFill>
                          <a:effectLst/>
                          <a:latin typeface="Arial"/>
                        </a:rPr>
                        <a:t>37 - Male</a:t>
                      </a:r>
                    </a:p>
                  </a:txBody>
                  <a:tcPr marL="82520" marR="9169" marT="916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EF"/>
                    </a:solidFill>
                  </a:tcPr>
                </a:tc>
                <a:tc>
                  <a:txBody>
                    <a:bodyPr/>
                    <a:lstStyle/>
                    <a:p>
                      <a:pPr algn="ctr" rtl="0" fontAlgn="b"/>
                      <a:r>
                        <a:rPr lang="en-US" sz="1400" b="0" i="0" u="none" strike="noStrike" dirty="0">
                          <a:solidFill>
                            <a:srgbClr val="000000"/>
                          </a:solidFill>
                          <a:effectLst/>
                          <a:latin typeface="Calibri"/>
                        </a:rPr>
                        <a:t>$1,333 </a:t>
                      </a:r>
                    </a:p>
                  </a:txBody>
                  <a:tcPr marL="9169" marR="9169" marT="916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EF"/>
                    </a:solidFill>
                  </a:tcPr>
                </a:tc>
                <a:tc>
                  <a:txBody>
                    <a:bodyPr/>
                    <a:lstStyle/>
                    <a:p>
                      <a:pPr algn="ctr" rtl="0" fontAlgn="b"/>
                      <a:r>
                        <a:rPr lang="en-US" sz="1400" b="0" i="0" u="none" strike="noStrike" dirty="0">
                          <a:solidFill>
                            <a:srgbClr val="000000"/>
                          </a:solidFill>
                          <a:effectLst/>
                          <a:latin typeface="Calibri"/>
                        </a:rPr>
                        <a:t>$1,400 </a:t>
                      </a:r>
                    </a:p>
                  </a:txBody>
                  <a:tcPr marL="9169" marR="9169" marT="916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EF"/>
                    </a:solidFill>
                  </a:tcPr>
                </a:tc>
                <a:tc>
                  <a:txBody>
                    <a:bodyPr/>
                    <a:lstStyle/>
                    <a:p>
                      <a:pPr algn="ctr" rtl="0" fontAlgn="b"/>
                      <a:r>
                        <a:rPr lang="en-US" sz="1400" b="0" i="0" u="none" strike="noStrike" dirty="0">
                          <a:solidFill>
                            <a:srgbClr val="000000"/>
                          </a:solidFill>
                          <a:effectLst/>
                          <a:latin typeface="Calibri"/>
                        </a:rPr>
                        <a:t>$1,553 </a:t>
                      </a:r>
                    </a:p>
                  </a:txBody>
                  <a:tcPr marL="9169" marR="9169" marT="916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c>
                  <a:txBody>
                    <a:bodyPr/>
                    <a:lstStyle/>
                    <a:p>
                      <a:pPr algn="ctr" rtl="0" fontAlgn="b"/>
                      <a:r>
                        <a:rPr lang="en-US" sz="1400" b="0" i="0" u="none" strike="noStrike" dirty="0">
                          <a:solidFill>
                            <a:srgbClr val="000000"/>
                          </a:solidFill>
                          <a:effectLst/>
                          <a:latin typeface="Calibri"/>
                        </a:rPr>
                        <a:t>$1,695 </a:t>
                      </a:r>
                    </a:p>
                  </a:txBody>
                  <a:tcPr marL="9169" marR="9169" marT="916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c>
                  <a:txBody>
                    <a:bodyPr/>
                    <a:lstStyle/>
                    <a:p>
                      <a:pPr algn="ctr" rtl="0" fontAlgn="b"/>
                      <a:r>
                        <a:rPr lang="en-US" sz="1400" b="0" i="0" u="none" strike="noStrike" dirty="0">
                          <a:solidFill>
                            <a:srgbClr val="000000"/>
                          </a:solidFill>
                          <a:effectLst/>
                          <a:latin typeface="Calibri"/>
                        </a:rPr>
                        <a:t>$1,654 </a:t>
                      </a:r>
                    </a:p>
                  </a:txBody>
                  <a:tcPr marL="9169" marR="9169" marT="916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c>
                  <a:txBody>
                    <a:bodyPr/>
                    <a:lstStyle/>
                    <a:p>
                      <a:pPr algn="ctr" rtl="0" fontAlgn="b"/>
                      <a:r>
                        <a:rPr lang="en-US" sz="1400" b="0" i="0" u="none" strike="noStrike" dirty="0">
                          <a:solidFill>
                            <a:srgbClr val="000000"/>
                          </a:solidFill>
                          <a:effectLst/>
                          <a:latin typeface="Calibri"/>
                        </a:rPr>
                        <a:t>$1,475 </a:t>
                      </a:r>
                    </a:p>
                  </a:txBody>
                  <a:tcPr marL="9169" marR="9169" marT="916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r>
              <a:tr h="321939">
                <a:tc>
                  <a:txBody>
                    <a:bodyPr/>
                    <a:lstStyle/>
                    <a:p>
                      <a:pPr algn="ctr" rtl="0" fontAlgn="ctr"/>
                      <a:r>
                        <a:rPr lang="en-US" sz="1400" b="0" i="0" u="none" strike="noStrike" dirty="0">
                          <a:solidFill>
                            <a:srgbClr val="000000"/>
                          </a:solidFill>
                          <a:effectLst/>
                          <a:latin typeface="Arial"/>
                        </a:rPr>
                        <a:t>47 - Male</a:t>
                      </a:r>
                    </a:p>
                  </a:txBody>
                  <a:tcPr marL="82520" marR="9169" marT="916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DE"/>
                    </a:solidFill>
                  </a:tcPr>
                </a:tc>
                <a:tc>
                  <a:txBody>
                    <a:bodyPr/>
                    <a:lstStyle/>
                    <a:p>
                      <a:pPr algn="ctr" rtl="0" fontAlgn="b"/>
                      <a:r>
                        <a:rPr lang="en-US" sz="1400" b="0" i="0" u="none" strike="noStrike" dirty="0">
                          <a:solidFill>
                            <a:srgbClr val="000000"/>
                          </a:solidFill>
                          <a:effectLst/>
                          <a:latin typeface="Calibri"/>
                        </a:rPr>
                        <a:t>$2,192 </a:t>
                      </a:r>
                    </a:p>
                  </a:txBody>
                  <a:tcPr marL="9169" marR="9169" marT="916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DE"/>
                    </a:solidFill>
                  </a:tcPr>
                </a:tc>
                <a:tc>
                  <a:txBody>
                    <a:bodyPr/>
                    <a:lstStyle/>
                    <a:p>
                      <a:pPr algn="ctr" rtl="0" fontAlgn="b"/>
                      <a:r>
                        <a:rPr lang="en-US" sz="1400" b="0" i="0" u="none" strike="noStrike" dirty="0">
                          <a:solidFill>
                            <a:srgbClr val="000000"/>
                          </a:solidFill>
                          <a:effectLst/>
                          <a:latin typeface="Calibri"/>
                        </a:rPr>
                        <a:t>$2,304 </a:t>
                      </a:r>
                    </a:p>
                  </a:txBody>
                  <a:tcPr marL="9169" marR="9169" marT="916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DE"/>
                    </a:solidFill>
                  </a:tcPr>
                </a:tc>
                <a:tc>
                  <a:txBody>
                    <a:bodyPr/>
                    <a:lstStyle/>
                    <a:p>
                      <a:pPr algn="ctr" rtl="0" fontAlgn="b"/>
                      <a:r>
                        <a:rPr lang="en-US" sz="1400" b="0" i="0" u="none" strike="noStrike" dirty="0">
                          <a:solidFill>
                            <a:srgbClr val="000000"/>
                          </a:solidFill>
                          <a:effectLst/>
                          <a:latin typeface="Calibri"/>
                        </a:rPr>
                        <a:t>$2,437 </a:t>
                      </a:r>
                    </a:p>
                  </a:txBody>
                  <a:tcPr marL="9169" marR="9169" marT="916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c>
                  <a:txBody>
                    <a:bodyPr/>
                    <a:lstStyle/>
                    <a:p>
                      <a:pPr algn="ctr" rtl="0" fontAlgn="b"/>
                      <a:r>
                        <a:rPr lang="en-US" sz="1400" b="0" i="0" u="none" strike="noStrike" dirty="0">
                          <a:solidFill>
                            <a:srgbClr val="000000"/>
                          </a:solidFill>
                          <a:effectLst/>
                          <a:latin typeface="Calibri"/>
                        </a:rPr>
                        <a:t>$2,794 </a:t>
                      </a:r>
                    </a:p>
                  </a:txBody>
                  <a:tcPr marL="9169" marR="9169" marT="916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c>
                  <a:txBody>
                    <a:bodyPr/>
                    <a:lstStyle/>
                    <a:p>
                      <a:pPr algn="ctr" rtl="0" fontAlgn="b"/>
                      <a:r>
                        <a:rPr lang="en-US" sz="1400" b="0" i="0" u="none" strike="noStrike" dirty="0">
                          <a:solidFill>
                            <a:srgbClr val="000000"/>
                          </a:solidFill>
                          <a:effectLst/>
                          <a:latin typeface="Calibri"/>
                        </a:rPr>
                        <a:t>$2,476 </a:t>
                      </a:r>
                    </a:p>
                  </a:txBody>
                  <a:tcPr marL="9169" marR="9169" marT="916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c>
                  <a:txBody>
                    <a:bodyPr/>
                    <a:lstStyle/>
                    <a:p>
                      <a:pPr algn="ctr" rtl="0" fontAlgn="b"/>
                      <a:r>
                        <a:rPr lang="en-US" sz="1400" b="0" i="0" u="none" strike="noStrike" dirty="0">
                          <a:solidFill>
                            <a:srgbClr val="000000"/>
                          </a:solidFill>
                          <a:effectLst/>
                          <a:latin typeface="Calibri"/>
                        </a:rPr>
                        <a:t>$2,226 </a:t>
                      </a:r>
                    </a:p>
                  </a:txBody>
                  <a:tcPr marL="9169" marR="9169" marT="916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r>
              <a:tr h="321939">
                <a:tc>
                  <a:txBody>
                    <a:bodyPr/>
                    <a:lstStyle/>
                    <a:p>
                      <a:pPr algn="ctr" rtl="0" fontAlgn="b"/>
                      <a:r>
                        <a:rPr lang="en-US" sz="1400" b="0" i="0" u="none" strike="noStrike" dirty="0">
                          <a:solidFill>
                            <a:srgbClr val="000000"/>
                          </a:solidFill>
                          <a:effectLst/>
                          <a:latin typeface="Arial"/>
                        </a:rPr>
                        <a:t>27 - Female</a:t>
                      </a:r>
                    </a:p>
                  </a:txBody>
                  <a:tcPr marL="9169" marR="9169" marT="916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EF"/>
                    </a:solidFill>
                  </a:tcPr>
                </a:tc>
                <a:tc>
                  <a:txBody>
                    <a:bodyPr/>
                    <a:lstStyle/>
                    <a:p>
                      <a:pPr algn="ctr" rtl="0" fontAlgn="b"/>
                      <a:r>
                        <a:rPr lang="en-US" sz="1400" b="0" i="0" u="none" strike="noStrike" dirty="0">
                          <a:solidFill>
                            <a:srgbClr val="000000"/>
                          </a:solidFill>
                          <a:effectLst/>
                          <a:latin typeface="Calibri"/>
                        </a:rPr>
                        <a:t>$1,179 </a:t>
                      </a:r>
                    </a:p>
                  </a:txBody>
                  <a:tcPr marL="9169" marR="9169" marT="916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EF"/>
                    </a:solidFill>
                  </a:tcPr>
                </a:tc>
                <a:tc>
                  <a:txBody>
                    <a:bodyPr/>
                    <a:lstStyle/>
                    <a:p>
                      <a:pPr algn="ctr" rtl="0" fontAlgn="b"/>
                      <a:r>
                        <a:rPr lang="en-US" sz="1400" b="0" i="0" u="none" strike="noStrike" dirty="0">
                          <a:solidFill>
                            <a:srgbClr val="000000"/>
                          </a:solidFill>
                          <a:effectLst/>
                          <a:latin typeface="Calibri"/>
                        </a:rPr>
                        <a:t>$1,238 </a:t>
                      </a:r>
                    </a:p>
                  </a:txBody>
                  <a:tcPr marL="9169" marR="9169" marT="916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EF"/>
                    </a:solidFill>
                  </a:tcPr>
                </a:tc>
                <a:tc>
                  <a:txBody>
                    <a:bodyPr/>
                    <a:lstStyle/>
                    <a:p>
                      <a:pPr algn="ctr" rtl="0" fontAlgn="b"/>
                      <a:r>
                        <a:rPr lang="en-US" sz="1400" b="0" i="0" u="none" strike="noStrike" dirty="0">
                          <a:solidFill>
                            <a:srgbClr val="000000"/>
                          </a:solidFill>
                          <a:effectLst/>
                          <a:latin typeface="Calibri"/>
                        </a:rPr>
                        <a:t>$1,562 </a:t>
                      </a:r>
                    </a:p>
                  </a:txBody>
                  <a:tcPr marL="9169" marR="9169" marT="916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c>
                  <a:txBody>
                    <a:bodyPr/>
                    <a:lstStyle/>
                    <a:p>
                      <a:pPr algn="ctr" rtl="0" fontAlgn="b"/>
                      <a:r>
                        <a:rPr lang="en-US" sz="1400" b="0" i="0" u="none" strike="noStrike" dirty="0">
                          <a:solidFill>
                            <a:srgbClr val="000000"/>
                          </a:solidFill>
                          <a:effectLst/>
                          <a:latin typeface="Calibri"/>
                        </a:rPr>
                        <a:t>$1,715 </a:t>
                      </a:r>
                    </a:p>
                  </a:txBody>
                  <a:tcPr marL="9169" marR="9169" marT="916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c>
                  <a:txBody>
                    <a:bodyPr/>
                    <a:lstStyle/>
                    <a:p>
                      <a:pPr algn="ctr" rtl="0" fontAlgn="b"/>
                      <a:r>
                        <a:rPr lang="en-US" sz="1400" b="0" i="0" u="none" strike="noStrike" dirty="0">
                          <a:solidFill>
                            <a:srgbClr val="000000"/>
                          </a:solidFill>
                          <a:effectLst/>
                          <a:latin typeface="Calibri"/>
                        </a:rPr>
                        <a:t>$2,072 </a:t>
                      </a:r>
                    </a:p>
                  </a:txBody>
                  <a:tcPr marL="9169" marR="9169" marT="916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c>
                  <a:txBody>
                    <a:bodyPr/>
                    <a:lstStyle/>
                    <a:p>
                      <a:pPr algn="ctr" rtl="0" fontAlgn="b"/>
                      <a:r>
                        <a:rPr lang="en-US" sz="1400" b="0" i="0" u="none" strike="noStrike" dirty="0">
                          <a:solidFill>
                            <a:srgbClr val="000000"/>
                          </a:solidFill>
                          <a:effectLst/>
                          <a:latin typeface="Calibri"/>
                        </a:rPr>
                        <a:t>$1,715 </a:t>
                      </a:r>
                    </a:p>
                  </a:txBody>
                  <a:tcPr marL="9169" marR="9169" marT="916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r>
              <a:tr h="321939">
                <a:tc>
                  <a:txBody>
                    <a:bodyPr/>
                    <a:lstStyle/>
                    <a:p>
                      <a:pPr algn="ctr" rtl="0" fontAlgn="b"/>
                      <a:r>
                        <a:rPr lang="en-US" sz="1400" b="0" i="0" u="none" strike="noStrike" dirty="0">
                          <a:solidFill>
                            <a:srgbClr val="000000"/>
                          </a:solidFill>
                          <a:effectLst/>
                          <a:latin typeface="Arial"/>
                        </a:rPr>
                        <a:t>37 - Female</a:t>
                      </a:r>
                    </a:p>
                  </a:txBody>
                  <a:tcPr marL="9169" marR="9169" marT="916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DE"/>
                    </a:solidFill>
                  </a:tcPr>
                </a:tc>
                <a:tc>
                  <a:txBody>
                    <a:bodyPr/>
                    <a:lstStyle/>
                    <a:p>
                      <a:pPr algn="ctr" rtl="0" fontAlgn="b"/>
                      <a:r>
                        <a:rPr lang="en-US" sz="1400" b="0" i="0" u="none" strike="noStrike" dirty="0">
                          <a:solidFill>
                            <a:srgbClr val="000000"/>
                          </a:solidFill>
                          <a:effectLst/>
                          <a:latin typeface="Calibri"/>
                        </a:rPr>
                        <a:t>$1,936 </a:t>
                      </a:r>
                    </a:p>
                  </a:txBody>
                  <a:tcPr marL="9169" marR="9169" marT="916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DE"/>
                    </a:solidFill>
                  </a:tcPr>
                </a:tc>
                <a:tc>
                  <a:txBody>
                    <a:bodyPr/>
                    <a:lstStyle/>
                    <a:p>
                      <a:pPr algn="ctr" rtl="0" fontAlgn="b"/>
                      <a:r>
                        <a:rPr lang="en-US" sz="1400" b="0" i="0" u="none" strike="noStrike" dirty="0">
                          <a:solidFill>
                            <a:srgbClr val="000000"/>
                          </a:solidFill>
                          <a:effectLst/>
                          <a:latin typeface="Calibri"/>
                        </a:rPr>
                        <a:t>$2,063 </a:t>
                      </a:r>
                    </a:p>
                  </a:txBody>
                  <a:tcPr marL="9169" marR="9169" marT="916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DE"/>
                    </a:solidFill>
                  </a:tcPr>
                </a:tc>
                <a:tc>
                  <a:txBody>
                    <a:bodyPr/>
                    <a:lstStyle/>
                    <a:p>
                      <a:pPr algn="ctr" rtl="0" fontAlgn="b"/>
                      <a:r>
                        <a:rPr lang="en-US" sz="1400" b="0" i="0" u="none" strike="noStrike" dirty="0">
                          <a:solidFill>
                            <a:srgbClr val="000000"/>
                          </a:solidFill>
                          <a:effectLst/>
                          <a:latin typeface="Calibri"/>
                        </a:rPr>
                        <a:t>$2,302 </a:t>
                      </a:r>
                    </a:p>
                  </a:txBody>
                  <a:tcPr marL="9169" marR="9169" marT="916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c>
                  <a:txBody>
                    <a:bodyPr/>
                    <a:lstStyle/>
                    <a:p>
                      <a:pPr algn="ctr" rtl="0" fontAlgn="b"/>
                      <a:r>
                        <a:rPr lang="en-US" sz="1400" b="0" i="0" u="none" strike="noStrike" dirty="0">
                          <a:solidFill>
                            <a:srgbClr val="000000"/>
                          </a:solidFill>
                          <a:effectLst/>
                          <a:latin typeface="Calibri"/>
                        </a:rPr>
                        <a:t>$2,456 </a:t>
                      </a:r>
                    </a:p>
                  </a:txBody>
                  <a:tcPr marL="9169" marR="9169" marT="916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c>
                  <a:txBody>
                    <a:bodyPr/>
                    <a:lstStyle/>
                    <a:p>
                      <a:pPr algn="ctr" rtl="0" fontAlgn="b"/>
                      <a:r>
                        <a:rPr lang="en-US" sz="1400" b="0" i="0" u="none" strike="noStrike" dirty="0">
                          <a:solidFill>
                            <a:srgbClr val="000000"/>
                          </a:solidFill>
                          <a:effectLst/>
                          <a:latin typeface="Calibri"/>
                        </a:rPr>
                        <a:t>$2,362 </a:t>
                      </a:r>
                    </a:p>
                  </a:txBody>
                  <a:tcPr marL="9169" marR="9169" marT="916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c>
                  <a:txBody>
                    <a:bodyPr/>
                    <a:lstStyle/>
                    <a:p>
                      <a:pPr algn="ctr" rtl="0" fontAlgn="b"/>
                      <a:r>
                        <a:rPr lang="en-US" sz="1400" b="0" i="0" u="none" strike="noStrike" dirty="0">
                          <a:solidFill>
                            <a:srgbClr val="000000"/>
                          </a:solidFill>
                          <a:effectLst/>
                          <a:latin typeface="Calibri"/>
                        </a:rPr>
                        <a:t>$2,498 </a:t>
                      </a:r>
                    </a:p>
                  </a:txBody>
                  <a:tcPr marL="9169" marR="9169" marT="916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r>
              <a:tr h="321939">
                <a:tc>
                  <a:txBody>
                    <a:bodyPr/>
                    <a:lstStyle/>
                    <a:p>
                      <a:pPr algn="ctr" rtl="0" fontAlgn="ctr"/>
                      <a:r>
                        <a:rPr lang="en-US" sz="1400" b="0" i="0" u="none" strike="noStrike" dirty="0">
                          <a:solidFill>
                            <a:srgbClr val="000000"/>
                          </a:solidFill>
                          <a:effectLst/>
                          <a:latin typeface="Arial"/>
                        </a:rPr>
                        <a:t>47 - Female</a:t>
                      </a:r>
                    </a:p>
                  </a:txBody>
                  <a:tcPr marL="9169" marR="9169" marT="916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EF"/>
                    </a:solidFill>
                  </a:tcPr>
                </a:tc>
                <a:tc>
                  <a:txBody>
                    <a:bodyPr/>
                    <a:lstStyle/>
                    <a:p>
                      <a:pPr algn="ctr" rtl="0" fontAlgn="ctr"/>
                      <a:r>
                        <a:rPr lang="en-US" sz="1400" b="0" i="0" u="none" strike="noStrike" dirty="0">
                          <a:solidFill>
                            <a:srgbClr val="000000"/>
                          </a:solidFill>
                          <a:effectLst/>
                          <a:latin typeface="Calibri"/>
                        </a:rPr>
                        <a:t>$2,862 </a:t>
                      </a:r>
                    </a:p>
                  </a:txBody>
                  <a:tcPr marL="9169" marR="9169" marT="916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EF"/>
                    </a:solidFill>
                  </a:tcPr>
                </a:tc>
                <a:tc>
                  <a:txBody>
                    <a:bodyPr/>
                    <a:lstStyle/>
                    <a:p>
                      <a:pPr algn="ctr" rtl="0" fontAlgn="ctr"/>
                      <a:r>
                        <a:rPr lang="en-US" sz="1400" b="0" i="0" u="none" strike="noStrike" dirty="0">
                          <a:solidFill>
                            <a:srgbClr val="000000"/>
                          </a:solidFill>
                          <a:effectLst/>
                          <a:latin typeface="Calibri"/>
                        </a:rPr>
                        <a:t>$3,010 </a:t>
                      </a:r>
                    </a:p>
                  </a:txBody>
                  <a:tcPr marL="9169" marR="9169" marT="916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EF"/>
                    </a:solidFill>
                  </a:tcPr>
                </a:tc>
                <a:tc>
                  <a:txBody>
                    <a:bodyPr/>
                    <a:lstStyle/>
                    <a:p>
                      <a:pPr algn="ctr" rtl="0" fontAlgn="ctr"/>
                      <a:r>
                        <a:rPr lang="en-US" sz="1400" b="0" i="0" u="none" strike="noStrike" dirty="0">
                          <a:solidFill>
                            <a:srgbClr val="000000"/>
                          </a:solidFill>
                          <a:effectLst/>
                          <a:latin typeface="Calibri"/>
                        </a:rPr>
                        <a:t>$3,247 </a:t>
                      </a:r>
                    </a:p>
                  </a:txBody>
                  <a:tcPr marL="9169" marR="9169" marT="916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c>
                  <a:txBody>
                    <a:bodyPr/>
                    <a:lstStyle/>
                    <a:p>
                      <a:pPr algn="ctr" rtl="0" fontAlgn="ctr"/>
                      <a:r>
                        <a:rPr lang="en-US" sz="1400" b="0" i="0" u="none" strike="noStrike" dirty="0">
                          <a:solidFill>
                            <a:srgbClr val="000000"/>
                          </a:solidFill>
                          <a:effectLst/>
                          <a:latin typeface="Calibri"/>
                        </a:rPr>
                        <a:t>$3,517 </a:t>
                      </a:r>
                    </a:p>
                  </a:txBody>
                  <a:tcPr marL="9169" marR="9169" marT="916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c>
                  <a:txBody>
                    <a:bodyPr/>
                    <a:lstStyle/>
                    <a:p>
                      <a:pPr algn="ctr" rtl="0" fontAlgn="ctr"/>
                      <a:r>
                        <a:rPr lang="en-US" sz="1400" b="0" i="0" u="none" strike="noStrike" dirty="0">
                          <a:solidFill>
                            <a:srgbClr val="000000"/>
                          </a:solidFill>
                          <a:effectLst/>
                          <a:latin typeface="Calibri"/>
                        </a:rPr>
                        <a:t>$3,306 </a:t>
                      </a:r>
                    </a:p>
                  </a:txBody>
                  <a:tcPr marL="9169" marR="9169" marT="916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c>
                  <a:txBody>
                    <a:bodyPr/>
                    <a:lstStyle/>
                    <a:p>
                      <a:pPr algn="ctr" rtl="0" fontAlgn="ctr"/>
                      <a:r>
                        <a:rPr lang="en-US" sz="1400" b="0" i="0" u="none" strike="noStrike" dirty="0">
                          <a:solidFill>
                            <a:srgbClr val="000000"/>
                          </a:solidFill>
                          <a:effectLst/>
                          <a:latin typeface="Calibri"/>
                        </a:rPr>
                        <a:t>$3,101 </a:t>
                      </a:r>
                    </a:p>
                  </a:txBody>
                  <a:tcPr marL="9169" marR="9169" marT="916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r>
            </a:tbl>
          </a:graphicData>
        </a:graphic>
      </p:graphicFrame>
      <p:sp>
        <p:nvSpPr>
          <p:cNvPr id="7" name="Rectangle 6"/>
          <p:cNvSpPr/>
          <p:nvPr/>
        </p:nvSpPr>
        <p:spPr bwMode="auto">
          <a:xfrm>
            <a:off x="2667000" y="2257192"/>
            <a:ext cx="1219200" cy="2270986"/>
          </a:xfrm>
          <a:prstGeom prst="rect">
            <a:avLst/>
          </a:pr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b" anchorCtr="0" compatLnSpc="1">
            <a:prstTxWarp prst="textNoShape">
              <a:avLst/>
            </a:prstTxWarp>
          </a:bodyPr>
          <a:lstStyle/>
          <a:p>
            <a:endParaRPr lang="en-US" sz="1400" i="0" dirty="0" smtClean="0">
              <a:solidFill>
                <a:srgbClr val="2D2D8A">
                  <a:lumMod val="60000"/>
                  <a:lumOff val="40000"/>
                </a:srgbClr>
              </a:solidFill>
              <a:latin typeface="Arial" pitchFamily="34" charset="0"/>
              <a:cs typeface="+mn-cs"/>
            </a:endParaRPr>
          </a:p>
        </p:txBody>
      </p:sp>
      <p:sp>
        <p:nvSpPr>
          <p:cNvPr id="11" name="TextBox 10"/>
          <p:cNvSpPr txBox="1"/>
          <p:nvPr/>
        </p:nvSpPr>
        <p:spPr>
          <a:xfrm>
            <a:off x="5486400" y="4996190"/>
            <a:ext cx="2207656" cy="261610"/>
          </a:xfrm>
          <a:prstGeom prst="rect">
            <a:avLst/>
          </a:prstGeom>
          <a:noFill/>
        </p:spPr>
        <p:txBody>
          <a:bodyPr wrap="none" rtlCol="0">
            <a:spAutoFit/>
          </a:bodyPr>
          <a:lstStyle/>
          <a:p>
            <a:r>
              <a:rPr lang="en-US" sz="1100" dirty="0" smtClean="0"/>
              <a:t>MetLife Income Guard rates are:</a:t>
            </a:r>
            <a:endParaRPr lang="en-US" sz="1100" dirty="0"/>
          </a:p>
        </p:txBody>
      </p:sp>
      <p:sp>
        <p:nvSpPr>
          <p:cNvPr id="12" name="Rectangle 5"/>
          <p:cNvSpPr>
            <a:spLocks noGrp="1" noChangeArrowheads="1"/>
          </p:cNvSpPr>
          <p:nvPr>
            <p:ph type="ftr" sz="quarter" idx="10"/>
          </p:nvPr>
        </p:nvSpPr>
        <p:spPr>
          <a:xfrm>
            <a:off x="2473325" y="6600340"/>
            <a:ext cx="4557713" cy="24985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rgbClr val="333333"/>
                </a:solidFill>
                <a:latin typeface="Arial" pitchFamily="34" charset="0"/>
                <a:cs typeface="Arial" pitchFamily="34" charset="0"/>
              </a:defRPr>
            </a:lvl1pPr>
            <a:lvl2pPr marL="742950" indent="-285750" eaLnBrk="0" hangingPunct="0">
              <a:defRPr sz="3200" i="1">
                <a:solidFill>
                  <a:srgbClr val="333333"/>
                </a:solidFill>
                <a:latin typeface="Arial" pitchFamily="34" charset="0"/>
                <a:cs typeface="Arial" pitchFamily="34" charset="0"/>
              </a:defRPr>
            </a:lvl2pPr>
            <a:lvl3pPr marL="1143000" indent="-228600" eaLnBrk="0" hangingPunct="0">
              <a:defRPr sz="3200" i="1">
                <a:solidFill>
                  <a:srgbClr val="333333"/>
                </a:solidFill>
                <a:latin typeface="Arial" pitchFamily="34" charset="0"/>
                <a:cs typeface="Arial" pitchFamily="34" charset="0"/>
              </a:defRPr>
            </a:lvl3pPr>
            <a:lvl4pPr marL="1600200" indent="-228600" eaLnBrk="0" hangingPunct="0">
              <a:defRPr sz="3200" i="1">
                <a:solidFill>
                  <a:srgbClr val="333333"/>
                </a:solidFill>
                <a:latin typeface="Arial" pitchFamily="34" charset="0"/>
                <a:cs typeface="Arial" pitchFamily="34" charset="0"/>
              </a:defRPr>
            </a:lvl4pPr>
            <a:lvl5pPr marL="2057400" indent="-228600" eaLnBrk="0" hangingPunct="0">
              <a:defRPr sz="3200" i="1">
                <a:solidFill>
                  <a:srgbClr val="333333"/>
                </a:solidFill>
                <a:latin typeface="Arial" pitchFamily="34" charset="0"/>
                <a:cs typeface="Arial" pitchFamily="34" charset="0"/>
              </a:defRPr>
            </a:lvl5pPr>
            <a:lvl6pPr marL="2514600" indent="-228600" eaLnBrk="0" fontAlgn="base" hangingPunct="0">
              <a:spcBef>
                <a:spcPct val="0"/>
              </a:spcBef>
              <a:spcAft>
                <a:spcPct val="0"/>
              </a:spcAft>
              <a:defRPr sz="3200" i="1">
                <a:solidFill>
                  <a:srgbClr val="333333"/>
                </a:solidFill>
                <a:latin typeface="Arial" pitchFamily="34" charset="0"/>
                <a:cs typeface="Arial" pitchFamily="34" charset="0"/>
              </a:defRPr>
            </a:lvl6pPr>
            <a:lvl7pPr marL="2971800" indent="-228600" eaLnBrk="0" fontAlgn="base" hangingPunct="0">
              <a:spcBef>
                <a:spcPct val="0"/>
              </a:spcBef>
              <a:spcAft>
                <a:spcPct val="0"/>
              </a:spcAft>
              <a:defRPr sz="3200" i="1">
                <a:solidFill>
                  <a:srgbClr val="333333"/>
                </a:solidFill>
                <a:latin typeface="Arial" pitchFamily="34" charset="0"/>
                <a:cs typeface="Arial" pitchFamily="34" charset="0"/>
              </a:defRPr>
            </a:lvl7pPr>
            <a:lvl8pPr marL="3429000" indent="-228600" eaLnBrk="0" fontAlgn="base" hangingPunct="0">
              <a:spcBef>
                <a:spcPct val="0"/>
              </a:spcBef>
              <a:spcAft>
                <a:spcPct val="0"/>
              </a:spcAft>
              <a:defRPr sz="3200" i="1">
                <a:solidFill>
                  <a:srgbClr val="333333"/>
                </a:solidFill>
                <a:latin typeface="Arial" pitchFamily="34" charset="0"/>
                <a:cs typeface="Arial" pitchFamily="34" charset="0"/>
              </a:defRPr>
            </a:lvl8pPr>
            <a:lvl9pPr marL="3886200" indent="-228600" eaLnBrk="0" fontAlgn="base" hangingPunct="0">
              <a:spcBef>
                <a:spcPct val="0"/>
              </a:spcBef>
              <a:spcAft>
                <a:spcPct val="0"/>
              </a:spcAft>
              <a:defRPr sz="3200" i="1">
                <a:solidFill>
                  <a:srgbClr val="333333"/>
                </a:solidFill>
                <a:latin typeface="Arial" pitchFamily="34" charset="0"/>
                <a:cs typeface="Arial" pitchFamily="34" charset="0"/>
              </a:defRPr>
            </a:lvl9pPr>
          </a:lstStyle>
          <a:p>
            <a:pPr algn="ctr" eaLnBrk="1" hangingPunct="1"/>
            <a:r>
              <a:rPr lang="en-US" sz="1100" i="0" dirty="0" smtClean="0">
                <a:solidFill>
                  <a:schemeClr val="tx1"/>
                </a:solidFill>
              </a:rPr>
              <a:t>For Producer Use Only – Not For Use With the General Public</a:t>
            </a:r>
          </a:p>
        </p:txBody>
      </p:sp>
      <p:sp>
        <p:nvSpPr>
          <p:cNvPr id="13" name="TextBox 12"/>
          <p:cNvSpPr txBox="1"/>
          <p:nvPr/>
        </p:nvSpPr>
        <p:spPr>
          <a:xfrm>
            <a:off x="290512" y="6249183"/>
            <a:ext cx="8305800" cy="369332"/>
          </a:xfrm>
          <a:prstGeom prst="rect">
            <a:avLst/>
          </a:prstGeom>
          <a:noFill/>
        </p:spPr>
        <p:txBody>
          <a:bodyPr wrap="square" rtlCol="0">
            <a:spAutoFit/>
          </a:bodyPr>
          <a:lstStyle/>
          <a:p>
            <a:pPr algn="l"/>
            <a:r>
              <a:rPr lang="en-US" sz="900" i="0" dirty="0" smtClean="0"/>
              <a:t>The Principal rates set forth in this comparison are available in the majority of states.  In a limited number of states, Principal offers lower rates than those set forth in this comparison.</a:t>
            </a:r>
            <a:endParaRPr lang="en-US" sz="900" i="0" dirty="0"/>
          </a:p>
        </p:txBody>
      </p:sp>
    </p:spTree>
    <p:extLst>
      <p:ext uri="{BB962C8B-B14F-4D97-AF65-F5344CB8AC3E}">
        <p14:creationId xmlns:p14="http://schemas.microsoft.com/office/powerpoint/2010/main" val="20612919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Industry Premium Comparison</a:t>
            </a:r>
            <a:br>
              <a:rPr lang="en-US" dirty="0" smtClean="0"/>
            </a:br>
            <a:r>
              <a:rPr lang="en-US" sz="2000" dirty="0" smtClean="0"/>
              <a:t>5A Executive</a:t>
            </a:r>
            <a:endParaRPr lang="en-US" sz="2000" dirty="0"/>
          </a:p>
        </p:txBody>
      </p:sp>
      <p:sp>
        <p:nvSpPr>
          <p:cNvPr id="9" name="TextBox 8"/>
          <p:cNvSpPr txBox="1"/>
          <p:nvPr/>
        </p:nvSpPr>
        <p:spPr>
          <a:xfrm>
            <a:off x="471488" y="5484043"/>
            <a:ext cx="5029200" cy="784830"/>
          </a:xfrm>
          <a:prstGeom prst="rect">
            <a:avLst/>
          </a:prstGeom>
          <a:noFill/>
        </p:spPr>
        <p:txBody>
          <a:bodyPr wrap="square" rtlCol="0">
            <a:spAutoFit/>
          </a:bodyPr>
          <a:lstStyle/>
          <a:p>
            <a:pPr algn="l"/>
            <a:r>
              <a:rPr lang="en-US" sz="900" i="0" dirty="0" smtClean="0">
                <a:solidFill>
                  <a:srgbClr val="000000"/>
                </a:solidFill>
                <a:cs typeface="+mn-cs"/>
              </a:rPr>
              <a:t>Assumptions: 90 Day Elimination Period, To Age 67 Max. Benefit Period, </a:t>
            </a:r>
            <a:r>
              <a:rPr lang="en-US" sz="900" i="0" dirty="0">
                <a:solidFill>
                  <a:srgbClr val="000000"/>
                </a:solidFill>
                <a:cs typeface="+mn-cs"/>
              </a:rPr>
              <a:t>$</a:t>
            </a:r>
            <a:r>
              <a:rPr lang="en-US" sz="900" i="0" dirty="0" smtClean="0">
                <a:solidFill>
                  <a:srgbClr val="000000"/>
                </a:solidFill>
                <a:cs typeface="+mn-cs"/>
              </a:rPr>
              <a:t>5,000/mo. </a:t>
            </a:r>
            <a:r>
              <a:rPr lang="en-US" sz="900" i="0" dirty="0">
                <a:solidFill>
                  <a:srgbClr val="000000"/>
                </a:solidFill>
                <a:cs typeface="+mn-cs"/>
              </a:rPr>
              <a:t>benefit, </a:t>
            </a:r>
            <a:r>
              <a:rPr lang="en-US" sz="900" i="0" dirty="0" smtClean="0">
                <a:solidFill>
                  <a:srgbClr val="000000"/>
                </a:solidFill>
                <a:cs typeface="+mn-cs"/>
              </a:rPr>
              <a:t>Regular </a:t>
            </a:r>
            <a:r>
              <a:rPr lang="en-US" sz="900" i="0" dirty="0">
                <a:solidFill>
                  <a:srgbClr val="000000"/>
                </a:solidFill>
                <a:cs typeface="+mn-cs"/>
              </a:rPr>
              <a:t>Occupation, not gainfully employed definition of disability</a:t>
            </a:r>
            <a:r>
              <a:rPr lang="en-US" sz="900" i="0" dirty="0" smtClean="0">
                <a:solidFill>
                  <a:srgbClr val="000000"/>
                </a:solidFill>
                <a:cs typeface="+mn-cs"/>
              </a:rPr>
              <a:t>.</a:t>
            </a:r>
          </a:p>
          <a:p>
            <a:pPr algn="l"/>
            <a:r>
              <a:rPr lang="en-US" sz="900" i="0" dirty="0" smtClean="0">
                <a:solidFill>
                  <a:srgbClr val="000000"/>
                </a:solidFill>
                <a:cs typeface="+mn-cs"/>
              </a:rPr>
              <a:t>MetLife Income Guard: Basic Residual and Residual w/Recovery</a:t>
            </a:r>
          </a:p>
          <a:p>
            <a:pPr algn="l"/>
            <a:r>
              <a:rPr lang="en-US" sz="900" i="0" dirty="0" smtClean="0">
                <a:solidFill>
                  <a:srgbClr val="000000"/>
                </a:solidFill>
                <a:cs typeface="+mn-cs"/>
              </a:rPr>
              <a:t>Competitors: Residual w/Recovery</a:t>
            </a:r>
            <a:endParaRPr lang="en-US" sz="900" i="0" dirty="0">
              <a:solidFill>
                <a:srgbClr val="000000"/>
              </a:solidFill>
              <a:cs typeface="+mn-cs"/>
            </a:endParaRPr>
          </a:p>
          <a:p>
            <a:r>
              <a:rPr lang="en-US" sz="900" i="0" dirty="0" smtClean="0">
                <a:solidFill>
                  <a:srgbClr val="000000"/>
                </a:solidFill>
                <a:cs typeface="+mn-cs"/>
              </a:rPr>
              <a:t>*Principal shown with Nationwide rates. </a:t>
            </a:r>
            <a:endParaRPr lang="en-US" sz="900" i="0" dirty="0">
              <a:solidFill>
                <a:srgbClr val="000000"/>
              </a:solidFill>
              <a:cs typeface="+mn-cs"/>
            </a:endParaRPr>
          </a:p>
        </p:txBody>
      </p:sp>
      <p:graphicFrame>
        <p:nvGraphicFramePr>
          <p:cNvPr id="7" name="Table 6"/>
          <p:cNvGraphicFramePr>
            <a:graphicFrameLocks noGrp="1"/>
          </p:cNvGraphicFramePr>
          <p:nvPr>
            <p:extLst>
              <p:ext uri="{D42A27DB-BD31-4B8C-83A1-F6EECF244321}">
                <p14:modId xmlns:p14="http://schemas.microsoft.com/office/powerpoint/2010/main" val="3593032958"/>
              </p:ext>
            </p:extLst>
          </p:nvPr>
        </p:nvGraphicFramePr>
        <p:xfrm>
          <a:off x="5622878" y="5309725"/>
          <a:ext cx="2743200" cy="975360"/>
        </p:xfrm>
        <a:graphic>
          <a:graphicData uri="http://schemas.openxmlformats.org/drawingml/2006/table">
            <a:tbl>
              <a:tblPr firstRow="1" bandRow="1">
                <a:tableStyleId>{5C22544A-7EE6-4342-B048-85BDC9FD1C3A}</a:tableStyleId>
              </a:tblPr>
              <a:tblGrid>
                <a:gridCol w="1371600"/>
                <a:gridCol w="1371600"/>
              </a:tblGrid>
              <a:tr h="0">
                <a:tc>
                  <a:txBody>
                    <a:bodyPr/>
                    <a:lstStyle/>
                    <a:p>
                      <a:r>
                        <a:rPr lang="en-US" sz="1100" b="1" dirty="0" smtClean="0">
                          <a:solidFill>
                            <a:schemeClr val="tx1"/>
                          </a:solidFill>
                        </a:rPr>
                        <a:t>Less</a:t>
                      </a:r>
                      <a:r>
                        <a:rPr lang="en-US" sz="1100" b="1" baseline="0" dirty="0" smtClean="0">
                          <a:solidFill>
                            <a:schemeClr val="tx1"/>
                          </a:solidFill>
                        </a:rPr>
                        <a:t> or within 5%</a:t>
                      </a:r>
                      <a:endParaRPr lang="en-US" sz="11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0">
                <a:tc>
                  <a:txBody>
                    <a:bodyPr/>
                    <a:lstStyle/>
                    <a:p>
                      <a:r>
                        <a:rPr lang="en-US" sz="1100" b="1" baseline="0" dirty="0" smtClean="0"/>
                        <a:t>5 – 10% higher</a:t>
                      </a:r>
                      <a:endParaRPr lang="en-US" sz="11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394008">
                <a:tc>
                  <a:txBody>
                    <a:bodyPr/>
                    <a:lstStyle/>
                    <a:p>
                      <a:r>
                        <a:rPr lang="en-US" sz="1100" b="1" dirty="0" smtClean="0"/>
                        <a:t>More</a:t>
                      </a:r>
                      <a:r>
                        <a:rPr lang="en-US" sz="1100" b="1" baseline="0" dirty="0" smtClean="0"/>
                        <a:t> than 10% higher</a:t>
                      </a:r>
                      <a:endParaRPr lang="en-US" sz="11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r>
            </a:tbl>
          </a:graphicData>
        </a:graphic>
      </p:graphicFrame>
      <p:sp>
        <p:nvSpPr>
          <p:cNvPr id="8" name="Slide Number Placeholder 4"/>
          <p:cNvSpPr txBox="1">
            <a:spLocks/>
          </p:cNvSpPr>
          <p:nvPr/>
        </p:nvSpPr>
        <p:spPr>
          <a:xfrm>
            <a:off x="6705600" y="6457950"/>
            <a:ext cx="2133600" cy="476250"/>
          </a:xfrm>
          <a:prstGeom prst="rect">
            <a:avLst/>
          </a:prstGeom>
          <a:noFill/>
        </p:spPr>
        <p:txBody>
          <a:bodyPr/>
          <a:lstStyle>
            <a:defPPr>
              <a:defRPr lang="en-US"/>
            </a:defPPr>
            <a:lvl1pPr algn="l" rtl="0" eaLnBrk="0" fontAlgn="base" hangingPunct="0">
              <a:spcBef>
                <a:spcPct val="0"/>
              </a:spcBef>
              <a:spcAft>
                <a:spcPct val="0"/>
              </a:spcAft>
              <a:defRPr sz="3200" i="1" kern="1200">
                <a:solidFill>
                  <a:schemeClr val="tx1"/>
                </a:solidFill>
                <a:latin typeface="Arial" charset="0"/>
                <a:ea typeface="+mn-ea"/>
                <a:cs typeface="Arial" charset="0"/>
              </a:defRPr>
            </a:lvl1pPr>
            <a:lvl2pPr marL="742950" indent="-285750" algn="l" rtl="0" eaLnBrk="0" fontAlgn="base" hangingPunct="0">
              <a:spcBef>
                <a:spcPct val="0"/>
              </a:spcBef>
              <a:spcAft>
                <a:spcPct val="0"/>
              </a:spcAft>
              <a:defRPr sz="3200" i="1" kern="1200">
                <a:solidFill>
                  <a:schemeClr val="tx1"/>
                </a:solidFill>
                <a:latin typeface="Arial" charset="0"/>
                <a:ea typeface="+mn-ea"/>
                <a:cs typeface="Arial" charset="0"/>
              </a:defRPr>
            </a:lvl2pPr>
            <a:lvl3pPr marL="1143000" indent="-228600" algn="l" rtl="0" eaLnBrk="0" fontAlgn="base" hangingPunct="0">
              <a:spcBef>
                <a:spcPct val="0"/>
              </a:spcBef>
              <a:spcAft>
                <a:spcPct val="0"/>
              </a:spcAft>
              <a:defRPr sz="3200" i="1" kern="1200">
                <a:solidFill>
                  <a:schemeClr val="tx1"/>
                </a:solidFill>
                <a:latin typeface="Arial" charset="0"/>
                <a:ea typeface="+mn-ea"/>
                <a:cs typeface="Arial" charset="0"/>
              </a:defRPr>
            </a:lvl3pPr>
            <a:lvl4pPr marL="1600200" indent="-228600" algn="l" rtl="0" eaLnBrk="0" fontAlgn="base" hangingPunct="0">
              <a:spcBef>
                <a:spcPct val="0"/>
              </a:spcBef>
              <a:spcAft>
                <a:spcPct val="0"/>
              </a:spcAft>
              <a:defRPr sz="3200" i="1" kern="1200">
                <a:solidFill>
                  <a:schemeClr val="tx1"/>
                </a:solidFill>
                <a:latin typeface="Arial" charset="0"/>
                <a:ea typeface="+mn-ea"/>
                <a:cs typeface="Arial" charset="0"/>
              </a:defRPr>
            </a:lvl4pPr>
            <a:lvl5pPr marL="2057400" indent="-228600" algn="l" rtl="0" eaLnBrk="0" fontAlgn="base" hangingPunct="0">
              <a:spcBef>
                <a:spcPct val="0"/>
              </a:spcBef>
              <a:spcAft>
                <a:spcPct val="0"/>
              </a:spcAft>
              <a:defRPr sz="3200" i="1" kern="1200">
                <a:solidFill>
                  <a:schemeClr val="tx1"/>
                </a:solidFill>
                <a:latin typeface="Arial" charset="0"/>
                <a:ea typeface="+mn-ea"/>
                <a:cs typeface="Arial" charset="0"/>
              </a:defRPr>
            </a:lvl5pPr>
            <a:lvl6pPr marL="2514600" indent="-228600" algn="r" defTabSz="914400" rtl="0" eaLnBrk="0" fontAlgn="base" latinLnBrk="0" hangingPunct="0">
              <a:spcBef>
                <a:spcPct val="0"/>
              </a:spcBef>
              <a:spcAft>
                <a:spcPct val="0"/>
              </a:spcAft>
              <a:defRPr sz="3200" i="1" kern="1200">
                <a:solidFill>
                  <a:schemeClr val="tx1"/>
                </a:solidFill>
                <a:latin typeface="Arial" charset="0"/>
                <a:ea typeface="+mn-ea"/>
                <a:cs typeface="Arial" charset="0"/>
              </a:defRPr>
            </a:lvl6pPr>
            <a:lvl7pPr marL="2971800" indent="-228600" algn="r" defTabSz="914400" rtl="0" eaLnBrk="0" fontAlgn="base" latinLnBrk="0" hangingPunct="0">
              <a:spcBef>
                <a:spcPct val="0"/>
              </a:spcBef>
              <a:spcAft>
                <a:spcPct val="0"/>
              </a:spcAft>
              <a:defRPr sz="3200" i="1" kern="1200">
                <a:solidFill>
                  <a:schemeClr val="tx1"/>
                </a:solidFill>
                <a:latin typeface="Arial" charset="0"/>
                <a:ea typeface="+mn-ea"/>
                <a:cs typeface="Arial" charset="0"/>
              </a:defRPr>
            </a:lvl7pPr>
            <a:lvl8pPr marL="3429000" indent="-228600" algn="r" defTabSz="914400" rtl="0" eaLnBrk="0" fontAlgn="base" latinLnBrk="0" hangingPunct="0">
              <a:spcBef>
                <a:spcPct val="0"/>
              </a:spcBef>
              <a:spcAft>
                <a:spcPct val="0"/>
              </a:spcAft>
              <a:defRPr sz="3200" i="1" kern="1200">
                <a:solidFill>
                  <a:schemeClr val="tx1"/>
                </a:solidFill>
                <a:latin typeface="Arial" charset="0"/>
                <a:ea typeface="+mn-ea"/>
                <a:cs typeface="Arial" charset="0"/>
              </a:defRPr>
            </a:lvl8pPr>
            <a:lvl9pPr marL="3886200" indent="-228600" algn="r" defTabSz="914400" rtl="0" eaLnBrk="0" fontAlgn="base" latinLnBrk="0" hangingPunct="0">
              <a:spcBef>
                <a:spcPct val="0"/>
              </a:spcBef>
              <a:spcAft>
                <a:spcPct val="0"/>
              </a:spcAft>
              <a:defRPr sz="3200" i="1" kern="1200">
                <a:solidFill>
                  <a:schemeClr val="tx1"/>
                </a:solidFill>
                <a:latin typeface="Arial" charset="0"/>
                <a:ea typeface="+mn-ea"/>
                <a:cs typeface="Arial" charset="0"/>
              </a:defRPr>
            </a:lvl9pPr>
          </a:lstStyle>
          <a:p>
            <a:pPr algn="r" eaLnBrk="1" hangingPunct="1"/>
            <a:fld id="{DE388CA3-8A03-41DB-9B8A-333F62D3B023}" type="slidenum">
              <a:rPr lang="en-US" sz="1400" i="0" smtClean="0">
                <a:solidFill>
                  <a:srgbClr val="000000"/>
                </a:solidFill>
              </a:rPr>
              <a:pPr algn="r" eaLnBrk="1" hangingPunct="1"/>
              <a:t>21</a:t>
            </a:fld>
            <a:endParaRPr lang="en-US" sz="1400" i="0" dirty="0" smtClean="0">
              <a:solidFill>
                <a:srgbClr val="000000"/>
              </a:solidFill>
            </a:endParaRPr>
          </a:p>
        </p:txBody>
      </p:sp>
      <p:graphicFrame>
        <p:nvGraphicFramePr>
          <p:cNvPr id="11" name="Table 10"/>
          <p:cNvGraphicFramePr>
            <a:graphicFrameLocks noGrp="1"/>
          </p:cNvGraphicFramePr>
          <p:nvPr>
            <p:extLst>
              <p:ext uri="{D42A27DB-BD31-4B8C-83A1-F6EECF244321}">
                <p14:modId xmlns:p14="http://schemas.microsoft.com/office/powerpoint/2010/main" val="162873253"/>
              </p:ext>
            </p:extLst>
          </p:nvPr>
        </p:nvGraphicFramePr>
        <p:xfrm>
          <a:off x="381000" y="1800252"/>
          <a:ext cx="8215313" cy="3116317"/>
        </p:xfrm>
        <a:graphic>
          <a:graphicData uri="http://schemas.openxmlformats.org/drawingml/2006/table">
            <a:tbl>
              <a:tblPr firstRow="1" bandRow="1"/>
              <a:tblGrid>
                <a:gridCol w="1349849"/>
                <a:gridCol w="1144244"/>
                <a:gridCol w="1144244"/>
                <a:gridCol w="1144244"/>
                <a:gridCol w="1144244"/>
                <a:gridCol w="1144244"/>
                <a:gridCol w="1144244"/>
              </a:tblGrid>
              <a:tr h="528169">
                <a:tc rowSpan="2">
                  <a:txBody>
                    <a:bodyPr/>
                    <a:lstStyle/>
                    <a:p>
                      <a:pPr algn="l" rtl="0" fontAlgn="ctr"/>
                      <a:r>
                        <a:rPr lang="en-US" sz="1600" b="1" i="0" u="none" strike="noStrike" dirty="0">
                          <a:solidFill>
                            <a:srgbClr val="FFFFFF"/>
                          </a:solidFill>
                          <a:effectLst/>
                          <a:latin typeface="Arial"/>
                        </a:rPr>
                        <a:t>Age</a:t>
                      </a:r>
                    </a:p>
                  </a:txBody>
                  <a:tcPr marL="8943" marR="8943" marT="8943"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60066"/>
                    </a:solidFill>
                  </a:tcPr>
                </a:tc>
                <a:tc gridSpan="2">
                  <a:txBody>
                    <a:bodyPr/>
                    <a:lstStyle/>
                    <a:p>
                      <a:pPr algn="ctr" rtl="0" fontAlgn="ctr"/>
                      <a:r>
                        <a:rPr lang="en-US" sz="1600" b="1" i="0" u="none" strike="noStrike" dirty="0" smtClean="0">
                          <a:solidFill>
                            <a:srgbClr val="FFFFFF"/>
                          </a:solidFill>
                          <a:effectLst/>
                          <a:latin typeface="Arial"/>
                        </a:rPr>
                        <a:t>MetLife Income </a:t>
                      </a:r>
                      <a:r>
                        <a:rPr lang="en-US" sz="1600" b="1" i="0" u="none" strike="noStrike" dirty="0">
                          <a:solidFill>
                            <a:srgbClr val="FFFFFF"/>
                          </a:solidFill>
                          <a:effectLst/>
                          <a:latin typeface="Arial"/>
                        </a:rPr>
                        <a:t>Guard</a:t>
                      </a:r>
                    </a:p>
                  </a:txBody>
                  <a:tcPr marL="8943" marR="8943" marT="8943"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660066"/>
                    </a:solidFill>
                  </a:tcPr>
                </a:tc>
                <a:tc hMerge="1">
                  <a:txBody>
                    <a:bodyPr/>
                    <a:lstStyle/>
                    <a:p>
                      <a:endParaRPr lang="en-US"/>
                    </a:p>
                  </a:txBody>
                  <a:tcPr/>
                </a:tc>
                <a:tc>
                  <a:txBody>
                    <a:bodyPr/>
                    <a:lstStyle/>
                    <a:p>
                      <a:pPr algn="l" rtl="0" fontAlgn="ctr"/>
                      <a:r>
                        <a:rPr lang="en-US" sz="1400" b="1" i="0" u="none" strike="noStrike" dirty="0">
                          <a:solidFill>
                            <a:srgbClr val="FFFFFF"/>
                          </a:solidFill>
                          <a:effectLst/>
                          <a:latin typeface="Arial"/>
                        </a:rPr>
                        <a:t>Guardian</a:t>
                      </a:r>
                    </a:p>
                  </a:txBody>
                  <a:tcPr marL="8943" marR="8943" marT="8943"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660066"/>
                    </a:solidFill>
                  </a:tcPr>
                </a:tc>
                <a:tc>
                  <a:txBody>
                    <a:bodyPr/>
                    <a:lstStyle/>
                    <a:p>
                      <a:pPr algn="l" rtl="0" fontAlgn="ctr"/>
                      <a:r>
                        <a:rPr lang="en-US" sz="1400" b="1" i="0" u="none" strike="noStrike" dirty="0">
                          <a:solidFill>
                            <a:srgbClr val="FFFFFF"/>
                          </a:solidFill>
                          <a:effectLst/>
                          <a:latin typeface="Arial"/>
                        </a:rPr>
                        <a:t>Principal </a:t>
                      </a:r>
                    </a:p>
                  </a:txBody>
                  <a:tcPr marL="8943" marR="8943" marT="8943"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660066"/>
                    </a:solidFill>
                  </a:tcPr>
                </a:tc>
                <a:tc>
                  <a:txBody>
                    <a:bodyPr/>
                    <a:lstStyle/>
                    <a:p>
                      <a:pPr algn="l" rtl="0" fontAlgn="ctr"/>
                      <a:r>
                        <a:rPr lang="en-US" sz="1400" b="1" i="0" u="none" strike="noStrike" dirty="0">
                          <a:solidFill>
                            <a:srgbClr val="FFFFFF"/>
                          </a:solidFill>
                          <a:effectLst/>
                          <a:latin typeface="Arial"/>
                        </a:rPr>
                        <a:t>Standard</a:t>
                      </a:r>
                    </a:p>
                  </a:txBody>
                  <a:tcPr marL="8943" marR="8943" marT="8943"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660066"/>
                    </a:solidFill>
                  </a:tcPr>
                </a:tc>
                <a:tc>
                  <a:txBody>
                    <a:bodyPr/>
                    <a:lstStyle/>
                    <a:p>
                      <a:pPr algn="l" rtl="0" fontAlgn="ctr"/>
                      <a:r>
                        <a:rPr lang="en-US" sz="1400" b="1" i="0" u="none" strike="noStrike" dirty="0">
                          <a:solidFill>
                            <a:srgbClr val="FFFFFF"/>
                          </a:solidFill>
                          <a:effectLst/>
                          <a:latin typeface="Arial"/>
                        </a:rPr>
                        <a:t>Ameritas</a:t>
                      </a:r>
                    </a:p>
                  </a:txBody>
                  <a:tcPr marL="8943" marR="8943" marT="8943"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660066"/>
                    </a:solidFill>
                  </a:tcPr>
                </a:tc>
              </a:tr>
              <a:tr h="364939">
                <a:tc vMerge="1">
                  <a:txBody>
                    <a:bodyPr/>
                    <a:lstStyle/>
                    <a:p>
                      <a:endParaRPr lang="en-US"/>
                    </a:p>
                  </a:txBody>
                  <a:tcPr/>
                </a:tc>
                <a:tc>
                  <a:txBody>
                    <a:bodyPr/>
                    <a:lstStyle/>
                    <a:p>
                      <a:pPr algn="ctr" rtl="0" fontAlgn="ctr"/>
                      <a:r>
                        <a:rPr lang="en-US" sz="1050" b="1" i="0" u="none" strike="noStrike" dirty="0">
                          <a:solidFill>
                            <a:srgbClr val="FFFFFF"/>
                          </a:solidFill>
                          <a:effectLst/>
                          <a:latin typeface="Arial"/>
                        </a:rPr>
                        <a:t>Basic</a:t>
                      </a:r>
                    </a:p>
                  </a:txBody>
                  <a:tcPr marL="8943" marR="8943" marT="8943"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660066"/>
                    </a:solidFill>
                  </a:tcPr>
                </a:tc>
                <a:tc>
                  <a:txBody>
                    <a:bodyPr/>
                    <a:lstStyle/>
                    <a:p>
                      <a:pPr algn="ctr" rtl="0" fontAlgn="ctr"/>
                      <a:r>
                        <a:rPr lang="en-US" sz="1050" b="1" i="0" u="none" strike="noStrike" dirty="0">
                          <a:solidFill>
                            <a:srgbClr val="FFFFFF"/>
                          </a:solidFill>
                          <a:effectLst/>
                          <a:latin typeface="Arial"/>
                        </a:rPr>
                        <a:t>w/Recovery</a:t>
                      </a:r>
                    </a:p>
                  </a:txBody>
                  <a:tcPr marL="8943" marR="8943" marT="8943"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660066"/>
                    </a:solidFill>
                  </a:tcPr>
                </a:tc>
                <a:tc>
                  <a:txBody>
                    <a:bodyPr/>
                    <a:lstStyle/>
                    <a:p>
                      <a:pPr algn="l" rtl="0" fontAlgn="ctr"/>
                      <a:r>
                        <a:rPr lang="en-US" sz="1400" b="1" i="0" u="none" strike="noStrike" dirty="0">
                          <a:solidFill>
                            <a:srgbClr val="FFFFFF"/>
                          </a:solidFill>
                          <a:effectLst/>
                          <a:latin typeface="Arial"/>
                        </a:rPr>
                        <a:t>Class 5</a:t>
                      </a:r>
                    </a:p>
                  </a:txBody>
                  <a:tcPr marL="8943" marR="8943" marT="8943"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660066"/>
                    </a:solidFill>
                  </a:tcPr>
                </a:tc>
                <a:tc>
                  <a:txBody>
                    <a:bodyPr/>
                    <a:lstStyle/>
                    <a:p>
                      <a:pPr algn="l" rtl="0" fontAlgn="ctr"/>
                      <a:r>
                        <a:rPr lang="en-US" sz="1400" b="1" i="0" u="none" strike="noStrike" dirty="0">
                          <a:solidFill>
                            <a:srgbClr val="FFFFFF"/>
                          </a:solidFill>
                          <a:effectLst/>
                          <a:latin typeface="Arial"/>
                        </a:rPr>
                        <a:t>Class </a:t>
                      </a:r>
                      <a:r>
                        <a:rPr lang="en-US" sz="1400" b="1" i="0" u="none" strike="noStrike" dirty="0" smtClean="0">
                          <a:solidFill>
                            <a:srgbClr val="FFFFFF"/>
                          </a:solidFill>
                          <a:effectLst/>
                          <a:latin typeface="Arial"/>
                        </a:rPr>
                        <a:t>5A</a:t>
                      </a:r>
                      <a:endParaRPr lang="en-US" sz="1400" b="1" i="0" u="none" strike="noStrike" dirty="0">
                        <a:solidFill>
                          <a:srgbClr val="FFFFFF"/>
                        </a:solidFill>
                        <a:effectLst/>
                        <a:latin typeface="Arial"/>
                      </a:endParaRPr>
                    </a:p>
                  </a:txBody>
                  <a:tcPr marL="8943" marR="8943" marT="8943"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660066"/>
                    </a:solidFill>
                  </a:tcPr>
                </a:tc>
                <a:tc>
                  <a:txBody>
                    <a:bodyPr/>
                    <a:lstStyle/>
                    <a:p>
                      <a:pPr algn="l" rtl="0" fontAlgn="ctr"/>
                      <a:r>
                        <a:rPr lang="en-US" sz="1400" b="1" i="0" u="none" strike="noStrike" dirty="0">
                          <a:solidFill>
                            <a:srgbClr val="FFFFFF"/>
                          </a:solidFill>
                          <a:effectLst/>
                          <a:latin typeface="Arial"/>
                        </a:rPr>
                        <a:t>Class 4A</a:t>
                      </a:r>
                    </a:p>
                  </a:txBody>
                  <a:tcPr marL="8943" marR="8943" marT="8943"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660066"/>
                    </a:solidFill>
                  </a:tcPr>
                </a:tc>
                <a:tc>
                  <a:txBody>
                    <a:bodyPr/>
                    <a:lstStyle/>
                    <a:p>
                      <a:pPr algn="l" rtl="0" fontAlgn="ctr"/>
                      <a:r>
                        <a:rPr lang="en-US" sz="1400" b="1" i="0" u="none" strike="noStrike" dirty="0">
                          <a:solidFill>
                            <a:srgbClr val="FFFFFF"/>
                          </a:solidFill>
                          <a:effectLst/>
                          <a:latin typeface="Arial"/>
                        </a:rPr>
                        <a:t>Class 5</a:t>
                      </a:r>
                    </a:p>
                  </a:txBody>
                  <a:tcPr marL="8943" marR="8943" marT="8943"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660066"/>
                    </a:solidFill>
                  </a:tcPr>
                </a:tc>
              </a:tr>
              <a:tr h="380134">
                <a:tc>
                  <a:txBody>
                    <a:bodyPr/>
                    <a:lstStyle/>
                    <a:p>
                      <a:pPr algn="ctr" rtl="0" fontAlgn="ctr"/>
                      <a:r>
                        <a:rPr lang="en-US" sz="1400" b="0" i="0" u="none" strike="noStrike" dirty="0">
                          <a:solidFill>
                            <a:srgbClr val="000000"/>
                          </a:solidFill>
                          <a:effectLst/>
                          <a:latin typeface="Arial"/>
                        </a:rPr>
                        <a:t>27 - Male</a:t>
                      </a:r>
                    </a:p>
                  </a:txBody>
                  <a:tcPr marL="8943" marR="8943" marT="8943"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DE"/>
                    </a:solidFill>
                  </a:tcPr>
                </a:tc>
                <a:tc>
                  <a:txBody>
                    <a:bodyPr/>
                    <a:lstStyle/>
                    <a:p>
                      <a:pPr algn="ctr" rtl="0" fontAlgn="b"/>
                      <a:r>
                        <a:rPr lang="en-US" sz="1400" b="0" i="0" u="none" strike="noStrike" dirty="0">
                          <a:solidFill>
                            <a:srgbClr val="000000"/>
                          </a:solidFill>
                          <a:effectLst/>
                          <a:latin typeface="Calibri"/>
                        </a:rPr>
                        <a:t>$1,028 </a:t>
                      </a:r>
                    </a:p>
                  </a:txBody>
                  <a:tcPr marL="8943" marR="8943" marT="894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DE"/>
                    </a:solidFill>
                  </a:tcPr>
                </a:tc>
                <a:tc>
                  <a:txBody>
                    <a:bodyPr/>
                    <a:lstStyle/>
                    <a:p>
                      <a:pPr algn="ctr" rtl="0" fontAlgn="b"/>
                      <a:r>
                        <a:rPr lang="en-US" sz="1400" b="0" i="0" u="none" strike="noStrike" dirty="0">
                          <a:solidFill>
                            <a:srgbClr val="000000"/>
                          </a:solidFill>
                          <a:effectLst/>
                          <a:latin typeface="Calibri"/>
                        </a:rPr>
                        <a:t>$1,079 </a:t>
                      </a:r>
                    </a:p>
                  </a:txBody>
                  <a:tcPr marL="8943" marR="8943" marT="894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DE"/>
                    </a:solidFill>
                  </a:tcPr>
                </a:tc>
                <a:tc>
                  <a:txBody>
                    <a:bodyPr/>
                    <a:lstStyle/>
                    <a:p>
                      <a:pPr algn="ctr" rtl="0" fontAlgn="b"/>
                      <a:r>
                        <a:rPr lang="en-US" sz="1400" b="0" i="0" u="none" strike="noStrike" dirty="0">
                          <a:solidFill>
                            <a:srgbClr val="000000"/>
                          </a:solidFill>
                          <a:effectLst/>
                          <a:latin typeface="Calibri"/>
                        </a:rPr>
                        <a:t>$1,249 </a:t>
                      </a:r>
                    </a:p>
                  </a:txBody>
                  <a:tcPr marL="8943" marR="8943" marT="894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c>
                  <a:txBody>
                    <a:bodyPr/>
                    <a:lstStyle/>
                    <a:p>
                      <a:pPr algn="ctr" rtl="0" fontAlgn="b"/>
                      <a:r>
                        <a:rPr lang="en-US" sz="1400" b="0" i="0" u="none" strike="noStrike" dirty="0">
                          <a:solidFill>
                            <a:srgbClr val="000000"/>
                          </a:solidFill>
                          <a:effectLst/>
                          <a:latin typeface="Calibri"/>
                        </a:rPr>
                        <a:t>$1,299 </a:t>
                      </a:r>
                    </a:p>
                  </a:txBody>
                  <a:tcPr marL="8943" marR="8943" marT="894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c>
                  <a:txBody>
                    <a:bodyPr/>
                    <a:lstStyle/>
                    <a:p>
                      <a:pPr algn="ctr" rtl="0" fontAlgn="b"/>
                      <a:r>
                        <a:rPr lang="en-US" sz="1400" b="0" i="0" u="none" strike="noStrike" dirty="0">
                          <a:solidFill>
                            <a:srgbClr val="000000"/>
                          </a:solidFill>
                          <a:effectLst/>
                          <a:latin typeface="Calibri"/>
                        </a:rPr>
                        <a:t>$1,436 </a:t>
                      </a:r>
                    </a:p>
                  </a:txBody>
                  <a:tcPr marL="8943" marR="8943" marT="894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c>
                  <a:txBody>
                    <a:bodyPr/>
                    <a:lstStyle/>
                    <a:p>
                      <a:pPr algn="ctr" rtl="0" fontAlgn="b"/>
                      <a:r>
                        <a:rPr lang="en-US" sz="1400" b="0" i="0" u="none" strike="noStrike" dirty="0">
                          <a:solidFill>
                            <a:srgbClr val="000000"/>
                          </a:solidFill>
                          <a:effectLst/>
                          <a:latin typeface="Calibri"/>
                        </a:rPr>
                        <a:t>$1,109 </a:t>
                      </a:r>
                    </a:p>
                  </a:txBody>
                  <a:tcPr marL="8943" marR="8943" marT="894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r>
              <a:tr h="368615">
                <a:tc>
                  <a:txBody>
                    <a:bodyPr/>
                    <a:lstStyle/>
                    <a:p>
                      <a:pPr algn="ctr" rtl="0" fontAlgn="ctr"/>
                      <a:r>
                        <a:rPr lang="en-US" sz="1400" b="0" i="0" u="none" strike="noStrike" dirty="0">
                          <a:solidFill>
                            <a:srgbClr val="000000"/>
                          </a:solidFill>
                          <a:effectLst/>
                          <a:latin typeface="Arial"/>
                        </a:rPr>
                        <a:t>37 - Male</a:t>
                      </a:r>
                    </a:p>
                  </a:txBody>
                  <a:tcPr marL="8943" marR="8943" marT="8943"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EF"/>
                    </a:solidFill>
                  </a:tcPr>
                </a:tc>
                <a:tc>
                  <a:txBody>
                    <a:bodyPr/>
                    <a:lstStyle/>
                    <a:p>
                      <a:pPr algn="ctr" rtl="0" fontAlgn="b"/>
                      <a:r>
                        <a:rPr lang="en-US" sz="1400" b="0" i="0" u="none" strike="noStrike" dirty="0">
                          <a:solidFill>
                            <a:srgbClr val="000000"/>
                          </a:solidFill>
                          <a:effectLst/>
                          <a:latin typeface="Calibri"/>
                        </a:rPr>
                        <a:t>$1,834 </a:t>
                      </a:r>
                    </a:p>
                  </a:txBody>
                  <a:tcPr marL="8943" marR="8943" marT="894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EF"/>
                    </a:solidFill>
                  </a:tcPr>
                </a:tc>
                <a:tc>
                  <a:txBody>
                    <a:bodyPr/>
                    <a:lstStyle/>
                    <a:p>
                      <a:pPr algn="ctr" rtl="0" fontAlgn="b"/>
                      <a:r>
                        <a:rPr lang="en-US" sz="1400" b="0" i="0" u="none" strike="noStrike" dirty="0">
                          <a:solidFill>
                            <a:srgbClr val="000000"/>
                          </a:solidFill>
                          <a:effectLst/>
                          <a:latin typeface="Calibri"/>
                        </a:rPr>
                        <a:t>$1,927 </a:t>
                      </a:r>
                    </a:p>
                  </a:txBody>
                  <a:tcPr marL="8943" marR="8943" marT="894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EF"/>
                    </a:solidFill>
                  </a:tcPr>
                </a:tc>
                <a:tc>
                  <a:txBody>
                    <a:bodyPr/>
                    <a:lstStyle/>
                    <a:p>
                      <a:pPr algn="ctr" rtl="0" fontAlgn="b"/>
                      <a:r>
                        <a:rPr lang="en-US" sz="1400" b="0" i="0" u="none" strike="noStrike" dirty="0">
                          <a:solidFill>
                            <a:srgbClr val="000000"/>
                          </a:solidFill>
                          <a:effectLst/>
                          <a:latin typeface="Calibri"/>
                        </a:rPr>
                        <a:t>$1,929 </a:t>
                      </a:r>
                    </a:p>
                  </a:txBody>
                  <a:tcPr marL="8943" marR="8943" marT="894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c>
                  <a:txBody>
                    <a:bodyPr/>
                    <a:lstStyle/>
                    <a:p>
                      <a:pPr algn="ctr" rtl="0" fontAlgn="b"/>
                      <a:r>
                        <a:rPr lang="en-US" sz="1400" b="0" i="0" u="none" strike="noStrike" dirty="0">
                          <a:solidFill>
                            <a:srgbClr val="000000"/>
                          </a:solidFill>
                          <a:effectLst/>
                          <a:latin typeface="Calibri"/>
                        </a:rPr>
                        <a:t>$1,884 </a:t>
                      </a:r>
                    </a:p>
                  </a:txBody>
                  <a:tcPr marL="8943" marR="8943" marT="894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c>
                  <a:txBody>
                    <a:bodyPr/>
                    <a:lstStyle/>
                    <a:p>
                      <a:pPr algn="ctr" rtl="0" fontAlgn="b"/>
                      <a:r>
                        <a:rPr lang="en-US" sz="1400" b="0" i="0" u="none" strike="noStrike" dirty="0">
                          <a:solidFill>
                            <a:srgbClr val="000000"/>
                          </a:solidFill>
                          <a:effectLst/>
                          <a:latin typeface="Calibri"/>
                        </a:rPr>
                        <a:t>$1,895 </a:t>
                      </a:r>
                    </a:p>
                  </a:txBody>
                  <a:tcPr marL="8943" marR="8943" marT="894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c>
                  <a:txBody>
                    <a:bodyPr/>
                    <a:lstStyle/>
                    <a:p>
                      <a:pPr algn="ctr" rtl="0" fontAlgn="b"/>
                      <a:r>
                        <a:rPr lang="en-US" sz="1400" b="0" i="0" u="none" strike="noStrike" dirty="0">
                          <a:solidFill>
                            <a:srgbClr val="000000"/>
                          </a:solidFill>
                          <a:effectLst/>
                          <a:latin typeface="Calibri"/>
                        </a:rPr>
                        <a:t>$1,718 </a:t>
                      </a:r>
                    </a:p>
                  </a:txBody>
                  <a:tcPr marL="8943" marR="8943" marT="894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0000"/>
                    </a:solidFill>
                  </a:tcPr>
                </a:tc>
              </a:tr>
              <a:tr h="368615">
                <a:tc>
                  <a:txBody>
                    <a:bodyPr/>
                    <a:lstStyle/>
                    <a:p>
                      <a:pPr algn="ctr" rtl="0" fontAlgn="ctr"/>
                      <a:r>
                        <a:rPr lang="en-US" sz="1400" b="0" i="0" u="none" strike="noStrike" dirty="0">
                          <a:solidFill>
                            <a:srgbClr val="000000"/>
                          </a:solidFill>
                          <a:effectLst/>
                          <a:latin typeface="Arial"/>
                        </a:rPr>
                        <a:t>47 - Male</a:t>
                      </a:r>
                    </a:p>
                  </a:txBody>
                  <a:tcPr marL="8943" marR="8943" marT="8943"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DE"/>
                    </a:solidFill>
                  </a:tcPr>
                </a:tc>
                <a:tc>
                  <a:txBody>
                    <a:bodyPr/>
                    <a:lstStyle/>
                    <a:p>
                      <a:pPr algn="ctr" rtl="0" fontAlgn="b"/>
                      <a:r>
                        <a:rPr lang="en-US" sz="1400" b="0" i="0" u="none" strike="noStrike" dirty="0">
                          <a:solidFill>
                            <a:srgbClr val="000000"/>
                          </a:solidFill>
                          <a:effectLst/>
                          <a:latin typeface="Calibri"/>
                        </a:rPr>
                        <a:t>$3,047 </a:t>
                      </a:r>
                    </a:p>
                  </a:txBody>
                  <a:tcPr marL="8943" marR="8943" marT="894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DE"/>
                    </a:solidFill>
                  </a:tcPr>
                </a:tc>
                <a:tc>
                  <a:txBody>
                    <a:bodyPr/>
                    <a:lstStyle/>
                    <a:p>
                      <a:pPr algn="ctr" rtl="0" fontAlgn="b"/>
                      <a:r>
                        <a:rPr lang="en-US" sz="1400" b="0" i="0" u="none" strike="noStrike" dirty="0">
                          <a:solidFill>
                            <a:srgbClr val="000000"/>
                          </a:solidFill>
                          <a:effectLst/>
                          <a:latin typeface="Calibri"/>
                        </a:rPr>
                        <a:t>$3,204 </a:t>
                      </a:r>
                    </a:p>
                  </a:txBody>
                  <a:tcPr marL="8943" marR="8943" marT="894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DE"/>
                    </a:solidFill>
                  </a:tcPr>
                </a:tc>
                <a:tc>
                  <a:txBody>
                    <a:bodyPr/>
                    <a:lstStyle/>
                    <a:p>
                      <a:pPr algn="ctr" rtl="0" fontAlgn="b"/>
                      <a:r>
                        <a:rPr lang="en-US" sz="1400" b="0" i="0" u="none" strike="noStrike" dirty="0">
                          <a:solidFill>
                            <a:srgbClr val="000000"/>
                          </a:solidFill>
                          <a:effectLst/>
                          <a:latin typeface="Calibri"/>
                        </a:rPr>
                        <a:t>$3,033 </a:t>
                      </a:r>
                    </a:p>
                  </a:txBody>
                  <a:tcPr marL="8943" marR="8943" marT="894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c>
                  <a:txBody>
                    <a:bodyPr/>
                    <a:lstStyle/>
                    <a:p>
                      <a:pPr algn="ctr" rtl="0" fontAlgn="b"/>
                      <a:r>
                        <a:rPr lang="en-US" sz="1400" b="0" i="0" u="none" strike="noStrike" dirty="0">
                          <a:solidFill>
                            <a:srgbClr val="000000"/>
                          </a:solidFill>
                          <a:effectLst/>
                          <a:latin typeface="Calibri"/>
                        </a:rPr>
                        <a:t>$3,104 </a:t>
                      </a:r>
                    </a:p>
                  </a:txBody>
                  <a:tcPr marL="8943" marR="8943" marT="894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c>
                  <a:txBody>
                    <a:bodyPr/>
                    <a:lstStyle/>
                    <a:p>
                      <a:pPr algn="ctr" rtl="0" fontAlgn="b"/>
                      <a:r>
                        <a:rPr lang="en-US" sz="1400" b="0" i="0" u="none" strike="noStrike" dirty="0">
                          <a:solidFill>
                            <a:srgbClr val="000000"/>
                          </a:solidFill>
                          <a:effectLst/>
                          <a:latin typeface="Calibri"/>
                        </a:rPr>
                        <a:t>$3,083 </a:t>
                      </a:r>
                    </a:p>
                  </a:txBody>
                  <a:tcPr marL="8943" marR="8943" marT="894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c>
                  <a:txBody>
                    <a:bodyPr/>
                    <a:lstStyle/>
                    <a:p>
                      <a:pPr algn="ctr" rtl="0" fontAlgn="b"/>
                      <a:r>
                        <a:rPr lang="en-US" sz="1400" b="0" i="0" u="none" strike="noStrike" dirty="0">
                          <a:solidFill>
                            <a:srgbClr val="000000"/>
                          </a:solidFill>
                          <a:effectLst/>
                          <a:latin typeface="Calibri"/>
                        </a:rPr>
                        <a:t>$2,597 </a:t>
                      </a:r>
                    </a:p>
                  </a:txBody>
                  <a:tcPr marL="8943" marR="8943" marT="894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0000"/>
                    </a:solidFill>
                  </a:tcPr>
                </a:tc>
              </a:tr>
              <a:tr h="368615">
                <a:tc>
                  <a:txBody>
                    <a:bodyPr/>
                    <a:lstStyle/>
                    <a:p>
                      <a:pPr algn="ctr" rtl="0" fontAlgn="ctr"/>
                      <a:r>
                        <a:rPr lang="en-US" sz="1400" b="0" i="0" u="none" strike="noStrike" dirty="0">
                          <a:solidFill>
                            <a:srgbClr val="000000"/>
                          </a:solidFill>
                          <a:effectLst/>
                          <a:latin typeface="Arial"/>
                        </a:rPr>
                        <a:t>27 - Female</a:t>
                      </a:r>
                    </a:p>
                  </a:txBody>
                  <a:tcPr marL="8943" marR="8943" marT="8943"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EF"/>
                    </a:solidFill>
                  </a:tcPr>
                </a:tc>
                <a:tc>
                  <a:txBody>
                    <a:bodyPr/>
                    <a:lstStyle/>
                    <a:p>
                      <a:pPr algn="ctr" rtl="0" fontAlgn="b"/>
                      <a:r>
                        <a:rPr lang="en-US" sz="1400" b="0" i="0" u="none" strike="noStrike" dirty="0">
                          <a:solidFill>
                            <a:srgbClr val="000000"/>
                          </a:solidFill>
                          <a:effectLst/>
                          <a:latin typeface="Calibri"/>
                        </a:rPr>
                        <a:t>$1,619 </a:t>
                      </a:r>
                    </a:p>
                  </a:txBody>
                  <a:tcPr marL="8943" marR="8943" marT="894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EF"/>
                    </a:solidFill>
                  </a:tcPr>
                </a:tc>
                <a:tc>
                  <a:txBody>
                    <a:bodyPr/>
                    <a:lstStyle/>
                    <a:p>
                      <a:pPr algn="ctr" rtl="0" fontAlgn="b"/>
                      <a:r>
                        <a:rPr lang="en-US" sz="1400" b="0" i="0" u="none" strike="noStrike" dirty="0">
                          <a:solidFill>
                            <a:srgbClr val="000000"/>
                          </a:solidFill>
                          <a:effectLst/>
                          <a:latin typeface="Calibri"/>
                        </a:rPr>
                        <a:t>$1,701 </a:t>
                      </a:r>
                    </a:p>
                  </a:txBody>
                  <a:tcPr marL="8943" marR="8943" marT="894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EF"/>
                    </a:solidFill>
                  </a:tcPr>
                </a:tc>
                <a:tc>
                  <a:txBody>
                    <a:bodyPr/>
                    <a:lstStyle/>
                    <a:p>
                      <a:pPr algn="ctr" rtl="0" fontAlgn="b"/>
                      <a:r>
                        <a:rPr lang="en-US" sz="1400" b="0" i="0" u="none" strike="noStrike" dirty="0">
                          <a:solidFill>
                            <a:srgbClr val="000000"/>
                          </a:solidFill>
                          <a:effectLst/>
                          <a:latin typeface="Calibri"/>
                        </a:rPr>
                        <a:t>$1,939 </a:t>
                      </a:r>
                    </a:p>
                  </a:txBody>
                  <a:tcPr marL="8943" marR="8943" marT="894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c>
                  <a:txBody>
                    <a:bodyPr/>
                    <a:lstStyle/>
                    <a:p>
                      <a:pPr algn="ctr" rtl="0" fontAlgn="b"/>
                      <a:r>
                        <a:rPr lang="en-US" sz="1400" b="0" i="0" u="none" strike="noStrike" dirty="0">
                          <a:solidFill>
                            <a:srgbClr val="000000"/>
                          </a:solidFill>
                          <a:effectLst/>
                          <a:latin typeface="Calibri"/>
                        </a:rPr>
                        <a:t>$1,906 </a:t>
                      </a:r>
                    </a:p>
                  </a:txBody>
                  <a:tcPr marL="8943" marR="8943" marT="894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c>
                  <a:txBody>
                    <a:bodyPr/>
                    <a:lstStyle/>
                    <a:p>
                      <a:pPr algn="ctr" rtl="0" fontAlgn="b"/>
                      <a:r>
                        <a:rPr lang="en-US" sz="1400" b="0" i="0" u="none" strike="noStrike" dirty="0">
                          <a:solidFill>
                            <a:srgbClr val="000000"/>
                          </a:solidFill>
                          <a:effectLst/>
                          <a:latin typeface="Calibri"/>
                        </a:rPr>
                        <a:t>$2,582 </a:t>
                      </a:r>
                    </a:p>
                  </a:txBody>
                  <a:tcPr marL="8943" marR="8943" marT="894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c>
                  <a:txBody>
                    <a:bodyPr/>
                    <a:lstStyle/>
                    <a:p>
                      <a:pPr algn="ctr" rtl="0" fontAlgn="b"/>
                      <a:r>
                        <a:rPr lang="en-US" sz="1400" b="0" i="0" u="none" strike="noStrike" dirty="0">
                          <a:solidFill>
                            <a:srgbClr val="000000"/>
                          </a:solidFill>
                          <a:effectLst/>
                          <a:latin typeface="Calibri"/>
                        </a:rPr>
                        <a:t>$1,999 </a:t>
                      </a:r>
                    </a:p>
                  </a:txBody>
                  <a:tcPr marL="8943" marR="8943" marT="894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r>
              <a:tr h="368615">
                <a:tc>
                  <a:txBody>
                    <a:bodyPr/>
                    <a:lstStyle/>
                    <a:p>
                      <a:pPr algn="ctr" rtl="0" fontAlgn="ctr"/>
                      <a:r>
                        <a:rPr lang="en-US" sz="1400" b="0" i="0" u="none" strike="noStrike" dirty="0">
                          <a:solidFill>
                            <a:srgbClr val="000000"/>
                          </a:solidFill>
                          <a:effectLst/>
                          <a:latin typeface="Arial"/>
                        </a:rPr>
                        <a:t>37 - Female</a:t>
                      </a:r>
                    </a:p>
                  </a:txBody>
                  <a:tcPr marL="8943" marR="8943" marT="8943"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DE"/>
                    </a:solidFill>
                  </a:tcPr>
                </a:tc>
                <a:tc>
                  <a:txBody>
                    <a:bodyPr/>
                    <a:lstStyle/>
                    <a:p>
                      <a:pPr algn="ctr" rtl="0" fontAlgn="b"/>
                      <a:r>
                        <a:rPr lang="en-US" sz="1400" b="0" i="0" u="none" strike="noStrike" dirty="0">
                          <a:solidFill>
                            <a:srgbClr val="000000"/>
                          </a:solidFill>
                          <a:effectLst/>
                          <a:latin typeface="Calibri"/>
                        </a:rPr>
                        <a:t>$2,723 </a:t>
                      </a:r>
                    </a:p>
                  </a:txBody>
                  <a:tcPr marL="8943" marR="8943" marT="894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DE"/>
                    </a:solidFill>
                  </a:tcPr>
                </a:tc>
                <a:tc>
                  <a:txBody>
                    <a:bodyPr/>
                    <a:lstStyle/>
                    <a:p>
                      <a:pPr algn="ctr" rtl="0" fontAlgn="b"/>
                      <a:r>
                        <a:rPr lang="en-US" sz="1400" b="0" i="0" u="none" strike="noStrike" dirty="0">
                          <a:solidFill>
                            <a:srgbClr val="000000"/>
                          </a:solidFill>
                          <a:effectLst/>
                          <a:latin typeface="Calibri"/>
                        </a:rPr>
                        <a:t>$2,863 </a:t>
                      </a:r>
                    </a:p>
                  </a:txBody>
                  <a:tcPr marL="8943" marR="8943" marT="894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DE"/>
                    </a:solidFill>
                  </a:tcPr>
                </a:tc>
                <a:tc>
                  <a:txBody>
                    <a:bodyPr/>
                    <a:lstStyle/>
                    <a:p>
                      <a:pPr algn="ctr" rtl="0" fontAlgn="b"/>
                      <a:r>
                        <a:rPr lang="en-US" sz="1400" b="0" i="0" u="none" strike="noStrike" dirty="0">
                          <a:solidFill>
                            <a:srgbClr val="000000"/>
                          </a:solidFill>
                          <a:effectLst/>
                          <a:latin typeface="Calibri"/>
                        </a:rPr>
                        <a:t>$2,862 </a:t>
                      </a:r>
                    </a:p>
                  </a:txBody>
                  <a:tcPr marL="8943" marR="8943" marT="894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c>
                  <a:txBody>
                    <a:bodyPr/>
                    <a:lstStyle/>
                    <a:p>
                      <a:pPr algn="ctr" rtl="0" fontAlgn="b"/>
                      <a:r>
                        <a:rPr lang="en-US" sz="1400" b="0" i="0" u="none" strike="noStrike" dirty="0">
                          <a:solidFill>
                            <a:srgbClr val="000000"/>
                          </a:solidFill>
                          <a:effectLst/>
                          <a:latin typeface="Calibri"/>
                        </a:rPr>
                        <a:t>$2,729 </a:t>
                      </a:r>
                    </a:p>
                  </a:txBody>
                  <a:tcPr marL="8943" marR="8943" marT="894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c>
                  <a:txBody>
                    <a:bodyPr/>
                    <a:lstStyle/>
                    <a:p>
                      <a:pPr algn="ctr" rtl="0" fontAlgn="b"/>
                      <a:r>
                        <a:rPr lang="en-US" sz="1400" b="0" i="0" u="none" strike="noStrike" dirty="0">
                          <a:solidFill>
                            <a:srgbClr val="000000"/>
                          </a:solidFill>
                          <a:effectLst/>
                          <a:latin typeface="Calibri"/>
                        </a:rPr>
                        <a:t>$3,289 </a:t>
                      </a:r>
                    </a:p>
                  </a:txBody>
                  <a:tcPr marL="8943" marR="8943" marT="894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c>
                  <a:txBody>
                    <a:bodyPr/>
                    <a:lstStyle/>
                    <a:p>
                      <a:pPr algn="ctr" rtl="0" fontAlgn="b"/>
                      <a:r>
                        <a:rPr lang="en-US" sz="1400" b="0" i="0" u="none" strike="noStrike" dirty="0">
                          <a:solidFill>
                            <a:srgbClr val="000000"/>
                          </a:solidFill>
                          <a:effectLst/>
                          <a:latin typeface="Calibri"/>
                        </a:rPr>
                        <a:t>$2,916 </a:t>
                      </a:r>
                    </a:p>
                  </a:txBody>
                  <a:tcPr marL="8943" marR="8943" marT="894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r>
              <a:tr h="368615">
                <a:tc>
                  <a:txBody>
                    <a:bodyPr/>
                    <a:lstStyle/>
                    <a:p>
                      <a:pPr algn="ctr" rtl="0" fontAlgn="ctr"/>
                      <a:r>
                        <a:rPr lang="en-US" sz="1400" b="0" i="0" u="none" strike="noStrike" dirty="0">
                          <a:solidFill>
                            <a:srgbClr val="000000"/>
                          </a:solidFill>
                          <a:effectLst/>
                          <a:latin typeface="Arial"/>
                        </a:rPr>
                        <a:t>47 - Female</a:t>
                      </a:r>
                    </a:p>
                  </a:txBody>
                  <a:tcPr marL="8943" marR="8943" marT="8943"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EF"/>
                    </a:solidFill>
                  </a:tcPr>
                </a:tc>
                <a:tc>
                  <a:txBody>
                    <a:bodyPr/>
                    <a:lstStyle/>
                    <a:p>
                      <a:pPr algn="ctr" rtl="0" fontAlgn="b"/>
                      <a:r>
                        <a:rPr lang="en-US" sz="1400" b="0" i="0" u="none" strike="noStrike" dirty="0">
                          <a:solidFill>
                            <a:srgbClr val="000000"/>
                          </a:solidFill>
                          <a:effectLst/>
                          <a:latin typeface="Calibri"/>
                        </a:rPr>
                        <a:t>$4,003 </a:t>
                      </a:r>
                    </a:p>
                  </a:txBody>
                  <a:tcPr marL="8943" marR="8943" marT="894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EF"/>
                    </a:solidFill>
                  </a:tcPr>
                </a:tc>
                <a:tc>
                  <a:txBody>
                    <a:bodyPr/>
                    <a:lstStyle/>
                    <a:p>
                      <a:pPr algn="ctr" rtl="0" fontAlgn="b"/>
                      <a:r>
                        <a:rPr lang="en-US" sz="1400" b="0" i="0" u="none" strike="noStrike" dirty="0">
                          <a:solidFill>
                            <a:srgbClr val="000000"/>
                          </a:solidFill>
                          <a:effectLst/>
                          <a:latin typeface="Calibri"/>
                        </a:rPr>
                        <a:t>$4,210 </a:t>
                      </a:r>
                    </a:p>
                  </a:txBody>
                  <a:tcPr marL="8943" marR="8943" marT="894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EF"/>
                    </a:solidFill>
                  </a:tcPr>
                </a:tc>
                <a:tc>
                  <a:txBody>
                    <a:bodyPr/>
                    <a:lstStyle/>
                    <a:p>
                      <a:pPr algn="ctr" rtl="0" fontAlgn="b"/>
                      <a:r>
                        <a:rPr lang="en-US" sz="1400" b="0" i="0" u="none" strike="noStrike" dirty="0">
                          <a:solidFill>
                            <a:srgbClr val="000000"/>
                          </a:solidFill>
                          <a:effectLst/>
                          <a:latin typeface="Calibri"/>
                        </a:rPr>
                        <a:t>$4,045 </a:t>
                      </a:r>
                    </a:p>
                  </a:txBody>
                  <a:tcPr marL="8943" marR="8943" marT="894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c>
                  <a:txBody>
                    <a:bodyPr/>
                    <a:lstStyle/>
                    <a:p>
                      <a:pPr algn="ctr" rtl="0" fontAlgn="b"/>
                      <a:r>
                        <a:rPr lang="en-US" sz="1400" b="0" i="0" u="none" strike="noStrike" dirty="0">
                          <a:solidFill>
                            <a:srgbClr val="000000"/>
                          </a:solidFill>
                          <a:effectLst/>
                          <a:latin typeface="Calibri"/>
                        </a:rPr>
                        <a:t>$3,908 </a:t>
                      </a:r>
                    </a:p>
                  </a:txBody>
                  <a:tcPr marL="8943" marR="8943" marT="894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a:txBody>
                    <a:bodyPr/>
                    <a:lstStyle/>
                    <a:p>
                      <a:pPr algn="ctr" rtl="0" fontAlgn="b"/>
                      <a:r>
                        <a:rPr lang="en-US" sz="1400" b="0" i="0" u="none" strike="noStrike" dirty="0">
                          <a:solidFill>
                            <a:srgbClr val="000000"/>
                          </a:solidFill>
                          <a:effectLst/>
                          <a:latin typeface="Calibri"/>
                        </a:rPr>
                        <a:t>$4,375 </a:t>
                      </a:r>
                    </a:p>
                  </a:txBody>
                  <a:tcPr marL="8943" marR="8943" marT="894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c>
                  <a:txBody>
                    <a:bodyPr/>
                    <a:lstStyle/>
                    <a:p>
                      <a:pPr algn="ctr" rtl="0" fontAlgn="b"/>
                      <a:r>
                        <a:rPr lang="en-US" sz="1400" b="0" i="0" u="none" strike="noStrike" dirty="0">
                          <a:solidFill>
                            <a:srgbClr val="000000"/>
                          </a:solidFill>
                          <a:effectLst/>
                          <a:latin typeface="Calibri"/>
                        </a:rPr>
                        <a:t>$3,621 </a:t>
                      </a:r>
                    </a:p>
                  </a:txBody>
                  <a:tcPr marL="8943" marR="8943" marT="894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0000"/>
                    </a:solidFill>
                  </a:tcPr>
                </a:tc>
              </a:tr>
            </a:tbl>
          </a:graphicData>
        </a:graphic>
      </p:graphicFrame>
      <p:sp>
        <p:nvSpPr>
          <p:cNvPr id="10" name="Rectangle 9"/>
          <p:cNvSpPr/>
          <p:nvPr/>
        </p:nvSpPr>
        <p:spPr bwMode="auto">
          <a:xfrm>
            <a:off x="2895600" y="2326850"/>
            <a:ext cx="1066800" cy="2589719"/>
          </a:xfrm>
          <a:prstGeom prst="rect">
            <a:avLst/>
          </a:pr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b" anchorCtr="0" compatLnSpc="1">
            <a:prstTxWarp prst="textNoShape">
              <a:avLst/>
            </a:prstTxWarp>
          </a:bodyPr>
          <a:lstStyle/>
          <a:p>
            <a:endParaRPr lang="en-US" sz="1400" i="0" dirty="0" smtClean="0">
              <a:solidFill>
                <a:srgbClr val="2D2D8A">
                  <a:lumMod val="60000"/>
                  <a:lumOff val="40000"/>
                </a:srgbClr>
              </a:solidFill>
              <a:latin typeface="Arial" pitchFamily="34" charset="0"/>
              <a:cs typeface="+mn-cs"/>
            </a:endParaRPr>
          </a:p>
        </p:txBody>
      </p:sp>
      <p:sp>
        <p:nvSpPr>
          <p:cNvPr id="12" name="TextBox 11"/>
          <p:cNvSpPr txBox="1"/>
          <p:nvPr/>
        </p:nvSpPr>
        <p:spPr>
          <a:xfrm>
            <a:off x="5564744" y="5076363"/>
            <a:ext cx="2207656" cy="261610"/>
          </a:xfrm>
          <a:prstGeom prst="rect">
            <a:avLst/>
          </a:prstGeom>
          <a:noFill/>
        </p:spPr>
        <p:txBody>
          <a:bodyPr wrap="none" rtlCol="0">
            <a:spAutoFit/>
          </a:bodyPr>
          <a:lstStyle/>
          <a:p>
            <a:r>
              <a:rPr lang="en-US" sz="1100" dirty="0" smtClean="0"/>
              <a:t>MetLife Income Guard rates are:</a:t>
            </a:r>
            <a:endParaRPr lang="en-US" sz="1100" dirty="0"/>
          </a:p>
        </p:txBody>
      </p:sp>
      <p:sp>
        <p:nvSpPr>
          <p:cNvPr id="13" name="Rectangle 5"/>
          <p:cNvSpPr>
            <a:spLocks noGrp="1" noChangeArrowheads="1"/>
          </p:cNvSpPr>
          <p:nvPr>
            <p:ph type="ftr" sz="quarter" idx="10"/>
          </p:nvPr>
        </p:nvSpPr>
        <p:spPr>
          <a:xfrm>
            <a:off x="2473325" y="6600340"/>
            <a:ext cx="4557713" cy="24985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rgbClr val="333333"/>
                </a:solidFill>
                <a:latin typeface="Arial" pitchFamily="34" charset="0"/>
                <a:cs typeface="Arial" pitchFamily="34" charset="0"/>
              </a:defRPr>
            </a:lvl1pPr>
            <a:lvl2pPr marL="742950" indent="-285750" eaLnBrk="0" hangingPunct="0">
              <a:defRPr sz="3200" i="1">
                <a:solidFill>
                  <a:srgbClr val="333333"/>
                </a:solidFill>
                <a:latin typeface="Arial" pitchFamily="34" charset="0"/>
                <a:cs typeface="Arial" pitchFamily="34" charset="0"/>
              </a:defRPr>
            </a:lvl2pPr>
            <a:lvl3pPr marL="1143000" indent="-228600" eaLnBrk="0" hangingPunct="0">
              <a:defRPr sz="3200" i="1">
                <a:solidFill>
                  <a:srgbClr val="333333"/>
                </a:solidFill>
                <a:latin typeface="Arial" pitchFamily="34" charset="0"/>
                <a:cs typeface="Arial" pitchFamily="34" charset="0"/>
              </a:defRPr>
            </a:lvl3pPr>
            <a:lvl4pPr marL="1600200" indent="-228600" eaLnBrk="0" hangingPunct="0">
              <a:defRPr sz="3200" i="1">
                <a:solidFill>
                  <a:srgbClr val="333333"/>
                </a:solidFill>
                <a:latin typeface="Arial" pitchFamily="34" charset="0"/>
                <a:cs typeface="Arial" pitchFamily="34" charset="0"/>
              </a:defRPr>
            </a:lvl4pPr>
            <a:lvl5pPr marL="2057400" indent="-228600" eaLnBrk="0" hangingPunct="0">
              <a:defRPr sz="3200" i="1">
                <a:solidFill>
                  <a:srgbClr val="333333"/>
                </a:solidFill>
                <a:latin typeface="Arial" pitchFamily="34" charset="0"/>
                <a:cs typeface="Arial" pitchFamily="34" charset="0"/>
              </a:defRPr>
            </a:lvl5pPr>
            <a:lvl6pPr marL="2514600" indent="-228600" eaLnBrk="0" fontAlgn="base" hangingPunct="0">
              <a:spcBef>
                <a:spcPct val="0"/>
              </a:spcBef>
              <a:spcAft>
                <a:spcPct val="0"/>
              </a:spcAft>
              <a:defRPr sz="3200" i="1">
                <a:solidFill>
                  <a:srgbClr val="333333"/>
                </a:solidFill>
                <a:latin typeface="Arial" pitchFamily="34" charset="0"/>
                <a:cs typeface="Arial" pitchFamily="34" charset="0"/>
              </a:defRPr>
            </a:lvl6pPr>
            <a:lvl7pPr marL="2971800" indent="-228600" eaLnBrk="0" fontAlgn="base" hangingPunct="0">
              <a:spcBef>
                <a:spcPct val="0"/>
              </a:spcBef>
              <a:spcAft>
                <a:spcPct val="0"/>
              </a:spcAft>
              <a:defRPr sz="3200" i="1">
                <a:solidFill>
                  <a:srgbClr val="333333"/>
                </a:solidFill>
                <a:latin typeface="Arial" pitchFamily="34" charset="0"/>
                <a:cs typeface="Arial" pitchFamily="34" charset="0"/>
              </a:defRPr>
            </a:lvl7pPr>
            <a:lvl8pPr marL="3429000" indent="-228600" eaLnBrk="0" fontAlgn="base" hangingPunct="0">
              <a:spcBef>
                <a:spcPct val="0"/>
              </a:spcBef>
              <a:spcAft>
                <a:spcPct val="0"/>
              </a:spcAft>
              <a:defRPr sz="3200" i="1">
                <a:solidFill>
                  <a:srgbClr val="333333"/>
                </a:solidFill>
                <a:latin typeface="Arial" pitchFamily="34" charset="0"/>
                <a:cs typeface="Arial" pitchFamily="34" charset="0"/>
              </a:defRPr>
            </a:lvl8pPr>
            <a:lvl9pPr marL="3886200" indent="-228600" eaLnBrk="0" fontAlgn="base" hangingPunct="0">
              <a:spcBef>
                <a:spcPct val="0"/>
              </a:spcBef>
              <a:spcAft>
                <a:spcPct val="0"/>
              </a:spcAft>
              <a:defRPr sz="3200" i="1">
                <a:solidFill>
                  <a:srgbClr val="333333"/>
                </a:solidFill>
                <a:latin typeface="Arial" pitchFamily="34" charset="0"/>
                <a:cs typeface="Arial" pitchFamily="34" charset="0"/>
              </a:defRPr>
            </a:lvl9pPr>
          </a:lstStyle>
          <a:p>
            <a:pPr algn="ctr" eaLnBrk="1" hangingPunct="1"/>
            <a:r>
              <a:rPr lang="en-US" sz="1100" i="0" dirty="0" smtClean="0">
                <a:solidFill>
                  <a:schemeClr val="tx1"/>
                </a:solidFill>
              </a:rPr>
              <a:t>For Producer Use Only – Not For Use With the General Public</a:t>
            </a:r>
          </a:p>
        </p:txBody>
      </p:sp>
      <p:sp>
        <p:nvSpPr>
          <p:cNvPr id="14" name="TextBox 13"/>
          <p:cNvSpPr txBox="1"/>
          <p:nvPr/>
        </p:nvSpPr>
        <p:spPr>
          <a:xfrm>
            <a:off x="457200" y="6249183"/>
            <a:ext cx="8305800" cy="369332"/>
          </a:xfrm>
          <a:prstGeom prst="rect">
            <a:avLst/>
          </a:prstGeom>
          <a:noFill/>
        </p:spPr>
        <p:txBody>
          <a:bodyPr wrap="square" rtlCol="0">
            <a:spAutoFit/>
          </a:bodyPr>
          <a:lstStyle/>
          <a:p>
            <a:pPr algn="l"/>
            <a:r>
              <a:rPr lang="en-US" sz="900" i="0" dirty="0" smtClean="0"/>
              <a:t>The Principal rates set forth in this comparison are available in the majority of states.  In a limited number of states, Principal offers lower rates than those set forth in this comparison.</a:t>
            </a:r>
            <a:endParaRPr lang="en-US" sz="900" i="0" dirty="0"/>
          </a:p>
        </p:txBody>
      </p:sp>
    </p:spTree>
    <p:extLst>
      <p:ext uri="{BB962C8B-B14F-4D97-AF65-F5344CB8AC3E}">
        <p14:creationId xmlns:p14="http://schemas.microsoft.com/office/powerpoint/2010/main" val="10692785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53400" cy="835025"/>
          </a:xfrm>
        </p:spPr>
        <p:txBody>
          <a:bodyPr/>
          <a:lstStyle/>
          <a:p>
            <a:r>
              <a:rPr lang="en-US" dirty="0" smtClean="0"/>
              <a:t>Industry Premium Comparison</a:t>
            </a:r>
            <a:br>
              <a:rPr lang="en-US" dirty="0" smtClean="0"/>
            </a:br>
            <a:r>
              <a:rPr lang="en-US" sz="2000" dirty="0" smtClean="0"/>
              <a:t>6M Physicians</a:t>
            </a:r>
            <a:endParaRPr lang="en-US" sz="2000"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34148849"/>
              </p:ext>
            </p:extLst>
          </p:nvPr>
        </p:nvGraphicFramePr>
        <p:xfrm>
          <a:off x="457200" y="2057400"/>
          <a:ext cx="8229600" cy="2865120"/>
        </p:xfrm>
        <a:graphic>
          <a:graphicData uri="http://schemas.openxmlformats.org/drawingml/2006/table">
            <a:tbl>
              <a:tblPr firstRow="1" bandRow="1">
                <a:tableStyleId>{5C22544A-7EE6-4342-B048-85BDC9FD1C3A}</a:tableStyleId>
              </a:tblPr>
              <a:tblGrid>
                <a:gridCol w="1371600"/>
                <a:gridCol w="1371600"/>
                <a:gridCol w="1371600"/>
                <a:gridCol w="1371600"/>
                <a:gridCol w="1371600"/>
                <a:gridCol w="1371600"/>
              </a:tblGrid>
              <a:tr h="370840">
                <a:tc>
                  <a:txBody>
                    <a:bodyPr/>
                    <a:lstStyle/>
                    <a:p>
                      <a:r>
                        <a:rPr lang="en-US" dirty="0" smtClean="0"/>
                        <a:t>Age</a:t>
                      </a:r>
                      <a:endParaRPr lang="en-US" dirty="0"/>
                    </a:p>
                  </a:txBody>
                  <a:tcPr/>
                </a:tc>
                <a:tc>
                  <a:txBody>
                    <a:bodyPr/>
                    <a:lstStyle/>
                    <a:p>
                      <a:r>
                        <a:rPr lang="en-US" dirty="0" smtClean="0"/>
                        <a:t>Income Guard</a:t>
                      </a:r>
                      <a:endParaRPr lang="en-US" dirty="0"/>
                    </a:p>
                  </a:txBody>
                  <a:tcPr/>
                </a:tc>
                <a:tc>
                  <a:txBody>
                    <a:bodyPr/>
                    <a:lstStyle/>
                    <a:p>
                      <a:r>
                        <a:rPr lang="en-US" dirty="0" smtClean="0"/>
                        <a:t>Guardian</a:t>
                      </a:r>
                      <a:endParaRPr lang="en-US" dirty="0"/>
                    </a:p>
                  </a:txBody>
                  <a:tcPr/>
                </a:tc>
                <a:tc>
                  <a:txBody>
                    <a:bodyPr/>
                    <a:lstStyle/>
                    <a:p>
                      <a:r>
                        <a:rPr lang="en-US" dirty="0" smtClean="0"/>
                        <a:t>Principal</a:t>
                      </a:r>
                      <a:endParaRPr lang="en-US" dirty="0"/>
                    </a:p>
                  </a:txBody>
                  <a:tcPr/>
                </a:tc>
                <a:tc>
                  <a:txBody>
                    <a:bodyPr/>
                    <a:lstStyle/>
                    <a:p>
                      <a:r>
                        <a:rPr lang="en-US" dirty="0" smtClean="0"/>
                        <a:t>Standard</a:t>
                      </a:r>
                      <a:endParaRPr lang="en-US" dirty="0"/>
                    </a:p>
                  </a:txBody>
                  <a:tcPr/>
                </a:tc>
                <a:tc>
                  <a:txBody>
                    <a:bodyPr/>
                    <a:lstStyle/>
                    <a:p>
                      <a:r>
                        <a:rPr lang="en-US" dirty="0" smtClean="0"/>
                        <a:t>Ameritas</a:t>
                      </a:r>
                      <a:endParaRPr lang="en-US" dirty="0"/>
                    </a:p>
                  </a:txBody>
                  <a:tcPr/>
                </a:tc>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
        <p:nvSpPr>
          <p:cNvPr id="9" name="TextBox 8"/>
          <p:cNvSpPr txBox="1"/>
          <p:nvPr/>
        </p:nvSpPr>
        <p:spPr>
          <a:xfrm>
            <a:off x="340242" y="5474631"/>
            <a:ext cx="5867400" cy="784830"/>
          </a:xfrm>
          <a:prstGeom prst="rect">
            <a:avLst/>
          </a:prstGeom>
          <a:noFill/>
        </p:spPr>
        <p:txBody>
          <a:bodyPr wrap="square" rtlCol="0">
            <a:spAutoFit/>
          </a:bodyPr>
          <a:lstStyle/>
          <a:p>
            <a:r>
              <a:rPr lang="en-US" sz="900" i="0" dirty="0" smtClean="0"/>
              <a:t>Assumptions: 90 Day EP, To Age 67 Max. Benefit Period, $5,000/mo. benefit, Residual w/Recovery</a:t>
            </a:r>
          </a:p>
          <a:p>
            <a:r>
              <a:rPr lang="en-US" sz="900" i="0" dirty="0" smtClean="0"/>
              <a:t>MetLife Income Guard Includes: </a:t>
            </a:r>
            <a:r>
              <a:rPr lang="en-US" sz="900" i="0" dirty="0"/>
              <a:t>Specialty Your Occupation </a:t>
            </a:r>
            <a:r>
              <a:rPr lang="en-US" sz="900" i="0" dirty="0" smtClean="0"/>
              <a:t>language, Enhanced Residual </a:t>
            </a:r>
            <a:r>
              <a:rPr lang="en-US" sz="900" i="0" dirty="0"/>
              <a:t>with Recovery</a:t>
            </a:r>
          </a:p>
          <a:p>
            <a:r>
              <a:rPr lang="en-US" sz="900" i="0" dirty="0" smtClean="0"/>
              <a:t>Principal includes: 24 months MDSUD limitation with 10% premium reduction, Nationwide </a:t>
            </a:r>
            <a:r>
              <a:rPr lang="en-US" sz="900" i="0" dirty="0"/>
              <a:t>rates. </a:t>
            </a:r>
            <a:endParaRPr lang="en-US" sz="900" i="0" dirty="0" smtClean="0"/>
          </a:p>
          <a:p>
            <a:r>
              <a:rPr lang="en-US" sz="900" i="0" dirty="0" smtClean="0"/>
              <a:t>Ameritas includes 24 month MDSUD limitation</a:t>
            </a:r>
          </a:p>
          <a:p>
            <a:r>
              <a:rPr lang="en-US" sz="900" i="0" dirty="0" smtClean="0"/>
              <a:t>6M Physicians include: Pediatrician, Oncologist, Neurologist, Physiatrist (AAPM &amp; R board certified)</a:t>
            </a:r>
            <a:endParaRPr lang="en-US" sz="900" i="0" dirty="0"/>
          </a:p>
        </p:txBody>
      </p:sp>
      <p:graphicFrame>
        <p:nvGraphicFramePr>
          <p:cNvPr id="6" name="Content Placeholder 7"/>
          <p:cNvGraphicFramePr>
            <a:graphicFrameLocks/>
          </p:cNvGraphicFramePr>
          <p:nvPr>
            <p:extLst>
              <p:ext uri="{D42A27DB-BD31-4B8C-83A1-F6EECF244321}">
                <p14:modId xmlns:p14="http://schemas.microsoft.com/office/powerpoint/2010/main" val="1597577517"/>
              </p:ext>
            </p:extLst>
          </p:nvPr>
        </p:nvGraphicFramePr>
        <p:xfrm>
          <a:off x="457200" y="1692053"/>
          <a:ext cx="8229600" cy="2956560"/>
        </p:xfrm>
        <a:graphic>
          <a:graphicData uri="http://schemas.openxmlformats.org/drawingml/2006/table">
            <a:tbl>
              <a:tblPr firstRow="1" bandRow="1">
                <a:tableStyleId>{21E4AEA4-8DFA-4A89-87EB-49C32662AFE0}</a:tableStyleId>
              </a:tblPr>
              <a:tblGrid>
                <a:gridCol w="1828800"/>
                <a:gridCol w="1066800"/>
                <a:gridCol w="1219200"/>
                <a:gridCol w="1371600"/>
                <a:gridCol w="1371600"/>
                <a:gridCol w="1371600"/>
              </a:tblGrid>
              <a:tr h="370840">
                <a:tc>
                  <a:txBody>
                    <a:bodyPr/>
                    <a:lstStyle/>
                    <a:p>
                      <a:pPr algn="ctr"/>
                      <a:r>
                        <a:rPr lang="en-US" sz="1400" dirty="0" smtClean="0"/>
                        <a:t>Age</a:t>
                      </a:r>
                      <a:endParaRPr lang="en-US" sz="1400" dirty="0"/>
                    </a:p>
                  </a:txBody>
                  <a:tcPr anchor="ctr" anchorCtr="1">
                    <a:solidFill>
                      <a:srgbClr val="660066"/>
                    </a:solidFill>
                  </a:tcPr>
                </a:tc>
                <a:tc>
                  <a:txBody>
                    <a:bodyPr/>
                    <a:lstStyle/>
                    <a:p>
                      <a:pPr algn="ctr"/>
                      <a:r>
                        <a:rPr lang="en-US" sz="1400" dirty="0" smtClean="0"/>
                        <a:t>MetLife Income Guard</a:t>
                      </a:r>
                      <a:endParaRPr lang="en-US" sz="1400" dirty="0"/>
                    </a:p>
                  </a:txBody>
                  <a:tcPr anchor="ctr" anchorCtr="1">
                    <a:solidFill>
                      <a:srgbClr val="660066"/>
                    </a:solidFill>
                  </a:tcPr>
                </a:tc>
                <a:tc>
                  <a:txBody>
                    <a:bodyPr/>
                    <a:lstStyle/>
                    <a:p>
                      <a:r>
                        <a:rPr lang="en-US" sz="1200" dirty="0" smtClean="0"/>
                        <a:t>Guardian</a:t>
                      </a:r>
                      <a:r>
                        <a:rPr lang="en-US" sz="1200" baseline="0" dirty="0" smtClean="0"/>
                        <a:t> </a:t>
                      </a:r>
                    </a:p>
                    <a:p>
                      <a:r>
                        <a:rPr lang="en-US" sz="1200" baseline="0" dirty="0" smtClean="0"/>
                        <a:t>Class 5M</a:t>
                      </a:r>
                      <a:endParaRPr lang="en-US" sz="1200" dirty="0"/>
                    </a:p>
                  </a:txBody>
                  <a:tcPr anchor="ctr" anchorCtr="1">
                    <a:solidFill>
                      <a:srgbClr val="660066"/>
                    </a:solidFill>
                  </a:tcPr>
                </a:tc>
                <a:tc>
                  <a:txBody>
                    <a:bodyPr/>
                    <a:lstStyle/>
                    <a:p>
                      <a:r>
                        <a:rPr lang="en-US" sz="1200" dirty="0" smtClean="0"/>
                        <a:t>Principal</a:t>
                      </a:r>
                      <a:r>
                        <a:rPr lang="en-US" sz="1200" baseline="0" dirty="0" smtClean="0"/>
                        <a:t> </a:t>
                      </a:r>
                    </a:p>
                    <a:p>
                      <a:r>
                        <a:rPr lang="en-US" sz="1200" baseline="0" dirty="0" smtClean="0"/>
                        <a:t>Class 5A-M</a:t>
                      </a:r>
                      <a:endParaRPr lang="en-US" sz="1200" dirty="0"/>
                    </a:p>
                  </a:txBody>
                  <a:tcPr anchor="ctr" anchorCtr="1">
                    <a:solidFill>
                      <a:srgbClr val="660066"/>
                    </a:solidFill>
                  </a:tcPr>
                </a:tc>
                <a:tc>
                  <a:txBody>
                    <a:bodyPr/>
                    <a:lstStyle/>
                    <a:p>
                      <a:r>
                        <a:rPr lang="en-US" sz="1200" dirty="0" smtClean="0"/>
                        <a:t>Standard</a:t>
                      </a:r>
                    </a:p>
                    <a:p>
                      <a:r>
                        <a:rPr lang="en-US" sz="1200" dirty="0" smtClean="0"/>
                        <a:t>Class</a:t>
                      </a:r>
                      <a:r>
                        <a:rPr lang="en-US" sz="1200" baseline="0" dirty="0" smtClean="0"/>
                        <a:t> 4P</a:t>
                      </a:r>
                      <a:endParaRPr lang="en-US" sz="1200" dirty="0"/>
                    </a:p>
                  </a:txBody>
                  <a:tcPr anchor="ctr" anchorCtr="1">
                    <a:solidFill>
                      <a:srgbClr val="660066"/>
                    </a:solidFill>
                  </a:tcPr>
                </a:tc>
                <a:tc>
                  <a:txBody>
                    <a:bodyPr/>
                    <a:lstStyle/>
                    <a:p>
                      <a:r>
                        <a:rPr lang="en-US" sz="1200" dirty="0" smtClean="0"/>
                        <a:t>Ameritas</a:t>
                      </a:r>
                    </a:p>
                    <a:p>
                      <a:r>
                        <a:rPr lang="en-US" sz="1200" dirty="0" smtClean="0"/>
                        <a:t>Class 6M</a:t>
                      </a:r>
                      <a:endParaRPr lang="en-US" sz="1200" dirty="0"/>
                    </a:p>
                  </a:txBody>
                  <a:tcPr anchor="ctr" anchorCtr="1">
                    <a:solidFill>
                      <a:srgbClr val="660066"/>
                    </a:solidFill>
                  </a:tcPr>
                </a:tc>
              </a:tr>
              <a:tr h="370840">
                <a:tc>
                  <a:txBody>
                    <a:bodyPr/>
                    <a:lstStyle/>
                    <a:p>
                      <a:pPr algn="ctr"/>
                      <a:r>
                        <a:rPr lang="en-US" sz="1400" dirty="0" smtClean="0"/>
                        <a:t>27 - Male</a:t>
                      </a:r>
                      <a:endParaRPr lang="en-US" sz="1400" dirty="0"/>
                    </a:p>
                  </a:txBody>
                  <a:tcPr/>
                </a:tc>
                <a:tc>
                  <a:txBody>
                    <a:bodyPr/>
                    <a:lstStyle/>
                    <a:p>
                      <a:pPr algn="ctr" fontAlgn="b"/>
                      <a:r>
                        <a:rPr lang="en-US" sz="1400" b="0" i="0" u="none" strike="noStrike" dirty="0" smtClean="0">
                          <a:solidFill>
                            <a:srgbClr val="000000"/>
                          </a:solidFill>
                          <a:effectLst/>
                          <a:latin typeface="Calibri"/>
                        </a:rPr>
                        <a:t>$918</a:t>
                      </a:r>
                      <a:endParaRPr lang="en-US" sz="1400" b="0" i="0" u="none" strike="noStrike" dirty="0">
                        <a:solidFill>
                          <a:srgbClr val="000000"/>
                        </a:solidFill>
                        <a:effectLst/>
                        <a:latin typeface="Calibri"/>
                      </a:endParaRPr>
                    </a:p>
                  </a:txBody>
                  <a:tcPr marL="9525" marR="9525" marT="9525" marB="0" anchor="b"/>
                </a:tc>
                <a:tc>
                  <a:txBody>
                    <a:bodyPr/>
                    <a:lstStyle/>
                    <a:p>
                      <a:pPr algn="ctr" fontAlgn="b"/>
                      <a:r>
                        <a:rPr lang="en-US" sz="1400" b="0" i="0" u="none" strike="noStrike" dirty="0" smtClean="0">
                          <a:solidFill>
                            <a:srgbClr val="000000"/>
                          </a:solidFill>
                          <a:effectLst/>
                          <a:latin typeface="Calibri"/>
                        </a:rPr>
                        <a:t>$1,300</a:t>
                      </a:r>
                      <a:endParaRPr lang="en-US" sz="1400" b="0" i="0" u="none" strike="noStrike" dirty="0">
                        <a:solidFill>
                          <a:srgbClr val="000000"/>
                        </a:solidFill>
                        <a:effectLst/>
                        <a:latin typeface="Calibri"/>
                      </a:endParaRPr>
                    </a:p>
                  </a:txBody>
                  <a:tcPr marL="9525" marR="9525" marT="9525" marB="0" anchor="b">
                    <a:solidFill>
                      <a:srgbClr val="00B050"/>
                    </a:solidFill>
                  </a:tcPr>
                </a:tc>
                <a:tc>
                  <a:txBody>
                    <a:bodyPr/>
                    <a:lstStyle/>
                    <a:p>
                      <a:pPr algn="ctr" fontAlgn="b"/>
                      <a:r>
                        <a:rPr lang="en-US" sz="1400" b="0" i="0" u="none" strike="noStrike" dirty="0">
                          <a:solidFill>
                            <a:srgbClr val="000000"/>
                          </a:solidFill>
                          <a:effectLst/>
                          <a:latin typeface="Calibri"/>
                        </a:rPr>
                        <a:t>$1,338</a:t>
                      </a:r>
                    </a:p>
                  </a:txBody>
                  <a:tcPr marL="9525" marR="9525" marT="9525" marB="0" anchor="b">
                    <a:solidFill>
                      <a:srgbClr val="00B050"/>
                    </a:solidFill>
                  </a:tcPr>
                </a:tc>
                <a:tc>
                  <a:txBody>
                    <a:bodyPr/>
                    <a:lstStyle/>
                    <a:p>
                      <a:pPr algn="ctr" fontAlgn="b"/>
                      <a:r>
                        <a:rPr lang="en-US" sz="1400" b="0" i="0" u="none" strike="noStrike" dirty="0">
                          <a:solidFill>
                            <a:srgbClr val="000000"/>
                          </a:solidFill>
                          <a:effectLst/>
                          <a:latin typeface="Calibri"/>
                        </a:rPr>
                        <a:t>$1,438</a:t>
                      </a:r>
                    </a:p>
                  </a:txBody>
                  <a:tcPr marL="9525" marR="9525" marT="9525" marB="0" anchor="b">
                    <a:solidFill>
                      <a:srgbClr val="00B050"/>
                    </a:solidFill>
                  </a:tcPr>
                </a:tc>
                <a:tc>
                  <a:txBody>
                    <a:bodyPr/>
                    <a:lstStyle/>
                    <a:p>
                      <a:pPr algn="ctr" fontAlgn="b"/>
                      <a:r>
                        <a:rPr lang="en-US" sz="1400" b="0" i="0" u="none" strike="noStrike" dirty="0">
                          <a:solidFill>
                            <a:srgbClr val="000000"/>
                          </a:solidFill>
                          <a:effectLst/>
                          <a:latin typeface="Calibri"/>
                        </a:rPr>
                        <a:t>$1,242</a:t>
                      </a:r>
                    </a:p>
                  </a:txBody>
                  <a:tcPr marL="9525" marR="9525" marT="9525" marB="0" anchor="b">
                    <a:solidFill>
                      <a:srgbClr val="00B050"/>
                    </a:solidFill>
                  </a:tcPr>
                </a:tc>
              </a:tr>
              <a:tr h="370840">
                <a:tc>
                  <a:txBody>
                    <a:bodyPr/>
                    <a:lstStyle/>
                    <a:p>
                      <a:pPr algn="ctr"/>
                      <a:r>
                        <a:rPr lang="en-US" sz="1400" dirty="0" smtClean="0"/>
                        <a:t>37 - Male</a:t>
                      </a:r>
                      <a:endParaRPr lang="en-US" sz="1400" dirty="0"/>
                    </a:p>
                  </a:txBody>
                  <a:tcPr/>
                </a:tc>
                <a:tc>
                  <a:txBody>
                    <a:bodyPr/>
                    <a:lstStyle/>
                    <a:p>
                      <a:pPr algn="ctr" fontAlgn="b"/>
                      <a:r>
                        <a:rPr lang="en-US" sz="1400" b="0" i="0" u="none" strike="noStrike" dirty="0" smtClean="0">
                          <a:solidFill>
                            <a:srgbClr val="000000"/>
                          </a:solidFill>
                          <a:effectLst/>
                          <a:latin typeface="Calibri"/>
                        </a:rPr>
                        <a:t>$1,619</a:t>
                      </a:r>
                      <a:endParaRPr lang="en-US" sz="1400" b="0" i="0" u="none" strike="noStrike" dirty="0">
                        <a:solidFill>
                          <a:srgbClr val="000000"/>
                        </a:solidFill>
                        <a:effectLst/>
                        <a:latin typeface="Calibri"/>
                      </a:endParaRPr>
                    </a:p>
                  </a:txBody>
                  <a:tcPr marL="9525" marR="9525" marT="9525" marB="0" anchor="b"/>
                </a:tc>
                <a:tc>
                  <a:txBody>
                    <a:bodyPr/>
                    <a:lstStyle/>
                    <a:p>
                      <a:pPr algn="ctr" fontAlgn="b"/>
                      <a:r>
                        <a:rPr lang="en-US" sz="1400" b="0" i="0" u="none" strike="noStrike" dirty="0" smtClean="0">
                          <a:solidFill>
                            <a:srgbClr val="000000"/>
                          </a:solidFill>
                          <a:effectLst/>
                          <a:latin typeface="Calibri"/>
                        </a:rPr>
                        <a:t>$2,009</a:t>
                      </a:r>
                      <a:endParaRPr lang="en-US" sz="1400" b="0" i="0" u="none" strike="noStrike" dirty="0">
                        <a:solidFill>
                          <a:srgbClr val="000000"/>
                        </a:solidFill>
                        <a:effectLst/>
                        <a:latin typeface="Calibri"/>
                      </a:endParaRPr>
                    </a:p>
                  </a:txBody>
                  <a:tcPr marL="9525" marR="9525" marT="9525" marB="0" anchor="b">
                    <a:solidFill>
                      <a:srgbClr val="00B050"/>
                    </a:solidFill>
                  </a:tcPr>
                </a:tc>
                <a:tc>
                  <a:txBody>
                    <a:bodyPr/>
                    <a:lstStyle/>
                    <a:p>
                      <a:pPr algn="ctr" fontAlgn="b"/>
                      <a:r>
                        <a:rPr lang="en-US" sz="1400" b="0" i="0" u="none" strike="noStrike" dirty="0">
                          <a:solidFill>
                            <a:srgbClr val="000000"/>
                          </a:solidFill>
                          <a:effectLst/>
                          <a:latin typeface="Calibri"/>
                        </a:rPr>
                        <a:t>$1,899</a:t>
                      </a:r>
                    </a:p>
                  </a:txBody>
                  <a:tcPr marL="9525" marR="9525" marT="9525" marB="0" anchor="b">
                    <a:solidFill>
                      <a:srgbClr val="00B050"/>
                    </a:solidFill>
                  </a:tcPr>
                </a:tc>
                <a:tc>
                  <a:txBody>
                    <a:bodyPr/>
                    <a:lstStyle/>
                    <a:p>
                      <a:pPr algn="ctr" fontAlgn="b"/>
                      <a:r>
                        <a:rPr lang="en-US" sz="1400" b="0" i="0" u="none" strike="noStrike" dirty="0">
                          <a:solidFill>
                            <a:srgbClr val="000000"/>
                          </a:solidFill>
                          <a:effectLst/>
                          <a:latin typeface="Calibri"/>
                        </a:rPr>
                        <a:t>$2,264</a:t>
                      </a:r>
                    </a:p>
                  </a:txBody>
                  <a:tcPr marL="9525" marR="9525" marT="9525" marB="0" anchor="b">
                    <a:solidFill>
                      <a:srgbClr val="00B050"/>
                    </a:solidFill>
                  </a:tcPr>
                </a:tc>
                <a:tc>
                  <a:txBody>
                    <a:bodyPr/>
                    <a:lstStyle/>
                    <a:p>
                      <a:pPr algn="ctr" fontAlgn="b"/>
                      <a:r>
                        <a:rPr lang="en-US" sz="1400" b="0" i="0" u="none" strike="noStrike" dirty="0">
                          <a:solidFill>
                            <a:srgbClr val="000000"/>
                          </a:solidFill>
                          <a:effectLst/>
                          <a:latin typeface="Calibri"/>
                        </a:rPr>
                        <a:t>$2,009</a:t>
                      </a:r>
                    </a:p>
                  </a:txBody>
                  <a:tcPr marL="9525" marR="9525" marT="9525" marB="0" anchor="b">
                    <a:solidFill>
                      <a:srgbClr val="00B050"/>
                    </a:solidFill>
                  </a:tcPr>
                </a:tc>
              </a:tr>
              <a:tr h="370840">
                <a:tc>
                  <a:txBody>
                    <a:bodyPr/>
                    <a:lstStyle/>
                    <a:p>
                      <a:pPr algn="ctr"/>
                      <a:r>
                        <a:rPr lang="en-US" sz="1400" dirty="0" smtClean="0"/>
                        <a:t>47</a:t>
                      </a:r>
                      <a:r>
                        <a:rPr lang="en-US" sz="1400" baseline="0" dirty="0" smtClean="0"/>
                        <a:t> - Male</a:t>
                      </a:r>
                      <a:endParaRPr lang="en-US" sz="1400" dirty="0"/>
                    </a:p>
                  </a:txBody>
                  <a:tcPr/>
                </a:tc>
                <a:tc>
                  <a:txBody>
                    <a:bodyPr/>
                    <a:lstStyle/>
                    <a:p>
                      <a:pPr algn="ctr" fontAlgn="b"/>
                      <a:r>
                        <a:rPr lang="en-US" sz="1400" b="0" i="0" u="none" strike="noStrike" dirty="0" smtClean="0">
                          <a:solidFill>
                            <a:srgbClr val="000000"/>
                          </a:solidFill>
                          <a:effectLst/>
                          <a:latin typeface="Calibri"/>
                        </a:rPr>
                        <a:t>$2,647</a:t>
                      </a:r>
                      <a:endParaRPr lang="en-US" sz="1400" b="0" i="0" u="none" strike="noStrike" dirty="0">
                        <a:solidFill>
                          <a:srgbClr val="000000"/>
                        </a:solidFill>
                        <a:effectLst/>
                        <a:latin typeface="Calibri"/>
                      </a:endParaRPr>
                    </a:p>
                  </a:txBody>
                  <a:tcPr marL="9525" marR="9525" marT="9525" marB="0" anchor="b"/>
                </a:tc>
                <a:tc>
                  <a:txBody>
                    <a:bodyPr/>
                    <a:lstStyle/>
                    <a:p>
                      <a:pPr algn="ctr" fontAlgn="b"/>
                      <a:r>
                        <a:rPr lang="en-US" sz="1400" b="0" i="0" u="none" strike="noStrike" dirty="0" smtClean="0">
                          <a:solidFill>
                            <a:srgbClr val="000000"/>
                          </a:solidFill>
                          <a:effectLst/>
                          <a:latin typeface="Calibri"/>
                        </a:rPr>
                        <a:t>$3,159</a:t>
                      </a:r>
                      <a:endParaRPr lang="en-US" sz="1400" b="0" i="0" u="none" strike="noStrike" dirty="0">
                        <a:solidFill>
                          <a:srgbClr val="000000"/>
                        </a:solidFill>
                        <a:effectLst/>
                        <a:latin typeface="Calibri"/>
                      </a:endParaRPr>
                    </a:p>
                  </a:txBody>
                  <a:tcPr marL="9525" marR="9525" marT="9525" marB="0" anchor="b">
                    <a:solidFill>
                      <a:srgbClr val="00B050"/>
                    </a:solidFill>
                  </a:tcPr>
                </a:tc>
                <a:tc>
                  <a:txBody>
                    <a:bodyPr/>
                    <a:lstStyle/>
                    <a:p>
                      <a:pPr algn="ctr" fontAlgn="b"/>
                      <a:r>
                        <a:rPr lang="en-US" sz="1400" b="0" i="0" u="none" strike="noStrike" dirty="0">
                          <a:solidFill>
                            <a:srgbClr val="000000"/>
                          </a:solidFill>
                          <a:effectLst/>
                          <a:latin typeface="Calibri"/>
                        </a:rPr>
                        <a:t>$3,059</a:t>
                      </a:r>
                    </a:p>
                  </a:txBody>
                  <a:tcPr marL="9525" marR="9525" marT="9525" marB="0" anchor="b">
                    <a:solidFill>
                      <a:srgbClr val="00B050"/>
                    </a:solidFill>
                  </a:tcPr>
                </a:tc>
                <a:tc>
                  <a:txBody>
                    <a:bodyPr/>
                    <a:lstStyle/>
                    <a:p>
                      <a:pPr algn="ctr" fontAlgn="b"/>
                      <a:r>
                        <a:rPr lang="en-US" sz="1400" b="0" i="0" u="none" strike="noStrike" dirty="0">
                          <a:solidFill>
                            <a:srgbClr val="000000"/>
                          </a:solidFill>
                          <a:effectLst/>
                          <a:latin typeface="Calibri"/>
                        </a:rPr>
                        <a:t>$3,898</a:t>
                      </a:r>
                    </a:p>
                  </a:txBody>
                  <a:tcPr marL="9525" marR="9525" marT="9525" marB="0" anchor="b">
                    <a:solidFill>
                      <a:srgbClr val="00B050"/>
                    </a:solidFill>
                  </a:tcPr>
                </a:tc>
                <a:tc>
                  <a:txBody>
                    <a:bodyPr/>
                    <a:lstStyle/>
                    <a:p>
                      <a:pPr algn="ctr" fontAlgn="b"/>
                      <a:r>
                        <a:rPr lang="en-US" sz="1400" b="0" i="0" u="none" strike="noStrike" dirty="0">
                          <a:solidFill>
                            <a:srgbClr val="000000"/>
                          </a:solidFill>
                          <a:effectLst/>
                          <a:latin typeface="Calibri"/>
                        </a:rPr>
                        <a:t>$3,257</a:t>
                      </a:r>
                    </a:p>
                  </a:txBody>
                  <a:tcPr marL="9525" marR="9525" marT="9525" marB="0" anchor="b">
                    <a:solidFill>
                      <a:srgbClr val="00B050"/>
                    </a:solidFill>
                  </a:tcPr>
                </a:tc>
              </a:tr>
              <a:tr h="370840">
                <a:tc>
                  <a:txBody>
                    <a:bodyPr/>
                    <a:lstStyle/>
                    <a:p>
                      <a:pPr algn="ctr"/>
                      <a:r>
                        <a:rPr lang="en-US" sz="1400" dirty="0" smtClean="0"/>
                        <a:t>27 - Female</a:t>
                      </a:r>
                      <a:endParaRPr lang="en-US" sz="1400" dirty="0"/>
                    </a:p>
                  </a:txBody>
                  <a:tcPr/>
                </a:tc>
                <a:tc>
                  <a:txBody>
                    <a:bodyPr/>
                    <a:lstStyle/>
                    <a:p>
                      <a:pPr algn="ctr" fontAlgn="b"/>
                      <a:r>
                        <a:rPr lang="en-US" sz="1400" b="0" i="0" u="none" strike="noStrike" dirty="0" smtClean="0">
                          <a:solidFill>
                            <a:srgbClr val="000000"/>
                          </a:solidFill>
                          <a:effectLst/>
                          <a:latin typeface="Calibri"/>
                        </a:rPr>
                        <a:t>$1,394</a:t>
                      </a:r>
                      <a:endParaRPr lang="en-US" sz="1400" b="0" i="0" u="none" strike="noStrike" dirty="0">
                        <a:solidFill>
                          <a:srgbClr val="000000"/>
                        </a:solidFill>
                        <a:effectLst/>
                        <a:latin typeface="Calibri"/>
                      </a:endParaRPr>
                    </a:p>
                  </a:txBody>
                  <a:tcPr marL="9525" marR="9525" marT="9525" marB="0" anchor="b"/>
                </a:tc>
                <a:tc>
                  <a:txBody>
                    <a:bodyPr/>
                    <a:lstStyle/>
                    <a:p>
                      <a:pPr algn="ctr" fontAlgn="b"/>
                      <a:r>
                        <a:rPr lang="en-US" sz="1400" b="0" i="0" u="none" strike="noStrike" dirty="0" smtClean="0">
                          <a:solidFill>
                            <a:srgbClr val="000000"/>
                          </a:solidFill>
                          <a:effectLst/>
                          <a:latin typeface="Calibri"/>
                        </a:rPr>
                        <a:t>$2,019</a:t>
                      </a:r>
                      <a:endParaRPr lang="en-US" sz="1400" b="0" i="0" u="none" strike="noStrike" dirty="0">
                        <a:solidFill>
                          <a:srgbClr val="000000"/>
                        </a:solidFill>
                        <a:effectLst/>
                        <a:latin typeface="Calibri"/>
                      </a:endParaRPr>
                    </a:p>
                  </a:txBody>
                  <a:tcPr marL="9525" marR="9525" marT="9525" marB="0" anchor="b">
                    <a:solidFill>
                      <a:srgbClr val="00B050"/>
                    </a:solidFill>
                  </a:tcPr>
                </a:tc>
                <a:tc>
                  <a:txBody>
                    <a:bodyPr/>
                    <a:lstStyle/>
                    <a:p>
                      <a:pPr algn="ctr" fontAlgn="b"/>
                      <a:r>
                        <a:rPr lang="en-US" sz="1400" b="0" i="0" u="none" strike="noStrike" dirty="0">
                          <a:solidFill>
                            <a:srgbClr val="000000"/>
                          </a:solidFill>
                          <a:effectLst/>
                          <a:latin typeface="Calibri"/>
                        </a:rPr>
                        <a:t>$1,971</a:t>
                      </a:r>
                    </a:p>
                  </a:txBody>
                  <a:tcPr marL="9525" marR="9525" marT="9525" marB="0" anchor="b">
                    <a:solidFill>
                      <a:srgbClr val="00B050"/>
                    </a:solidFill>
                  </a:tcPr>
                </a:tc>
                <a:tc>
                  <a:txBody>
                    <a:bodyPr/>
                    <a:lstStyle/>
                    <a:p>
                      <a:pPr algn="ctr" fontAlgn="b"/>
                      <a:r>
                        <a:rPr lang="en-US" sz="1400" b="0" i="0" u="none" strike="noStrike" dirty="0">
                          <a:solidFill>
                            <a:srgbClr val="000000"/>
                          </a:solidFill>
                          <a:effectLst/>
                          <a:latin typeface="Calibri"/>
                        </a:rPr>
                        <a:t>$2,328</a:t>
                      </a:r>
                    </a:p>
                  </a:txBody>
                  <a:tcPr marL="9525" marR="9525" marT="9525" marB="0" anchor="b">
                    <a:solidFill>
                      <a:srgbClr val="00B050"/>
                    </a:solidFill>
                  </a:tcPr>
                </a:tc>
                <a:tc>
                  <a:txBody>
                    <a:bodyPr/>
                    <a:lstStyle/>
                    <a:p>
                      <a:pPr algn="ctr" fontAlgn="b"/>
                      <a:r>
                        <a:rPr lang="en-US" sz="1400" b="0" i="0" u="none" strike="noStrike" dirty="0">
                          <a:solidFill>
                            <a:srgbClr val="000000"/>
                          </a:solidFill>
                          <a:effectLst/>
                          <a:latin typeface="Calibri"/>
                        </a:rPr>
                        <a:t>$2,252</a:t>
                      </a:r>
                    </a:p>
                  </a:txBody>
                  <a:tcPr marL="9525" marR="9525" marT="9525" marB="0" anchor="b">
                    <a:solidFill>
                      <a:srgbClr val="00B050"/>
                    </a:solidFill>
                  </a:tcPr>
                </a:tc>
              </a:tr>
              <a:tr h="370840">
                <a:tc>
                  <a:txBody>
                    <a:bodyPr/>
                    <a:lstStyle/>
                    <a:p>
                      <a:pPr algn="ctr"/>
                      <a:r>
                        <a:rPr lang="en-US" sz="1400" dirty="0" smtClean="0"/>
                        <a:t>37 - Female</a:t>
                      </a:r>
                      <a:endParaRPr lang="en-US" sz="1400" dirty="0"/>
                    </a:p>
                  </a:txBody>
                  <a:tcPr/>
                </a:tc>
                <a:tc>
                  <a:txBody>
                    <a:bodyPr/>
                    <a:lstStyle/>
                    <a:p>
                      <a:pPr algn="ctr" fontAlgn="b"/>
                      <a:r>
                        <a:rPr lang="en-US" sz="1400" b="0" i="0" u="none" strike="noStrike" dirty="0" smtClean="0">
                          <a:solidFill>
                            <a:srgbClr val="000000"/>
                          </a:solidFill>
                          <a:effectLst/>
                          <a:latin typeface="Calibri"/>
                        </a:rPr>
                        <a:t>$2,322</a:t>
                      </a:r>
                      <a:endParaRPr lang="en-US" sz="1400" b="0" i="0" u="none" strike="noStrike" dirty="0">
                        <a:solidFill>
                          <a:srgbClr val="000000"/>
                        </a:solidFill>
                        <a:effectLst/>
                        <a:latin typeface="Calibri"/>
                      </a:endParaRPr>
                    </a:p>
                  </a:txBody>
                  <a:tcPr marL="9525" marR="9525" marT="9525" marB="0" anchor="b"/>
                </a:tc>
                <a:tc>
                  <a:txBody>
                    <a:bodyPr/>
                    <a:lstStyle/>
                    <a:p>
                      <a:pPr algn="ctr" fontAlgn="b"/>
                      <a:r>
                        <a:rPr lang="en-US" sz="1400" b="0" i="0" u="none" strike="noStrike" dirty="0" smtClean="0">
                          <a:solidFill>
                            <a:srgbClr val="000000"/>
                          </a:solidFill>
                          <a:effectLst/>
                          <a:latin typeface="Calibri"/>
                        </a:rPr>
                        <a:t>$2,980</a:t>
                      </a:r>
                      <a:endParaRPr lang="en-US" sz="1400" b="0" i="0" u="none" strike="noStrike" dirty="0">
                        <a:solidFill>
                          <a:srgbClr val="000000"/>
                        </a:solidFill>
                        <a:effectLst/>
                        <a:latin typeface="Calibri"/>
                      </a:endParaRPr>
                    </a:p>
                  </a:txBody>
                  <a:tcPr marL="9525" marR="9525" marT="9525" marB="0" anchor="b">
                    <a:solidFill>
                      <a:srgbClr val="00B050"/>
                    </a:solidFill>
                  </a:tcPr>
                </a:tc>
                <a:tc>
                  <a:txBody>
                    <a:bodyPr/>
                    <a:lstStyle/>
                    <a:p>
                      <a:pPr algn="ctr" fontAlgn="b"/>
                      <a:r>
                        <a:rPr lang="en-US" sz="1400" b="0" i="0" u="none" strike="noStrike" dirty="0">
                          <a:solidFill>
                            <a:srgbClr val="000000"/>
                          </a:solidFill>
                          <a:effectLst/>
                          <a:latin typeface="Calibri"/>
                        </a:rPr>
                        <a:t>$2,769</a:t>
                      </a:r>
                    </a:p>
                  </a:txBody>
                  <a:tcPr marL="9525" marR="9525" marT="9525" marB="0" anchor="b">
                    <a:solidFill>
                      <a:srgbClr val="00B050"/>
                    </a:solidFill>
                  </a:tcPr>
                </a:tc>
                <a:tc>
                  <a:txBody>
                    <a:bodyPr/>
                    <a:lstStyle/>
                    <a:p>
                      <a:pPr algn="ctr" fontAlgn="b"/>
                      <a:r>
                        <a:rPr lang="en-US" sz="1400" b="0" i="0" u="none" strike="noStrike" dirty="0">
                          <a:solidFill>
                            <a:srgbClr val="000000"/>
                          </a:solidFill>
                          <a:effectLst/>
                          <a:latin typeface="Calibri"/>
                        </a:rPr>
                        <a:t>$3,393</a:t>
                      </a:r>
                    </a:p>
                  </a:txBody>
                  <a:tcPr marL="9525" marR="9525" marT="9525" marB="0" anchor="b">
                    <a:solidFill>
                      <a:srgbClr val="00B050"/>
                    </a:solidFill>
                  </a:tcPr>
                </a:tc>
                <a:tc>
                  <a:txBody>
                    <a:bodyPr/>
                    <a:lstStyle/>
                    <a:p>
                      <a:pPr algn="ctr" fontAlgn="b"/>
                      <a:r>
                        <a:rPr lang="en-US" sz="1400" b="0" i="0" u="none" strike="noStrike" dirty="0">
                          <a:solidFill>
                            <a:srgbClr val="000000"/>
                          </a:solidFill>
                          <a:effectLst/>
                          <a:latin typeface="Calibri"/>
                        </a:rPr>
                        <a:t>$3,321</a:t>
                      </a:r>
                    </a:p>
                  </a:txBody>
                  <a:tcPr marL="9525" marR="9525" marT="9525" marB="0" anchor="b">
                    <a:solidFill>
                      <a:srgbClr val="00B050"/>
                    </a:solidFill>
                  </a:tcPr>
                </a:tc>
              </a:tr>
              <a:tr h="370840">
                <a:tc>
                  <a:txBody>
                    <a:bodyPr/>
                    <a:lstStyle/>
                    <a:p>
                      <a:pPr algn="ctr"/>
                      <a:r>
                        <a:rPr lang="en-US" sz="1400" dirty="0" smtClean="0"/>
                        <a:t>47</a:t>
                      </a:r>
                      <a:r>
                        <a:rPr lang="en-US" sz="1400" baseline="0" dirty="0" smtClean="0"/>
                        <a:t> - Female</a:t>
                      </a:r>
                      <a:endParaRPr lang="en-US" sz="1400" dirty="0"/>
                    </a:p>
                  </a:txBody>
                  <a:tcPr/>
                </a:tc>
                <a:tc>
                  <a:txBody>
                    <a:bodyPr/>
                    <a:lstStyle/>
                    <a:p>
                      <a:pPr algn="ctr" fontAlgn="b"/>
                      <a:r>
                        <a:rPr lang="en-US" sz="1400" b="0" i="0" u="none" strike="noStrike" dirty="0" smtClean="0">
                          <a:solidFill>
                            <a:srgbClr val="000000"/>
                          </a:solidFill>
                          <a:effectLst/>
                          <a:latin typeface="Calibri"/>
                        </a:rPr>
                        <a:t>$3,370</a:t>
                      </a:r>
                      <a:endParaRPr lang="en-US" sz="1400" b="0" i="0" u="none" strike="noStrike" dirty="0">
                        <a:solidFill>
                          <a:srgbClr val="000000"/>
                        </a:solidFill>
                        <a:effectLst/>
                        <a:latin typeface="Calibri"/>
                      </a:endParaRPr>
                    </a:p>
                  </a:txBody>
                  <a:tcPr marL="9525" marR="9525" marT="9525" marB="0" anchor="b"/>
                </a:tc>
                <a:tc>
                  <a:txBody>
                    <a:bodyPr/>
                    <a:lstStyle/>
                    <a:p>
                      <a:pPr algn="ctr" fontAlgn="b"/>
                      <a:r>
                        <a:rPr lang="en-US" sz="1400" b="0" i="0" u="none" strike="noStrike" dirty="0" smtClean="0">
                          <a:solidFill>
                            <a:srgbClr val="000000"/>
                          </a:solidFill>
                          <a:effectLst/>
                          <a:latin typeface="Calibri"/>
                        </a:rPr>
                        <a:t>$4,212</a:t>
                      </a:r>
                      <a:endParaRPr lang="en-US" sz="1400" b="0" i="0" u="none" strike="noStrike" dirty="0">
                        <a:solidFill>
                          <a:srgbClr val="000000"/>
                        </a:solidFill>
                        <a:effectLst/>
                        <a:latin typeface="Calibri"/>
                      </a:endParaRPr>
                    </a:p>
                  </a:txBody>
                  <a:tcPr marL="9525" marR="9525" marT="9525" marB="0" anchor="b">
                    <a:solidFill>
                      <a:srgbClr val="00B050"/>
                    </a:solidFill>
                  </a:tcPr>
                </a:tc>
                <a:tc>
                  <a:txBody>
                    <a:bodyPr/>
                    <a:lstStyle/>
                    <a:p>
                      <a:pPr algn="ctr" fontAlgn="b"/>
                      <a:r>
                        <a:rPr lang="en-US" sz="1400" b="0" i="0" u="none" strike="noStrike" dirty="0">
                          <a:solidFill>
                            <a:srgbClr val="000000"/>
                          </a:solidFill>
                          <a:effectLst/>
                          <a:latin typeface="Calibri"/>
                        </a:rPr>
                        <a:t>$3,870</a:t>
                      </a:r>
                    </a:p>
                  </a:txBody>
                  <a:tcPr marL="9525" marR="9525" marT="9525" marB="0" anchor="b">
                    <a:solidFill>
                      <a:srgbClr val="00B050"/>
                    </a:solidFill>
                  </a:tcPr>
                </a:tc>
                <a:tc>
                  <a:txBody>
                    <a:bodyPr/>
                    <a:lstStyle/>
                    <a:p>
                      <a:pPr algn="ctr" fontAlgn="b"/>
                      <a:r>
                        <a:rPr lang="en-US" sz="1400" b="0" i="0" u="none" strike="noStrike" dirty="0">
                          <a:solidFill>
                            <a:srgbClr val="000000"/>
                          </a:solidFill>
                          <a:effectLst/>
                          <a:latin typeface="Calibri"/>
                        </a:rPr>
                        <a:t>$5,097</a:t>
                      </a:r>
                    </a:p>
                  </a:txBody>
                  <a:tcPr marL="9525" marR="9525" marT="9525" marB="0" anchor="b">
                    <a:solidFill>
                      <a:srgbClr val="00B050"/>
                    </a:solidFill>
                  </a:tcPr>
                </a:tc>
                <a:tc>
                  <a:txBody>
                    <a:bodyPr/>
                    <a:lstStyle/>
                    <a:p>
                      <a:pPr algn="ctr" fontAlgn="b"/>
                      <a:r>
                        <a:rPr lang="en-US" sz="1400" b="0" i="0" u="none" strike="noStrike" dirty="0">
                          <a:solidFill>
                            <a:srgbClr val="000000"/>
                          </a:solidFill>
                          <a:effectLst/>
                          <a:latin typeface="Calibri"/>
                        </a:rPr>
                        <a:t>$4,385</a:t>
                      </a:r>
                    </a:p>
                  </a:txBody>
                  <a:tcPr marL="9525" marR="9525" marT="9525" marB="0" anchor="b">
                    <a:solidFill>
                      <a:srgbClr val="00B050"/>
                    </a:solidFill>
                  </a:tcPr>
                </a:tc>
              </a:tr>
            </a:tbl>
          </a:graphicData>
        </a:graphic>
      </p:graphicFrame>
      <p:sp>
        <p:nvSpPr>
          <p:cNvPr id="7" name="Rectangle 6"/>
          <p:cNvSpPr/>
          <p:nvPr/>
        </p:nvSpPr>
        <p:spPr bwMode="auto">
          <a:xfrm>
            <a:off x="2286000" y="1692053"/>
            <a:ext cx="1060515" cy="3044858"/>
          </a:xfrm>
          <a:prstGeom prst="rect">
            <a:avLst/>
          </a:pr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b"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accent6">
                  <a:lumMod val="60000"/>
                  <a:lumOff val="40000"/>
                </a:schemeClr>
              </a:solidFill>
              <a:effectLst/>
              <a:latin typeface="Arial"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668316147"/>
              </p:ext>
            </p:extLst>
          </p:nvPr>
        </p:nvGraphicFramePr>
        <p:xfrm>
          <a:off x="6172200" y="5310270"/>
          <a:ext cx="2743200" cy="822960"/>
        </p:xfrm>
        <a:graphic>
          <a:graphicData uri="http://schemas.openxmlformats.org/drawingml/2006/table">
            <a:tbl>
              <a:tblPr firstRow="1" bandRow="1">
                <a:tableStyleId>{5C22544A-7EE6-4342-B048-85BDC9FD1C3A}</a:tableStyleId>
              </a:tblPr>
              <a:tblGrid>
                <a:gridCol w="1371600"/>
                <a:gridCol w="1371600"/>
              </a:tblGrid>
              <a:tr h="0">
                <a:tc>
                  <a:txBody>
                    <a:bodyPr/>
                    <a:lstStyle/>
                    <a:p>
                      <a:r>
                        <a:rPr lang="en-US" sz="1100" b="1" dirty="0" smtClean="0">
                          <a:solidFill>
                            <a:schemeClr val="tx1"/>
                          </a:solidFill>
                        </a:rPr>
                        <a:t>Less</a:t>
                      </a:r>
                      <a:r>
                        <a:rPr lang="en-US" sz="1100" b="1" baseline="0" dirty="0" smtClean="0">
                          <a:solidFill>
                            <a:schemeClr val="tx1"/>
                          </a:solidFill>
                        </a:rPr>
                        <a:t> or within 5%</a:t>
                      </a:r>
                      <a:endParaRPr lang="en-US" sz="11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0">
                <a:tc>
                  <a:txBody>
                    <a:bodyPr/>
                    <a:lstStyle/>
                    <a:p>
                      <a:r>
                        <a:rPr lang="en-US" sz="1100" b="1" dirty="0" smtClean="0"/>
                        <a:t>5</a:t>
                      </a:r>
                      <a:r>
                        <a:rPr lang="en-US" sz="1100" b="1" baseline="0" dirty="0" smtClean="0"/>
                        <a:t> – 10%</a:t>
                      </a:r>
                      <a:endParaRPr lang="en-US" sz="11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0">
                <a:tc>
                  <a:txBody>
                    <a:bodyPr/>
                    <a:lstStyle/>
                    <a:p>
                      <a:r>
                        <a:rPr lang="en-US" sz="1100" b="1" dirty="0" smtClean="0"/>
                        <a:t>Greater</a:t>
                      </a:r>
                      <a:r>
                        <a:rPr lang="en-US" sz="1100" b="1" baseline="0" dirty="0" smtClean="0"/>
                        <a:t> than 10%</a:t>
                      </a:r>
                      <a:endParaRPr lang="en-US" sz="11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r>
            </a:tbl>
          </a:graphicData>
        </a:graphic>
      </p:graphicFrame>
      <p:sp>
        <p:nvSpPr>
          <p:cNvPr id="10" name="Slide Number Placeholder 4"/>
          <p:cNvSpPr txBox="1">
            <a:spLocks/>
          </p:cNvSpPr>
          <p:nvPr/>
        </p:nvSpPr>
        <p:spPr>
          <a:xfrm>
            <a:off x="6705600" y="6457950"/>
            <a:ext cx="2133600" cy="476250"/>
          </a:xfrm>
          <a:prstGeom prst="rect">
            <a:avLst/>
          </a:prstGeom>
          <a:noFill/>
        </p:spPr>
        <p:txBody>
          <a:bodyPr/>
          <a:lstStyle>
            <a:defPPr>
              <a:defRPr lang="en-US"/>
            </a:defPPr>
            <a:lvl1pPr algn="l" rtl="0" eaLnBrk="0" fontAlgn="base" hangingPunct="0">
              <a:spcBef>
                <a:spcPct val="0"/>
              </a:spcBef>
              <a:spcAft>
                <a:spcPct val="0"/>
              </a:spcAft>
              <a:defRPr sz="3200" i="1" kern="1200">
                <a:solidFill>
                  <a:schemeClr val="tx1"/>
                </a:solidFill>
                <a:latin typeface="Arial" charset="0"/>
                <a:ea typeface="+mn-ea"/>
                <a:cs typeface="Arial" charset="0"/>
              </a:defRPr>
            </a:lvl1pPr>
            <a:lvl2pPr marL="742950" indent="-285750" algn="l" rtl="0" eaLnBrk="0" fontAlgn="base" hangingPunct="0">
              <a:spcBef>
                <a:spcPct val="0"/>
              </a:spcBef>
              <a:spcAft>
                <a:spcPct val="0"/>
              </a:spcAft>
              <a:defRPr sz="3200" i="1" kern="1200">
                <a:solidFill>
                  <a:schemeClr val="tx1"/>
                </a:solidFill>
                <a:latin typeface="Arial" charset="0"/>
                <a:ea typeface="+mn-ea"/>
                <a:cs typeface="Arial" charset="0"/>
              </a:defRPr>
            </a:lvl2pPr>
            <a:lvl3pPr marL="1143000" indent="-228600" algn="l" rtl="0" eaLnBrk="0" fontAlgn="base" hangingPunct="0">
              <a:spcBef>
                <a:spcPct val="0"/>
              </a:spcBef>
              <a:spcAft>
                <a:spcPct val="0"/>
              </a:spcAft>
              <a:defRPr sz="3200" i="1" kern="1200">
                <a:solidFill>
                  <a:schemeClr val="tx1"/>
                </a:solidFill>
                <a:latin typeface="Arial" charset="0"/>
                <a:ea typeface="+mn-ea"/>
                <a:cs typeface="Arial" charset="0"/>
              </a:defRPr>
            </a:lvl3pPr>
            <a:lvl4pPr marL="1600200" indent="-228600" algn="l" rtl="0" eaLnBrk="0" fontAlgn="base" hangingPunct="0">
              <a:spcBef>
                <a:spcPct val="0"/>
              </a:spcBef>
              <a:spcAft>
                <a:spcPct val="0"/>
              </a:spcAft>
              <a:defRPr sz="3200" i="1" kern="1200">
                <a:solidFill>
                  <a:schemeClr val="tx1"/>
                </a:solidFill>
                <a:latin typeface="Arial" charset="0"/>
                <a:ea typeface="+mn-ea"/>
                <a:cs typeface="Arial" charset="0"/>
              </a:defRPr>
            </a:lvl4pPr>
            <a:lvl5pPr marL="2057400" indent="-228600" algn="l" rtl="0" eaLnBrk="0" fontAlgn="base" hangingPunct="0">
              <a:spcBef>
                <a:spcPct val="0"/>
              </a:spcBef>
              <a:spcAft>
                <a:spcPct val="0"/>
              </a:spcAft>
              <a:defRPr sz="3200" i="1" kern="1200">
                <a:solidFill>
                  <a:schemeClr val="tx1"/>
                </a:solidFill>
                <a:latin typeface="Arial" charset="0"/>
                <a:ea typeface="+mn-ea"/>
                <a:cs typeface="Arial" charset="0"/>
              </a:defRPr>
            </a:lvl5pPr>
            <a:lvl6pPr marL="2514600" indent="-228600" algn="r" defTabSz="914400" rtl="0" eaLnBrk="0" fontAlgn="base" latinLnBrk="0" hangingPunct="0">
              <a:spcBef>
                <a:spcPct val="0"/>
              </a:spcBef>
              <a:spcAft>
                <a:spcPct val="0"/>
              </a:spcAft>
              <a:defRPr sz="3200" i="1" kern="1200">
                <a:solidFill>
                  <a:schemeClr val="tx1"/>
                </a:solidFill>
                <a:latin typeface="Arial" charset="0"/>
                <a:ea typeface="+mn-ea"/>
                <a:cs typeface="Arial" charset="0"/>
              </a:defRPr>
            </a:lvl6pPr>
            <a:lvl7pPr marL="2971800" indent="-228600" algn="r" defTabSz="914400" rtl="0" eaLnBrk="0" fontAlgn="base" latinLnBrk="0" hangingPunct="0">
              <a:spcBef>
                <a:spcPct val="0"/>
              </a:spcBef>
              <a:spcAft>
                <a:spcPct val="0"/>
              </a:spcAft>
              <a:defRPr sz="3200" i="1" kern="1200">
                <a:solidFill>
                  <a:schemeClr val="tx1"/>
                </a:solidFill>
                <a:latin typeface="Arial" charset="0"/>
                <a:ea typeface="+mn-ea"/>
                <a:cs typeface="Arial" charset="0"/>
              </a:defRPr>
            </a:lvl7pPr>
            <a:lvl8pPr marL="3429000" indent="-228600" algn="r" defTabSz="914400" rtl="0" eaLnBrk="0" fontAlgn="base" latinLnBrk="0" hangingPunct="0">
              <a:spcBef>
                <a:spcPct val="0"/>
              </a:spcBef>
              <a:spcAft>
                <a:spcPct val="0"/>
              </a:spcAft>
              <a:defRPr sz="3200" i="1" kern="1200">
                <a:solidFill>
                  <a:schemeClr val="tx1"/>
                </a:solidFill>
                <a:latin typeface="Arial" charset="0"/>
                <a:ea typeface="+mn-ea"/>
                <a:cs typeface="Arial" charset="0"/>
              </a:defRPr>
            </a:lvl8pPr>
            <a:lvl9pPr marL="3886200" indent="-228600" algn="r" defTabSz="914400" rtl="0" eaLnBrk="0" fontAlgn="base" latinLnBrk="0" hangingPunct="0">
              <a:spcBef>
                <a:spcPct val="0"/>
              </a:spcBef>
              <a:spcAft>
                <a:spcPct val="0"/>
              </a:spcAft>
              <a:defRPr sz="3200" i="1" kern="1200">
                <a:solidFill>
                  <a:schemeClr val="tx1"/>
                </a:solidFill>
                <a:latin typeface="Arial" charset="0"/>
                <a:ea typeface="+mn-ea"/>
                <a:cs typeface="Arial" charset="0"/>
              </a:defRPr>
            </a:lvl9pPr>
          </a:lstStyle>
          <a:p>
            <a:pPr algn="r" eaLnBrk="1" hangingPunct="1"/>
            <a:fld id="{DE388CA3-8A03-41DB-9B8A-333F62D3B023}" type="slidenum">
              <a:rPr lang="en-US" sz="1400" i="0" smtClean="0"/>
              <a:pPr algn="r" eaLnBrk="1" hangingPunct="1"/>
              <a:t>22</a:t>
            </a:fld>
            <a:endParaRPr lang="en-US" sz="1400" i="0" dirty="0" smtClean="0"/>
          </a:p>
        </p:txBody>
      </p:sp>
      <p:sp>
        <p:nvSpPr>
          <p:cNvPr id="11" name="TextBox 10"/>
          <p:cNvSpPr txBox="1"/>
          <p:nvPr/>
        </p:nvSpPr>
        <p:spPr>
          <a:xfrm>
            <a:off x="6172200" y="5069121"/>
            <a:ext cx="2207656" cy="261610"/>
          </a:xfrm>
          <a:prstGeom prst="rect">
            <a:avLst/>
          </a:prstGeom>
          <a:noFill/>
        </p:spPr>
        <p:txBody>
          <a:bodyPr wrap="none" rtlCol="0">
            <a:spAutoFit/>
          </a:bodyPr>
          <a:lstStyle/>
          <a:p>
            <a:r>
              <a:rPr lang="en-US" sz="1100" dirty="0" smtClean="0"/>
              <a:t>MetLife Income Guard rates are:</a:t>
            </a:r>
            <a:endParaRPr lang="en-US" sz="1100" dirty="0"/>
          </a:p>
        </p:txBody>
      </p:sp>
      <p:sp>
        <p:nvSpPr>
          <p:cNvPr id="12" name="Rectangle 5"/>
          <p:cNvSpPr>
            <a:spLocks noGrp="1" noChangeArrowheads="1"/>
          </p:cNvSpPr>
          <p:nvPr>
            <p:ph type="ftr" sz="quarter" idx="10"/>
          </p:nvPr>
        </p:nvSpPr>
        <p:spPr>
          <a:xfrm>
            <a:off x="2473325" y="6600340"/>
            <a:ext cx="4557713" cy="24985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rgbClr val="333333"/>
                </a:solidFill>
                <a:latin typeface="Arial" pitchFamily="34" charset="0"/>
                <a:cs typeface="Arial" pitchFamily="34" charset="0"/>
              </a:defRPr>
            </a:lvl1pPr>
            <a:lvl2pPr marL="742950" indent="-285750" eaLnBrk="0" hangingPunct="0">
              <a:defRPr sz="3200" i="1">
                <a:solidFill>
                  <a:srgbClr val="333333"/>
                </a:solidFill>
                <a:latin typeface="Arial" pitchFamily="34" charset="0"/>
                <a:cs typeface="Arial" pitchFamily="34" charset="0"/>
              </a:defRPr>
            </a:lvl2pPr>
            <a:lvl3pPr marL="1143000" indent="-228600" eaLnBrk="0" hangingPunct="0">
              <a:defRPr sz="3200" i="1">
                <a:solidFill>
                  <a:srgbClr val="333333"/>
                </a:solidFill>
                <a:latin typeface="Arial" pitchFamily="34" charset="0"/>
                <a:cs typeface="Arial" pitchFamily="34" charset="0"/>
              </a:defRPr>
            </a:lvl3pPr>
            <a:lvl4pPr marL="1600200" indent="-228600" eaLnBrk="0" hangingPunct="0">
              <a:defRPr sz="3200" i="1">
                <a:solidFill>
                  <a:srgbClr val="333333"/>
                </a:solidFill>
                <a:latin typeface="Arial" pitchFamily="34" charset="0"/>
                <a:cs typeface="Arial" pitchFamily="34" charset="0"/>
              </a:defRPr>
            </a:lvl4pPr>
            <a:lvl5pPr marL="2057400" indent="-228600" eaLnBrk="0" hangingPunct="0">
              <a:defRPr sz="3200" i="1">
                <a:solidFill>
                  <a:srgbClr val="333333"/>
                </a:solidFill>
                <a:latin typeface="Arial" pitchFamily="34" charset="0"/>
                <a:cs typeface="Arial" pitchFamily="34" charset="0"/>
              </a:defRPr>
            </a:lvl5pPr>
            <a:lvl6pPr marL="2514600" indent="-228600" eaLnBrk="0" fontAlgn="base" hangingPunct="0">
              <a:spcBef>
                <a:spcPct val="0"/>
              </a:spcBef>
              <a:spcAft>
                <a:spcPct val="0"/>
              </a:spcAft>
              <a:defRPr sz="3200" i="1">
                <a:solidFill>
                  <a:srgbClr val="333333"/>
                </a:solidFill>
                <a:latin typeface="Arial" pitchFamily="34" charset="0"/>
                <a:cs typeface="Arial" pitchFamily="34" charset="0"/>
              </a:defRPr>
            </a:lvl6pPr>
            <a:lvl7pPr marL="2971800" indent="-228600" eaLnBrk="0" fontAlgn="base" hangingPunct="0">
              <a:spcBef>
                <a:spcPct val="0"/>
              </a:spcBef>
              <a:spcAft>
                <a:spcPct val="0"/>
              </a:spcAft>
              <a:defRPr sz="3200" i="1">
                <a:solidFill>
                  <a:srgbClr val="333333"/>
                </a:solidFill>
                <a:latin typeface="Arial" pitchFamily="34" charset="0"/>
                <a:cs typeface="Arial" pitchFamily="34" charset="0"/>
              </a:defRPr>
            </a:lvl7pPr>
            <a:lvl8pPr marL="3429000" indent="-228600" eaLnBrk="0" fontAlgn="base" hangingPunct="0">
              <a:spcBef>
                <a:spcPct val="0"/>
              </a:spcBef>
              <a:spcAft>
                <a:spcPct val="0"/>
              </a:spcAft>
              <a:defRPr sz="3200" i="1">
                <a:solidFill>
                  <a:srgbClr val="333333"/>
                </a:solidFill>
                <a:latin typeface="Arial" pitchFamily="34" charset="0"/>
                <a:cs typeface="Arial" pitchFamily="34" charset="0"/>
              </a:defRPr>
            </a:lvl8pPr>
            <a:lvl9pPr marL="3886200" indent="-228600" eaLnBrk="0" fontAlgn="base" hangingPunct="0">
              <a:spcBef>
                <a:spcPct val="0"/>
              </a:spcBef>
              <a:spcAft>
                <a:spcPct val="0"/>
              </a:spcAft>
              <a:defRPr sz="3200" i="1">
                <a:solidFill>
                  <a:srgbClr val="333333"/>
                </a:solidFill>
                <a:latin typeface="Arial" pitchFamily="34" charset="0"/>
                <a:cs typeface="Arial" pitchFamily="34" charset="0"/>
              </a:defRPr>
            </a:lvl9pPr>
          </a:lstStyle>
          <a:p>
            <a:pPr algn="ctr" eaLnBrk="1" hangingPunct="1"/>
            <a:r>
              <a:rPr lang="en-US" sz="1100" i="0" dirty="0" smtClean="0">
                <a:solidFill>
                  <a:schemeClr val="tx1"/>
                </a:solidFill>
              </a:rPr>
              <a:t>For Producer Use Only – Not For Use With the General Public</a:t>
            </a:r>
          </a:p>
        </p:txBody>
      </p:sp>
      <p:sp>
        <p:nvSpPr>
          <p:cNvPr id="13" name="TextBox 12"/>
          <p:cNvSpPr txBox="1"/>
          <p:nvPr/>
        </p:nvSpPr>
        <p:spPr>
          <a:xfrm>
            <a:off x="340242" y="6249183"/>
            <a:ext cx="8305800" cy="369332"/>
          </a:xfrm>
          <a:prstGeom prst="rect">
            <a:avLst/>
          </a:prstGeom>
          <a:noFill/>
        </p:spPr>
        <p:txBody>
          <a:bodyPr wrap="square" rtlCol="0">
            <a:spAutoFit/>
          </a:bodyPr>
          <a:lstStyle/>
          <a:p>
            <a:pPr algn="l"/>
            <a:r>
              <a:rPr lang="en-US" sz="900" i="0" dirty="0" smtClean="0"/>
              <a:t>The Principal rates set forth in this comparison are available in the majority of states.  In a limited number of states, Principal offers lower rates than those set forth in this comparison.</a:t>
            </a:r>
            <a:endParaRPr lang="en-US" sz="900" i="0" dirty="0"/>
          </a:p>
        </p:txBody>
      </p:sp>
    </p:spTree>
    <p:extLst>
      <p:ext uri="{BB962C8B-B14F-4D97-AF65-F5344CB8AC3E}">
        <p14:creationId xmlns:p14="http://schemas.microsoft.com/office/powerpoint/2010/main" val="30521463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Industry Premium Comparison</a:t>
            </a:r>
            <a:br>
              <a:rPr lang="en-US" dirty="0" smtClean="0"/>
            </a:br>
            <a:r>
              <a:rPr lang="en-US" sz="2000" dirty="0" smtClean="0"/>
              <a:t>4M Physicians</a:t>
            </a:r>
            <a:endParaRPr lang="en-US" sz="2000"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600208973"/>
              </p:ext>
            </p:extLst>
          </p:nvPr>
        </p:nvGraphicFramePr>
        <p:xfrm>
          <a:off x="495300" y="1584158"/>
          <a:ext cx="8229600" cy="3048000"/>
        </p:xfrm>
        <a:graphic>
          <a:graphicData uri="http://schemas.openxmlformats.org/drawingml/2006/table">
            <a:tbl>
              <a:tblPr firstRow="1" bandRow="1">
                <a:tableStyleId>{21E4AEA4-8DFA-4A89-87EB-49C32662AFE0}</a:tableStyleId>
              </a:tblPr>
              <a:tblGrid>
                <a:gridCol w="1676400"/>
                <a:gridCol w="1066800"/>
                <a:gridCol w="1371600"/>
                <a:gridCol w="1371600"/>
                <a:gridCol w="1371600"/>
                <a:gridCol w="1371600"/>
              </a:tblGrid>
              <a:tr h="370840">
                <a:tc>
                  <a:txBody>
                    <a:bodyPr/>
                    <a:lstStyle/>
                    <a:p>
                      <a:pPr algn="ctr"/>
                      <a:r>
                        <a:rPr lang="en-US" sz="1600" dirty="0" smtClean="0">
                          <a:latin typeface="Calibri" pitchFamily="34" charset="0"/>
                          <a:cs typeface="Calibri" pitchFamily="34" charset="0"/>
                        </a:rPr>
                        <a:t>Age</a:t>
                      </a:r>
                      <a:endParaRPr lang="en-US" sz="1600" dirty="0">
                        <a:latin typeface="Calibri" pitchFamily="34" charset="0"/>
                        <a:cs typeface="Calibri" pitchFamily="34" charset="0"/>
                      </a:endParaRPr>
                    </a:p>
                  </a:txBody>
                  <a:tcPr anchor="ctr">
                    <a:solidFill>
                      <a:srgbClr val="660066"/>
                    </a:solidFill>
                  </a:tcPr>
                </a:tc>
                <a:tc>
                  <a:txBody>
                    <a:bodyPr/>
                    <a:lstStyle/>
                    <a:p>
                      <a:pPr algn="ctr"/>
                      <a:r>
                        <a:rPr lang="en-US" sz="1600" dirty="0" smtClean="0">
                          <a:latin typeface="Calibri" pitchFamily="34" charset="0"/>
                          <a:cs typeface="Calibri" pitchFamily="34" charset="0"/>
                        </a:rPr>
                        <a:t>MetLife</a:t>
                      </a:r>
                    </a:p>
                    <a:p>
                      <a:pPr algn="ctr"/>
                      <a:r>
                        <a:rPr lang="en-US" sz="1600" dirty="0" smtClean="0">
                          <a:latin typeface="Calibri" pitchFamily="34" charset="0"/>
                          <a:cs typeface="Calibri" pitchFamily="34" charset="0"/>
                        </a:rPr>
                        <a:t>Income Guard</a:t>
                      </a:r>
                      <a:endParaRPr lang="en-US" sz="1600" dirty="0">
                        <a:latin typeface="Calibri" pitchFamily="34" charset="0"/>
                        <a:cs typeface="Calibri" pitchFamily="34" charset="0"/>
                      </a:endParaRPr>
                    </a:p>
                  </a:txBody>
                  <a:tcPr anchor="ctr">
                    <a:solidFill>
                      <a:srgbClr val="660066"/>
                    </a:solidFill>
                  </a:tcPr>
                </a:tc>
                <a:tc>
                  <a:txBody>
                    <a:bodyPr/>
                    <a:lstStyle/>
                    <a:p>
                      <a:pPr algn="ctr"/>
                      <a:r>
                        <a:rPr lang="en-US" sz="1600" dirty="0" smtClean="0">
                          <a:latin typeface="Calibri" pitchFamily="34" charset="0"/>
                          <a:cs typeface="Calibri" pitchFamily="34" charset="0"/>
                        </a:rPr>
                        <a:t>Guardian</a:t>
                      </a:r>
                    </a:p>
                    <a:p>
                      <a:pPr algn="ctr"/>
                      <a:r>
                        <a:rPr lang="en-US" sz="1600" dirty="0" smtClean="0">
                          <a:latin typeface="Calibri" pitchFamily="34" charset="0"/>
                          <a:cs typeface="Calibri" pitchFamily="34" charset="0"/>
                        </a:rPr>
                        <a:t>Class 3M</a:t>
                      </a:r>
                      <a:endParaRPr lang="en-US" sz="1600" dirty="0">
                        <a:latin typeface="Calibri" pitchFamily="34" charset="0"/>
                        <a:cs typeface="Calibri" pitchFamily="34" charset="0"/>
                      </a:endParaRPr>
                    </a:p>
                  </a:txBody>
                  <a:tcPr anchor="ctr">
                    <a:solidFill>
                      <a:srgbClr val="660066"/>
                    </a:solidFill>
                  </a:tcPr>
                </a:tc>
                <a:tc>
                  <a:txBody>
                    <a:bodyPr/>
                    <a:lstStyle/>
                    <a:p>
                      <a:pPr algn="ctr"/>
                      <a:r>
                        <a:rPr lang="en-US" sz="1400" dirty="0" smtClean="0">
                          <a:latin typeface="Calibri" pitchFamily="34" charset="0"/>
                          <a:cs typeface="Calibri" pitchFamily="34" charset="0"/>
                        </a:rPr>
                        <a:t>Principal</a:t>
                      </a:r>
                      <a:r>
                        <a:rPr lang="en-US" sz="1400" baseline="0" dirty="0" smtClean="0">
                          <a:latin typeface="Calibri" pitchFamily="34" charset="0"/>
                          <a:cs typeface="Calibri" pitchFamily="34" charset="0"/>
                        </a:rPr>
                        <a:t> </a:t>
                      </a:r>
                    </a:p>
                    <a:p>
                      <a:pPr algn="ctr"/>
                      <a:r>
                        <a:rPr lang="en-US" sz="1400" baseline="0" dirty="0" smtClean="0">
                          <a:latin typeface="Calibri" pitchFamily="34" charset="0"/>
                          <a:cs typeface="Calibri" pitchFamily="34" charset="0"/>
                        </a:rPr>
                        <a:t>Class 4A-M</a:t>
                      </a:r>
                      <a:endParaRPr lang="en-US" sz="1400" dirty="0">
                        <a:latin typeface="Calibri" pitchFamily="34" charset="0"/>
                        <a:cs typeface="Calibri" pitchFamily="34" charset="0"/>
                      </a:endParaRPr>
                    </a:p>
                  </a:txBody>
                  <a:tcPr anchor="ctr">
                    <a:solidFill>
                      <a:srgbClr val="660066"/>
                    </a:solidFill>
                  </a:tcPr>
                </a:tc>
                <a:tc>
                  <a:txBody>
                    <a:bodyPr/>
                    <a:lstStyle/>
                    <a:p>
                      <a:pPr algn="ctr"/>
                      <a:r>
                        <a:rPr lang="en-US" sz="1400" dirty="0" smtClean="0">
                          <a:latin typeface="Calibri" pitchFamily="34" charset="0"/>
                          <a:cs typeface="Calibri" pitchFamily="34" charset="0"/>
                        </a:rPr>
                        <a:t>Standard</a:t>
                      </a:r>
                    </a:p>
                    <a:p>
                      <a:pPr algn="ctr"/>
                      <a:r>
                        <a:rPr lang="en-US" sz="1400" dirty="0" smtClean="0">
                          <a:latin typeface="Calibri" pitchFamily="34" charset="0"/>
                          <a:cs typeface="Calibri" pitchFamily="34" charset="0"/>
                        </a:rPr>
                        <a:t>Class</a:t>
                      </a:r>
                      <a:r>
                        <a:rPr lang="en-US" sz="1400" baseline="0" dirty="0" smtClean="0">
                          <a:latin typeface="Calibri" pitchFamily="34" charset="0"/>
                          <a:cs typeface="Calibri" pitchFamily="34" charset="0"/>
                        </a:rPr>
                        <a:t> 3P</a:t>
                      </a:r>
                      <a:endParaRPr lang="en-US" sz="1400" dirty="0">
                        <a:latin typeface="Calibri" pitchFamily="34" charset="0"/>
                        <a:cs typeface="Calibri" pitchFamily="34" charset="0"/>
                      </a:endParaRPr>
                    </a:p>
                  </a:txBody>
                  <a:tcPr anchor="ctr">
                    <a:solidFill>
                      <a:srgbClr val="660066"/>
                    </a:solidFill>
                  </a:tcPr>
                </a:tc>
                <a:tc>
                  <a:txBody>
                    <a:bodyPr/>
                    <a:lstStyle/>
                    <a:p>
                      <a:pPr algn="ctr"/>
                      <a:r>
                        <a:rPr lang="en-US" sz="1400" dirty="0" smtClean="0">
                          <a:latin typeface="Calibri" pitchFamily="34" charset="0"/>
                          <a:cs typeface="Calibri" pitchFamily="34" charset="0"/>
                        </a:rPr>
                        <a:t>Ameritas</a:t>
                      </a:r>
                    </a:p>
                    <a:p>
                      <a:pPr algn="ctr"/>
                      <a:r>
                        <a:rPr lang="en-US" sz="1400" dirty="0" smtClean="0">
                          <a:latin typeface="Calibri" pitchFamily="34" charset="0"/>
                          <a:cs typeface="Calibri" pitchFamily="34" charset="0"/>
                        </a:rPr>
                        <a:t>Class 5M</a:t>
                      </a:r>
                      <a:endParaRPr lang="en-US" sz="1400" dirty="0">
                        <a:latin typeface="Calibri" pitchFamily="34" charset="0"/>
                        <a:cs typeface="Calibri" pitchFamily="34" charset="0"/>
                      </a:endParaRPr>
                    </a:p>
                  </a:txBody>
                  <a:tcPr anchor="ctr">
                    <a:solidFill>
                      <a:srgbClr val="660066"/>
                    </a:solidFill>
                  </a:tcPr>
                </a:tc>
              </a:tr>
              <a:tr h="370840">
                <a:tc>
                  <a:txBody>
                    <a:bodyPr/>
                    <a:lstStyle/>
                    <a:p>
                      <a:pPr algn="l"/>
                      <a:r>
                        <a:rPr lang="en-US" sz="1400" dirty="0" smtClean="0">
                          <a:latin typeface="Calibri" pitchFamily="34" charset="0"/>
                          <a:cs typeface="Calibri" pitchFamily="34" charset="0"/>
                        </a:rPr>
                        <a:t>27 - Male</a:t>
                      </a:r>
                      <a:endParaRPr lang="en-US" sz="1400" dirty="0">
                        <a:latin typeface="Calibri" pitchFamily="34" charset="0"/>
                        <a:cs typeface="Calibri" pitchFamily="34" charset="0"/>
                      </a:endParaRPr>
                    </a:p>
                  </a:txBody>
                  <a:tcPr anchor="ctr"/>
                </a:tc>
                <a:tc>
                  <a:txBody>
                    <a:bodyPr/>
                    <a:lstStyle/>
                    <a:p>
                      <a:pPr algn="ctr" fontAlgn="b"/>
                      <a:r>
                        <a:rPr lang="en-US" sz="1400" b="0" i="0" u="none" strike="noStrike" dirty="0">
                          <a:solidFill>
                            <a:srgbClr val="000000"/>
                          </a:solidFill>
                          <a:effectLst/>
                          <a:latin typeface="Calibri" pitchFamily="34" charset="0"/>
                          <a:cs typeface="Calibri" pitchFamily="34" charset="0"/>
                        </a:rPr>
                        <a:t>$1,405</a:t>
                      </a:r>
                    </a:p>
                  </a:txBody>
                  <a:tcPr marL="9525" marR="9525" marT="9525" marB="0" anchor="ctr"/>
                </a:tc>
                <a:tc>
                  <a:txBody>
                    <a:bodyPr/>
                    <a:lstStyle/>
                    <a:p>
                      <a:pPr algn="ctr" fontAlgn="b"/>
                      <a:r>
                        <a:rPr lang="en-US" sz="1400" b="0" i="0" u="none" strike="noStrike" dirty="0" smtClean="0">
                          <a:solidFill>
                            <a:srgbClr val="000000"/>
                          </a:solidFill>
                          <a:effectLst/>
                          <a:latin typeface="Calibri" pitchFamily="34" charset="0"/>
                          <a:cs typeface="Calibri" pitchFamily="34" charset="0"/>
                        </a:rPr>
                        <a:t>$1,787</a:t>
                      </a:r>
                      <a:endParaRPr lang="en-US" sz="1400" b="0" i="0" u="none" strike="noStrike" dirty="0">
                        <a:solidFill>
                          <a:srgbClr val="000000"/>
                        </a:solidFill>
                        <a:effectLst/>
                        <a:latin typeface="Calibri" pitchFamily="34" charset="0"/>
                        <a:cs typeface="Calibri" pitchFamily="34" charset="0"/>
                      </a:endParaRPr>
                    </a:p>
                  </a:txBody>
                  <a:tcPr marL="9525" marR="9525" marT="9525" marB="0" anchor="ctr">
                    <a:solidFill>
                      <a:srgbClr val="00B050"/>
                    </a:solidFill>
                  </a:tcPr>
                </a:tc>
                <a:tc>
                  <a:txBody>
                    <a:bodyPr/>
                    <a:lstStyle/>
                    <a:p>
                      <a:pPr algn="ctr" fontAlgn="b"/>
                      <a:r>
                        <a:rPr lang="en-US" sz="1400" b="0" i="0" u="none" strike="noStrike" dirty="0">
                          <a:solidFill>
                            <a:srgbClr val="000000"/>
                          </a:solidFill>
                          <a:effectLst/>
                          <a:latin typeface="Calibri" pitchFamily="34" charset="0"/>
                          <a:cs typeface="Calibri" pitchFamily="34" charset="0"/>
                        </a:rPr>
                        <a:t>$1,568</a:t>
                      </a:r>
                    </a:p>
                  </a:txBody>
                  <a:tcPr marL="9525" marR="9525" marT="9525" marB="0" anchor="ctr">
                    <a:solidFill>
                      <a:srgbClr val="00B050"/>
                    </a:solidFill>
                  </a:tcPr>
                </a:tc>
                <a:tc>
                  <a:txBody>
                    <a:bodyPr/>
                    <a:lstStyle/>
                    <a:p>
                      <a:pPr algn="ctr" fontAlgn="b"/>
                      <a:r>
                        <a:rPr lang="en-US" sz="1400" b="0" i="0" u="none" strike="noStrike" dirty="0">
                          <a:solidFill>
                            <a:srgbClr val="000000"/>
                          </a:solidFill>
                          <a:effectLst/>
                          <a:latin typeface="Calibri" pitchFamily="34" charset="0"/>
                          <a:cs typeface="Calibri" pitchFamily="34" charset="0"/>
                        </a:rPr>
                        <a:t>$1,766</a:t>
                      </a:r>
                    </a:p>
                  </a:txBody>
                  <a:tcPr marL="9525" marR="9525" marT="9525" marB="0" anchor="ctr">
                    <a:solidFill>
                      <a:srgbClr val="00B050"/>
                    </a:solidFill>
                  </a:tcPr>
                </a:tc>
                <a:tc>
                  <a:txBody>
                    <a:bodyPr/>
                    <a:lstStyle/>
                    <a:p>
                      <a:pPr algn="ctr" fontAlgn="b"/>
                      <a:r>
                        <a:rPr lang="en-US" sz="1400" b="0" i="0" u="none" strike="noStrike" dirty="0">
                          <a:solidFill>
                            <a:srgbClr val="000000"/>
                          </a:solidFill>
                          <a:effectLst/>
                          <a:latin typeface="Calibri" pitchFamily="34" charset="0"/>
                          <a:cs typeface="Calibri" pitchFamily="34" charset="0"/>
                        </a:rPr>
                        <a:t>$1,637</a:t>
                      </a:r>
                    </a:p>
                  </a:txBody>
                  <a:tcPr marL="9525" marR="9525" marT="9525" marB="0" anchor="ctr">
                    <a:solidFill>
                      <a:srgbClr val="00B050"/>
                    </a:solidFill>
                  </a:tcPr>
                </a:tc>
              </a:tr>
              <a:tr h="370840">
                <a:tc>
                  <a:txBody>
                    <a:bodyPr/>
                    <a:lstStyle/>
                    <a:p>
                      <a:pPr algn="l"/>
                      <a:r>
                        <a:rPr lang="en-US" sz="1400" dirty="0" smtClean="0">
                          <a:latin typeface="Calibri" pitchFamily="34" charset="0"/>
                          <a:cs typeface="Calibri" pitchFamily="34" charset="0"/>
                        </a:rPr>
                        <a:t>37 - Male</a:t>
                      </a:r>
                      <a:endParaRPr lang="en-US" sz="1400" dirty="0">
                        <a:latin typeface="Calibri" pitchFamily="34" charset="0"/>
                        <a:cs typeface="Calibri" pitchFamily="34" charset="0"/>
                      </a:endParaRPr>
                    </a:p>
                  </a:txBody>
                  <a:tcPr anchor="ctr"/>
                </a:tc>
                <a:tc>
                  <a:txBody>
                    <a:bodyPr/>
                    <a:lstStyle/>
                    <a:p>
                      <a:pPr algn="ctr" fontAlgn="b"/>
                      <a:r>
                        <a:rPr lang="en-US" sz="1400" b="0" i="0" u="none" strike="noStrike" dirty="0">
                          <a:solidFill>
                            <a:srgbClr val="000000"/>
                          </a:solidFill>
                          <a:effectLst/>
                          <a:latin typeface="Calibri" pitchFamily="34" charset="0"/>
                          <a:cs typeface="Calibri" pitchFamily="34" charset="0"/>
                        </a:rPr>
                        <a:t>$2,508</a:t>
                      </a:r>
                    </a:p>
                  </a:txBody>
                  <a:tcPr marL="9525" marR="9525" marT="9525" marB="0" anchor="ctr"/>
                </a:tc>
                <a:tc>
                  <a:txBody>
                    <a:bodyPr/>
                    <a:lstStyle/>
                    <a:p>
                      <a:pPr algn="ctr" fontAlgn="b"/>
                      <a:r>
                        <a:rPr lang="en-US" sz="1400" b="0" i="0" u="none" strike="noStrike" dirty="0" smtClean="0">
                          <a:solidFill>
                            <a:srgbClr val="000000"/>
                          </a:solidFill>
                          <a:effectLst/>
                          <a:latin typeface="Calibri" pitchFamily="34" charset="0"/>
                          <a:cs typeface="Calibri" pitchFamily="34" charset="0"/>
                        </a:rPr>
                        <a:t>$2769</a:t>
                      </a:r>
                      <a:endParaRPr lang="en-US" sz="1400" b="0" i="0" u="none" strike="noStrike" dirty="0">
                        <a:solidFill>
                          <a:srgbClr val="000000"/>
                        </a:solidFill>
                        <a:effectLst/>
                        <a:latin typeface="Calibri" pitchFamily="34" charset="0"/>
                        <a:cs typeface="Calibri" pitchFamily="34" charset="0"/>
                      </a:endParaRPr>
                    </a:p>
                  </a:txBody>
                  <a:tcPr marL="9525" marR="9525" marT="9525" marB="0" anchor="ctr">
                    <a:solidFill>
                      <a:srgbClr val="00B050"/>
                    </a:solidFill>
                  </a:tcPr>
                </a:tc>
                <a:tc>
                  <a:txBody>
                    <a:bodyPr/>
                    <a:lstStyle/>
                    <a:p>
                      <a:pPr algn="ctr" fontAlgn="b"/>
                      <a:r>
                        <a:rPr lang="en-US" sz="1400" b="0" i="0" u="none" strike="noStrike" dirty="0">
                          <a:solidFill>
                            <a:srgbClr val="000000"/>
                          </a:solidFill>
                          <a:effectLst/>
                          <a:latin typeface="Calibri" pitchFamily="34" charset="0"/>
                          <a:cs typeface="Calibri" pitchFamily="34" charset="0"/>
                        </a:rPr>
                        <a:t>$2,225</a:t>
                      </a:r>
                    </a:p>
                  </a:txBody>
                  <a:tcPr marL="9525" marR="9525" marT="9525" marB="0" anchor="ctr">
                    <a:solidFill>
                      <a:srgbClr val="FF0000"/>
                    </a:solidFill>
                  </a:tcPr>
                </a:tc>
                <a:tc>
                  <a:txBody>
                    <a:bodyPr/>
                    <a:lstStyle/>
                    <a:p>
                      <a:pPr algn="ctr" fontAlgn="b"/>
                      <a:r>
                        <a:rPr lang="en-US" sz="1400" b="0" i="0" u="none" strike="noStrike" dirty="0">
                          <a:solidFill>
                            <a:srgbClr val="000000"/>
                          </a:solidFill>
                          <a:effectLst/>
                          <a:latin typeface="Calibri" pitchFamily="34" charset="0"/>
                          <a:cs typeface="Calibri" pitchFamily="34" charset="0"/>
                        </a:rPr>
                        <a:t>$2,735</a:t>
                      </a:r>
                    </a:p>
                  </a:txBody>
                  <a:tcPr marL="9525" marR="9525" marT="9525" marB="0" anchor="ctr">
                    <a:solidFill>
                      <a:srgbClr val="00B050"/>
                    </a:solidFill>
                  </a:tcPr>
                </a:tc>
                <a:tc>
                  <a:txBody>
                    <a:bodyPr/>
                    <a:lstStyle/>
                    <a:p>
                      <a:pPr algn="ctr" fontAlgn="b"/>
                      <a:r>
                        <a:rPr lang="en-US" sz="1400" b="0" i="0" u="none" strike="noStrike" dirty="0">
                          <a:solidFill>
                            <a:srgbClr val="000000"/>
                          </a:solidFill>
                          <a:effectLst/>
                          <a:latin typeface="Calibri" pitchFamily="34" charset="0"/>
                          <a:cs typeface="Calibri" pitchFamily="34" charset="0"/>
                        </a:rPr>
                        <a:t>$2,654</a:t>
                      </a:r>
                    </a:p>
                  </a:txBody>
                  <a:tcPr marL="9525" marR="9525" marT="9525" marB="0" anchor="ctr">
                    <a:solidFill>
                      <a:srgbClr val="00B050"/>
                    </a:solidFill>
                  </a:tcPr>
                </a:tc>
              </a:tr>
              <a:tr h="370840">
                <a:tc>
                  <a:txBody>
                    <a:bodyPr/>
                    <a:lstStyle/>
                    <a:p>
                      <a:pPr algn="l"/>
                      <a:r>
                        <a:rPr lang="en-US" sz="1400" dirty="0" smtClean="0">
                          <a:latin typeface="Calibri" pitchFamily="34" charset="0"/>
                          <a:cs typeface="Calibri" pitchFamily="34" charset="0"/>
                        </a:rPr>
                        <a:t>47</a:t>
                      </a:r>
                      <a:r>
                        <a:rPr lang="en-US" sz="1400" baseline="0" dirty="0" smtClean="0">
                          <a:latin typeface="Calibri" pitchFamily="34" charset="0"/>
                          <a:cs typeface="Calibri" pitchFamily="34" charset="0"/>
                        </a:rPr>
                        <a:t> - Male</a:t>
                      </a:r>
                      <a:endParaRPr lang="en-US" sz="1400" dirty="0">
                        <a:latin typeface="Calibri" pitchFamily="34" charset="0"/>
                        <a:cs typeface="Calibri" pitchFamily="34" charset="0"/>
                      </a:endParaRPr>
                    </a:p>
                  </a:txBody>
                  <a:tcPr anchor="ctr"/>
                </a:tc>
                <a:tc>
                  <a:txBody>
                    <a:bodyPr/>
                    <a:lstStyle/>
                    <a:p>
                      <a:pPr algn="ctr" fontAlgn="b"/>
                      <a:r>
                        <a:rPr lang="en-US" sz="1400" b="0" i="0" u="none" strike="noStrike" dirty="0">
                          <a:solidFill>
                            <a:srgbClr val="000000"/>
                          </a:solidFill>
                          <a:effectLst/>
                          <a:latin typeface="Calibri" pitchFamily="34" charset="0"/>
                          <a:cs typeface="Calibri" pitchFamily="34" charset="0"/>
                        </a:rPr>
                        <a:t>$4,122</a:t>
                      </a:r>
                    </a:p>
                  </a:txBody>
                  <a:tcPr marL="9525" marR="9525" marT="9525" marB="0" anchor="ctr"/>
                </a:tc>
                <a:tc>
                  <a:txBody>
                    <a:bodyPr/>
                    <a:lstStyle/>
                    <a:p>
                      <a:pPr algn="ctr" fontAlgn="b"/>
                      <a:r>
                        <a:rPr lang="en-US" sz="1400" b="0" i="0" u="none" strike="noStrike" dirty="0" smtClean="0">
                          <a:solidFill>
                            <a:srgbClr val="000000"/>
                          </a:solidFill>
                          <a:effectLst/>
                          <a:latin typeface="Calibri" pitchFamily="34" charset="0"/>
                          <a:cs typeface="Calibri" pitchFamily="34" charset="0"/>
                        </a:rPr>
                        <a:t>$4,363</a:t>
                      </a:r>
                      <a:endParaRPr lang="en-US" sz="1400" b="0" i="0" u="none" strike="noStrike" dirty="0">
                        <a:solidFill>
                          <a:srgbClr val="000000"/>
                        </a:solidFill>
                        <a:effectLst/>
                        <a:latin typeface="Calibri" pitchFamily="34" charset="0"/>
                        <a:cs typeface="Calibri" pitchFamily="34" charset="0"/>
                      </a:endParaRPr>
                    </a:p>
                  </a:txBody>
                  <a:tcPr marL="9525" marR="9525" marT="9525" marB="0" anchor="ctr">
                    <a:solidFill>
                      <a:srgbClr val="00B050"/>
                    </a:solidFill>
                  </a:tcPr>
                </a:tc>
                <a:tc>
                  <a:txBody>
                    <a:bodyPr/>
                    <a:lstStyle/>
                    <a:p>
                      <a:pPr algn="ctr" fontAlgn="b"/>
                      <a:r>
                        <a:rPr lang="en-US" sz="1400" b="0" i="0" u="none" strike="noStrike" dirty="0">
                          <a:solidFill>
                            <a:srgbClr val="000000"/>
                          </a:solidFill>
                          <a:effectLst/>
                          <a:latin typeface="Calibri" pitchFamily="34" charset="0"/>
                          <a:cs typeface="Calibri" pitchFamily="34" charset="0"/>
                        </a:rPr>
                        <a:t>$3,583</a:t>
                      </a:r>
                    </a:p>
                  </a:txBody>
                  <a:tcPr marL="9525" marR="9525" marT="9525" marB="0" anchor="ctr">
                    <a:solidFill>
                      <a:srgbClr val="FF0000"/>
                    </a:solidFill>
                  </a:tcPr>
                </a:tc>
                <a:tc>
                  <a:txBody>
                    <a:bodyPr/>
                    <a:lstStyle/>
                    <a:p>
                      <a:pPr algn="ctr" fontAlgn="b"/>
                      <a:r>
                        <a:rPr lang="en-US" sz="1400" b="0" i="0" u="none" strike="noStrike" dirty="0">
                          <a:solidFill>
                            <a:srgbClr val="000000"/>
                          </a:solidFill>
                          <a:effectLst/>
                          <a:latin typeface="Calibri" pitchFamily="34" charset="0"/>
                          <a:cs typeface="Calibri" pitchFamily="34" charset="0"/>
                        </a:rPr>
                        <a:t>$4,701</a:t>
                      </a:r>
                    </a:p>
                  </a:txBody>
                  <a:tcPr marL="9525" marR="9525" marT="9525" marB="0" anchor="ctr">
                    <a:solidFill>
                      <a:srgbClr val="00B050"/>
                    </a:solidFill>
                  </a:tcPr>
                </a:tc>
                <a:tc>
                  <a:txBody>
                    <a:bodyPr/>
                    <a:lstStyle/>
                    <a:p>
                      <a:pPr algn="ctr" fontAlgn="b"/>
                      <a:r>
                        <a:rPr lang="en-US" sz="1400" b="0" i="0" u="none" strike="noStrike" dirty="0">
                          <a:solidFill>
                            <a:srgbClr val="000000"/>
                          </a:solidFill>
                          <a:effectLst/>
                          <a:latin typeface="Calibri" pitchFamily="34" charset="0"/>
                          <a:cs typeface="Calibri" pitchFamily="34" charset="0"/>
                        </a:rPr>
                        <a:t>$4,312</a:t>
                      </a:r>
                    </a:p>
                  </a:txBody>
                  <a:tcPr marL="9525" marR="9525" marT="9525" marB="0" anchor="ctr">
                    <a:solidFill>
                      <a:srgbClr val="00B050"/>
                    </a:solidFill>
                  </a:tcPr>
                </a:tc>
              </a:tr>
              <a:tr h="370840">
                <a:tc>
                  <a:txBody>
                    <a:bodyPr/>
                    <a:lstStyle/>
                    <a:p>
                      <a:pPr algn="l"/>
                      <a:r>
                        <a:rPr lang="en-US" sz="1400" dirty="0" smtClean="0">
                          <a:latin typeface="Calibri" pitchFamily="34" charset="0"/>
                          <a:cs typeface="Calibri" pitchFamily="34" charset="0"/>
                        </a:rPr>
                        <a:t>27 - Female</a:t>
                      </a:r>
                      <a:endParaRPr lang="en-US" sz="1400" dirty="0">
                        <a:latin typeface="Calibri" pitchFamily="34" charset="0"/>
                        <a:cs typeface="Calibri" pitchFamily="34" charset="0"/>
                      </a:endParaRPr>
                    </a:p>
                  </a:txBody>
                  <a:tcPr anchor="ctr"/>
                </a:tc>
                <a:tc>
                  <a:txBody>
                    <a:bodyPr/>
                    <a:lstStyle/>
                    <a:p>
                      <a:pPr algn="ctr" fontAlgn="b"/>
                      <a:r>
                        <a:rPr lang="en-US" sz="1400" b="0" i="0" u="none" strike="noStrike" dirty="0">
                          <a:solidFill>
                            <a:srgbClr val="000000"/>
                          </a:solidFill>
                          <a:effectLst/>
                          <a:latin typeface="Calibri" pitchFamily="34" charset="0"/>
                          <a:cs typeface="Calibri" pitchFamily="34" charset="0"/>
                        </a:rPr>
                        <a:t>$2,097</a:t>
                      </a:r>
                    </a:p>
                  </a:txBody>
                  <a:tcPr marL="9525" marR="9525" marT="9525" marB="0" anchor="ctr"/>
                </a:tc>
                <a:tc>
                  <a:txBody>
                    <a:bodyPr/>
                    <a:lstStyle/>
                    <a:p>
                      <a:pPr algn="ctr" fontAlgn="b"/>
                      <a:r>
                        <a:rPr lang="en-US" sz="1400" b="0" i="0" u="none" strike="noStrike" dirty="0" smtClean="0">
                          <a:solidFill>
                            <a:srgbClr val="000000"/>
                          </a:solidFill>
                          <a:effectLst/>
                          <a:latin typeface="Calibri" pitchFamily="34" charset="0"/>
                          <a:cs typeface="Calibri" pitchFamily="34" charset="0"/>
                        </a:rPr>
                        <a:t>$2,783</a:t>
                      </a:r>
                      <a:endParaRPr lang="en-US" sz="1400" b="0" i="0" u="none" strike="noStrike" dirty="0">
                        <a:solidFill>
                          <a:srgbClr val="000000"/>
                        </a:solidFill>
                        <a:effectLst/>
                        <a:latin typeface="Calibri" pitchFamily="34" charset="0"/>
                        <a:cs typeface="Calibri" pitchFamily="34" charset="0"/>
                      </a:endParaRPr>
                    </a:p>
                  </a:txBody>
                  <a:tcPr marL="9525" marR="9525" marT="9525" marB="0" anchor="ctr">
                    <a:solidFill>
                      <a:srgbClr val="00B050"/>
                    </a:solidFill>
                  </a:tcPr>
                </a:tc>
                <a:tc>
                  <a:txBody>
                    <a:bodyPr/>
                    <a:lstStyle/>
                    <a:p>
                      <a:pPr algn="ctr" fontAlgn="b"/>
                      <a:r>
                        <a:rPr lang="en-US" sz="1400" b="0" i="0" u="none" strike="noStrike" dirty="0">
                          <a:solidFill>
                            <a:srgbClr val="000000"/>
                          </a:solidFill>
                          <a:effectLst/>
                          <a:latin typeface="Calibri" pitchFamily="34" charset="0"/>
                          <a:cs typeface="Calibri" pitchFamily="34" charset="0"/>
                        </a:rPr>
                        <a:t>$2,310</a:t>
                      </a:r>
                    </a:p>
                  </a:txBody>
                  <a:tcPr marL="9525" marR="9525" marT="9525" marB="0" anchor="ctr">
                    <a:solidFill>
                      <a:srgbClr val="00B050"/>
                    </a:solidFill>
                  </a:tcPr>
                </a:tc>
                <a:tc>
                  <a:txBody>
                    <a:bodyPr/>
                    <a:lstStyle/>
                    <a:p>
                      <a:pPr algn="ctr" fontAlgn="b"/>
                      <a:r>
                        <a:rPr lang="en-US" sz="1400" b="0" i="0" u="none" strike="noStrike" dirty="0">
                          <a:solidFill>
                            <a:srgbClr val="000000"/>
                          </a:solidFill>
                          <a:effectLst/>
                          <a:latin typeface="Calibri" pitchFamily="34" charset="0"/>
                          <a:cs typeface="Calibri" pitchFamily="34" charset="0"/>
                        </a:rPr>
                        <a:t>$2,816</a:t>
                      </a:r>
                    </a:p>
                  </a:txBody>
                  <a:tcPr marL="9525" marR="9525" marT="9525" marB="0" anchor="ctr">
                    <a:solidFill>
                      <a:srgbClr val="00B050"/>
                    </a:solidFill>
                  </a:tcPr>
                </a:tc>
                <a:tc>
                  <a:txBody>
                    <a:bodyPr/>
                    <a:lstStyle/>
                    <a:p>
                      <a:pPr algn="ctr" fontAlgn="b"/>
                      <a:r>
                        <a:rPr lang="en-US" sz="1400" b="0" i="0" u="none" strike="noStrike" dirty="0">
                          <a:solidFill>
                            <a:srgbClr val="000000"/>
                          </a:solidFill>
                          <a:effectLst/>
                          <a:latin typeface="Calibri" pitchFamily="34" charset="0"/>
                          <a:cs typeface="Calibri" pitchFamily="34" charset="0"/>
                        </a:rPr>
                        <a:t>$2,977</a:t>
                      </a:r>
                    </a:p>
                  </a:txBody>
                  <a:tcPr marL="9525" marR="9525" marT="9525" marB="0" anchor="ctr">
                    <a:solidFill>
                      <a:srgbClr val="00B050"/>
                    </a:solidFill>
                  </a:tcPr>
                </a:tc>
              </a:tr>
              <a:tr h="370840">
                <a:tc>
                  <a:txBody>
                    <a:bodyPr/>
                    <a:lstStyle/>
                    <a:p>
                      <a:pPr algn="l"/>
                      <a:r>
                        <a:rPr lang="en-US" sz="1400" dirty="0" smtClean="0">
                          <a:latin typeface="Calibri" pitchFamily="34" charset="0"/>
                          <a:cs typeface="Calibri" pitchFamily="34" charset="0"/>
                        </a:rPr>
                        <a:t>37 - Female</a:t>
                      </a:r>
                      <a:endParaRPr lang="en-US" sz="1400" dirty="0">
                        <a:latin typeface="Calibri" pitchFamily="34" charset="0"/>
                        <a:cs typeface="Calibri" pitchFamily="34" charset="0"/>
                      </a:endParaRPr>
                    </a:p>
                  </a:txBody>
                  <a:tcPr anchor="ctr"/>
                </a:tc>
                <a:tc>
                  <a:txBody>
                    <a:bodyPr/>
                    <a:lstStyle/>
                    <a:p>
                      <a:pPr algn="ctr" fontAlgn="b"/>
                      <a:r>
                        <a:rPr lang="en-US" sz="1400" b="0" i="0" u="none" strike="noStrike" dirty="0">
                          <a:solidFill>
                            <a:srgbClr val="000000"/>
                          </a:solidFill>
                          <a:effectLst/>
                          <a:latin typeface="Calibri" pitchFamily="34" charset="0"/>
                          <a:cs typeface="Calibri" pitchFamily="34" charset="0"/>
                        </a:rPr>
                        <a:t>$3,529</a:t>
                      </a:r>
                    </a:p>
                  </a:txBody>
                  <a:tcPr marL="9525" marR="9525" marT="9525" marB="0" anchor="ctr"/>
                </a:tc>
                <a:tc>
                  <a:txBody>
                    <a:bodyPr/>
                    <a:lstStyle/>
                    <a:p>
                      <a:pPr algn="ctr" fontAlgn="b"/>
                      <a:r>
                        <a:rPr lang="en-US" sz="1400" b="0" i="0" u="none" strike="noStrike" dirty="0" smtClean="0">
                          <a:solidFill>
                            <a:srgbClr val="000000"/>
                          </a:solidFill>
                          <a:effectLst/>
                          <a:latin typeface="Calibri" pitchFamily="34" charset="0"/>
                          <a:cs typeface="Calibri" pitchFamily="34" charset="0"/>
                        </a:rPr>
                        <a:t>$4,116</a:t>
                      </a:r>
                      <a:endParaRPr lang="en-US" sz="1400" b="0" i="0" u="none" strike="noStrike" dirty="0">
                        <a:solidFill>
                          <a:srgbClr val="000000"/>
                        </a:solidFill>
                        <a:effectLst/>
                        <a:latin typeface="Calibri" pitchFamily="34" charset="0"/>
                        <a:cs typeface="Calibri" pitchFamily="34" charset="0"/>
                      </a:endParaRPr>
                    </a:p>
                  </a:txBody>
                  <a:tcPr marL="9525" marR="9525" marT="9525" marB="0" anchor="ctr">
                    <a:solidFill>
                      <a:srgbClr val="00B050"/>
                    </a:solidFill>
                  </a:tcPr>
                </a:tc>
                <a:tc>
                  <a:txBody>
                    <a:bodyPr/>
                    <a:lstStyle/>
                    <a:p>
                      <a:pPr algn="ctr" fontAlgn="b"/>
                      <a:r>
                        <a:rPr lang="en-US" sz="1400" b="0" i="0" u="none" strike="noStrike" dirty="0">
                          <a:solidFill>
                            <a:srgbClr val="000000"/>
                          </a:solidFill>
                          <a:effectLst/>
                          <a:latin typeface="Calibri" pitchFamily="34" charset="0"/>
                          <a:cs typeface="Calibri" pitchFamily="34" charset="0"/>
                        </a:rPr>
                        <a:t>$3,246</a:t>
                      </a:r>
                    </a:p>
                  </a:txBody>
                  <a:tcPr marL="9525" marR="9525" marT="9525" marB="0" anchor="ctr">
                    <a:solidFill>
                      <a:srgbClr val="FFFF00"/>
                    </a:solidFill>
                  </a:tcPr>
                </a:tc>
                <a:tc>
                  <a:txBody>
                    <a:bodyPr/>
                    <a:lstStyle/>
                    <a:p>
                      <a:pPr algn="ctr" fontAlgn="b"/>
                      <a:r>
                        <a:rPr lang="en-US" sz="1400" b="0" i="0" u="none" strike="noStrike" dirty="0">
                          <a:solidFill>
                            <a:srgbClr val="000000"/>
                          </a:solidFill>
                          <a:effectLst/>
                          <a:latin typeface="Calibri" pitchFamily="34" charset="0"/>
                          <a:cs typeface="Calibri" pitchFamily="34" charset="0"/>
                        </a:rPr>
                        <a:t>$4,249</a:t>
                      </a:r>
                    </a:p>
                  </a:txBody>
                  <a:tcPr marL="9525" marR="9525" marT="9525" marB="0" anchor="ctr">
                    <a:solidFill>
                      <a:srgbClr val="00B050"/>
                    </a:solidFill>
                  </a:tcPr>
                </a:tc>
                <a:tc>
                  <a:txBody>
                    <a:bodyPr/>
                    <a:lstStyle/>
                    <a:p>
                      <a:pPr algn="ctr" fontAlgn="b"/>
                      <a:r>
                        <a:rPr lang="en-US" sz="1400" b="0" i="0" u="none" strike="noStrike" dirty="0">
                          <a:solidFill>
                            <a:srgbClr val="000000"/>
                          </a:solidFill>
                          <a:effectLst/>
                          <a:latin typeface="Calibri" pitchFamily="34" charset="0"/>
                          <a:cs typeface="Calibri" pitchFamily="34" charset="0"/>
                        </a:rPr>
                        <a:t>$4,398</a:t>
                      </a:r>
                    </a:p>
                  </a:txBody>
                  <a:tcPr marL="9525" marR="9525" marT="9525" marB="0" anchor="ctr">
                    <a:solidFill>
                      <a:srgbClr val="00B050"/>
                    </a:solidFill>
                  </a:tcPr>
                </a:tc>
              </a:tr>
              <a:tr h="370840">
                <a:tc>
                  <a:txBody>
                    <a:bodyPr/>
                    <a:lstStyle/>
                    <a:p>
                      <a:pPr algn="l"/>
                      <a:r>
                        <a:rPr lang="en-US" sz="1400" dirty="0" smtClean="0">
                          <a:latin typeface="Calibri" pitchFamily="34" charset="0"/>
                          <a:cs typeface="Calibri" pitchFamily="34" charset="0"/>
                        </a:rPr>
                        <a:t>47</a:t>
                      </a:r>
                      <a:r>
                        <a:rPr lang="en-US" sz="1400" baseline="0" dirty="0" smtClean="0">
                          <a:latin typeface="Calibri" pitchFamily="34" charset="0"/>
                          <a:cs typeface="Calibri" pitchFamily="34" charset="0"/>
                        </a:rPr>
                        <a:t> - Female</a:t>
                      </a:r>
                      <a:endParaRPr lang="en-US" sz="1400" dirty="0">
                        <a:latin typeface="Calibri" pitchFamily="34" charset="0"/>
                        <a:cs typeface="Calibri" pitchFamily="34" charset="0"/>
                      </a:endParaRPr>
                    </a:p>
                  </a:txBody>
                  <a:tcPr anchor="ctr"/>
                </a:tc>
                <a:tc>
                  <a:txBody>
                    <a:bodyPr/>
                    <a:lstStyle/>
                    <a:p>
                      <a:pPr algn="ctr" fontAlgn="b"/>
                      <a:r>
                        <a:rPr lang="en-US" sz="1400" b="0" i="0" u="none" strike="noStrike" dirty="0">
                          <a:solidFill>
                            <a:srgbClr val="000000"/>
                          </a:solidFill>
                          <a:effectLst/>
                          <a:latin typeface="Calibri" pitchFamily="34" charset="0"/>
                          <a:cs typeface="Calibri" pitchFamily="34" charset="0"/>
                        </a:rPr>
                        <a:t>$5,147</a:t>
                      </a:r>
                    </a:p>
                  </a:txBody>
                  <a:tcPr marL="9525" marR="9525" marT="9525" marB="0" anchor="ctr"/>
                </a:tc>
                <a:tc>
                  <a:txBody>
                    <a:bodyPr/>
                    <a:lstStyle/>
                    <a:p>
                      <a:pPr algn="ctr" fontAlgn="b"/>
                      <a:r>
                        <a:rPr lang="en-US" sz="1400" b="0" i="0" u="none" strike="noStrike" dirty="0" smtClean="0">
                          <a:solidFill>
                            <a:srgbClr val="000000"/>
                          </a:solidFill>
                          <a:effectLst/>
                          <a:latin typeface="Calibri" pitchFamily="34" charset="0"/>
                          <a:cs typeface="Calibri" pitchFamily="34" charset="0"/>
                        </a:rPr>
                        <a:t>$5,823</a:t>
                      </a:r>
                      <a:endParaRPr lang="en-US" sz="1400" b="0" i="0" u="none" strike="noStrike" dirty="0">
                        <a:solidFill>
                          <a:srgbClr val="000000"/>
                        </a:solidFill>
                        <a:effectLst/>
                        <a:latin typeface="Calibri" pitchFamily="34" charset="0"/>
                        <a:cs typeface="Calibri" pitchFamily="34" charset="0"/>
                      </a:endParaRPr>
                    </a:p>
                  </a:txBody>
                  <a:tcPr marL="9525" marR="9525" marT="9525" marB="0" anchor="ctr">
                    <a:solidFill>
                      <a:srgbClr val="00B050"/>
                    </a:solidFill>
                  </a:tcPr>
                </a:tc>
                <a:tc>
                  <a:txBody>
                    <a:bodyPr/>
                    <a:lstStyle/>
                    <a:p>
                      <a:pPr algn="ctr" fontAlgn="b"/>
                      <a:r>
                        <a:rPr lang="en-US" sz="1400" b="0" i="0" u="none" strike="noStrike" dirty="0">
                          <a:solidFill>
                            <a:srgbClr val="000000"/>
                          </a:solidFill>
                          <a:effectLst/>
                          <a:latin typeface="Calibri" pitchFamily="34" charset="0"/>
                          <a:cs typeface="Calibri" pitchFamily="34" charset="0"/>
                        </a:rPr>
                        <a:t>$4,534</a:t>
                      </a:r>
                    </a:p>
                  </a:txBody>
                  <a:tcPr marL="9525" marR="9525" marT="9525" marB="0" anchor="ctr">
                    <a:solidFill>
                      <a:srgbClr val="FF0000"/>
                    </a:solidFill>
                  </a:tcPr>
                </a:tc>
                <a:tc>
                  <a:txBody>
                    <a:bodyPr/>
                    <a:lstStyle/>
                    <a:p>
                      <a:pPr algn="ctr" fontAlgn="b"/>
                      <a:r>
                        <a:rPr lang="en-US" sz="1400" b="0" i="0" u="none" strike="noStrike" dirty="0">
                          <a:solidFill>
                            <a:srgbClr val="000000"/>
                          </a:solidFill>
                          <a:effectLst/>
                          <a:latin typeface="Calibri" pitchFamily="34" charset="0"/>
                          <a:cs typeface="Calibri" pitchFamily="34" charset="0"/>
                        </a:rPr>
                        <a:t>$5,861</a:t>
                      </a:r>
                    </a:p>
                  </a:txBody>
                  <a:tcPr marL="9525" marR="9525" marT="9525" marB="0" anchor="ctr">
                    <a:solidFill>
                      <a:srgbClr val="00B050"/>
                    </a:solidFill>
                  </a:tcPr>
                </a:tc>
                <a:tc>
                  <a:txBody>
                    <a:bodyPr/>
                    <a:lstStyle/>
                    <a:p>
                      <a:pPr algn="ctr" fontAlgn="b"/>
                      <a:r>
                        <a:rPr lang="en-US" sz="1400" b="0" i="0" u="none" strike="noStrike" dirty="0">
                          <a:solidFill>
                            <a:srgbClr val="000000"/>
                          </a:solidFill>
                          <a:effectLst/>
                          <a:latin typeface="Calibri" pitchFamily="34" charset="0"/>
                          <a:cs typeface="Calibri" pitchFamily="34" charset="0"/>
                        </a:rPr>
                        <a:t>$5,811</a:t>
                      </a:r>
                    </a:p>
                  </a:txBody>
                  <a:tcPr marL="9525" marR="9525" marT="9525" marB="0" anchor="ctr">
                    <a:solidFill>
                      <a:srgbClr val="00B050"/>
                    </a:solidFill>
                  </a:tcPr>
                </a:tc>
              </a:tr>
            </a:tbl>
          </a:graphicData>
        </a:graphic>
      </p:graphicFrame>
      <p:sp>
        <p:nvSpPr>
          <p:cNvPr id="9" name="TextBox 8"/>
          <p:cNvSpPr txBox="1"/>
          <p:nvPr/>
        </p:nvSpPr>
        <p:spPr>
          <a:xfrm>
            <a:off x="457200" y="5650432"/>
            <a:ext cx="5486400" cy="646331"/>
          </a:xfrm>
          <a:prstGeom prst="rect">
            <a:avLst/>
          </a:prstGeom>
          <a:noFill/>
        </p:spPr>
        <p:txBody>
          <a:bodyPr wrap="square" rtlCol="0">
            <a:spAutoFit/>
          </a:bodyPr>
          <a:lstStyle/>
          <a:p>
            <a:r>
              <a:rPr lang="en-US" sz="900" i="0" dirty="0" smtClean="0">
                <a:solidFill>
                  <a:srgbClr val="000000"/>
                </a:solidFill>
                <a:cs typeface="+mn-cs"/>
              </a:rPr>
              <a:t>Assumptions: 90 day Elimination Period , To Age 67 Max Benefit Period, $5,000 mo./benefit, </a:t>
            </a:r>
            <a:r>
              <a:rPr lang="en-US" sz="900" i="0" dirty="0">
                <a:solidFill>
                  <a:srgbClr val="000000"/>
                </a:solidFill>
                <a:cs typeface="+mn-cs"/>
              </a:rPr>
              <a:t>“True Own Occ” Definition </a:t>
            </a:r>
            <a:r>
              <a:rPr lang="en-US" sz="900" i="0" dirty="0" smtClean="0">
                <a:solidFill>
                  <a:srgbClr val="000000"/>
                </a:solidFill>
                <a:cs typeface="+mn-cs"/>
              </a:rPr>
              <a:t>of Disability, Residual </a:t>
            </a:r>
            <a:r>
              <a:rPr lang="en-US" sz="900" i="0" dirty="0">
                <a:solidFill>
                  <a:srgbClr val="000000"/>
                </a:solidFill>
                <a:cs typeface="+mn-cs"/>
              </a:rPr>
              <a:t>with </a:t>
            </a:r>
            <a:r>
              <a:rPr lang="en-US" sz="900" i="0" dirty="0" smtClean="0">
                <a:solidFill>
                  <a:srgbClr val="000000"/>
                </a:solidFill>
                <a:cs typeface="+mn-cs"/>
              </a:rPr>
              <a:t>Recovery, 24 month MDSUD limitation</a:t>
            </a:r>
            <a:endParaRPr lang="en-US" sz="900" i="0" dirty="0">
              <a:solidFill>
                <a:srgbClr val="000000"/>
              </a:solidFill>
              <a:cs typeface="+mn-cs"/>
            </a:endParaRPr>
          </a:p>
          <a:p>
            <a:pPr algn="l"/>
            <a:r>
              <a:rPr lang="en-US" sz="900" i="0" dirty="0" smtClean="0">
                <a:solidFill>
                  <a:srgbClr val="000000"/>
                </a:solidFill>
                <a:cs typeface="+mn-cs"/>
              </a:rPr>
              <a:t>MetLife Income </a:t>
            </a:r>
            <a:r>
              <a:rPr lang="en-US" sz="900" i="0" dirty="0">
                <a:solidFill>
                  <a:srgbClr val="000000"/>
                </a:solidFill>
                <a:cs typeface="+mn-cs"/>
              </a:rPr>
              <a:t>Guard Includes: </a:t>
            </a:r>
            <a:r>
              <a:rPr lang="en-US" sz="900" i="0" dirty="0" smtClean="0">
                <a:solidFill>
                  <a:srgbClr val="000000"/>
                </a:solidFill>
                <a:cs typeface="+mn-cs"/>
              </a:rPr>
              <a:t>Specialty Your Occ, Enhanced </a:t>
            </a:r>
            <a:r>
              <a:rPr lang="en-US" sz="900" i="0" dirty="0">
                <a:solidFill>
                  <a:srgbClr val="000000"/>
                </a:solidFill>
                <a:cs typeface="+mn-cs"/>
              </a:rPr>
              <a:t>Residual with </a:t>
            </a:r>
            <a:r>
              <a:rPr lang="en-US" sz="900" i="0" dirty="0" smtClean="0">
                <a:solidFill>
                  <a:srgbClr val="000000"/>
                </a:solidFill>
                <a:cs typeface="+mn-cs"/>
              </a:rPr>
              <a:t>Recovery </a:t>
            </a:r>
          </a:p>
          <a:p>
            <a:pPr algn="l"/>
            <a:r>
              <a:rPr lang="en-US" sz="900" i="0" dirty="0" smtClean="0">
                <a:solidFill>
                  <a:srgbClr val="000000"/>
                </a:solidFill>
                <a:cs typeface="+mn-cs"/>
              </a:rPr>
              <a:t>Standard includes MDSUD coverage until the end of the maximum benefit period</a:t>
            </a:r>
          </a:p>
        </p:txBody>
      </p:sp>
      <p:sp>
        <p:nvSpPr>
          <p:cNvPr id="6" name="Rectangle 5"/>
          <p:cNvSpPr/>
          <p:nvPr/>
        </p:nvSpPr>
        <p:spPr bwMode="auto">
          <a:xfrm>
            <a:off x="2130056" y="1584158"/>
            <a:ext cx="1070344" cy="3145795"/>
          </a:xfrm>
          <a:prstGeom prst="rect">
            <a:avLst/>
          </a:pr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b" anchorCtr="0" compatLnSpc="1">
            <a:prstTxWarp prst="textNoShape">
              <a:avLst/>
            </a:prstTxWarp>
          </a:bodyPr>
          <a:lstStyle/>
          <a:p>
            <a:endParaRPr lang="en-US" sz="1400" i="0" dirty="0" smtClean="0">
              <a:solidFill>
                <a:srgbClr val="2D2D8A">
                  <a:lumMod val="60000"/>
                  <a:lumOff val="40000"/>
                </a:srgbClr>
              </a:solidFill>
              <a:latin typeface="Arial" pitchFamily="34" charset="0"/>
              <a:cs typeface="+mn-cs"/>
            </a:endParaRPr>
          </a:p>
        </p:txBody>
      </p:sp>
      <p:graphicFrame>
        <p:nvGraphicFramePr>
          <p:cNvPr id="7" name="Table 6"/>
          <p:cNvGraphicFramePr>
            <a:graphicFrameLocks noGrp="1"/>
          </p:cNvGraphicFramePr>
          <p:nvPr>
            <p:extLst>
              <p:ext uri="{D42A27DB-BD31-4B8C-83A1-F6EECF244321}">
                <p14:modId xmlns:p14="http://schemas.microsoft.com/office/powerpoint/2010/main" val="669804016"/>
              </p:ext>
            </p:extLst>
          </p:nvPr>
        </p:nvGraphicFramePr>
        <p:xfrm>
          <a:off x="6172200" y="5174589"/>
          <a:ext cx="2743200" cy="975360"/>
        </p:xfrm>
        <a:graphic>
          <a:graphicData uri="http://schemas.openxmlformats.org/drawingml/2006/table">
            <a:tbl>
              <a:tblPr firstRow="1" bandRow="1">
                <a:tableStyleId>{5C22544A-7EE6-4342-B048-85BDC9FD1C3A}</a:tableStyleId>
              </a:tblPr>
              <a:tblGrid>
                <a:gridCol w="1371600"/>
                <a:gridCol w="1371600"/>
              </a:tblGrid>
              <a:tr h="0">
                <a:tc>
                  <a:txBody>
                    <a:bodyPr/>
                    <a:lstStyle/>
                    <a:p>
                      <a:r>
                        <a:rPr lang="en-US" sz="1100" b="1" dirty="0" smtClean="0">
                          <a:solidFill>
                            <a:schemeClr val="tx1"/>
                          </a:solidFill>
                          <a:latin typeface="Calibri" pitchFamily="34" charset="0"/>
                          <a:cs typeface="Calibri" pitchFamily="34" charset="0"/>
                        </a:rPr>
                        <a:t>Less</a:t>
                      </a:r>
                      <a:r>
                        <a:rPr lang="en-US" sz="1100" b="1" baseline="0" dirty="0" smtClean="0">
                          <a:solidFill>
                            <a:schemeClr val="tx1"/>
                          </a:solidFill>
                          <a:latin typeface="Calibri" pitchFamily="34" charset="0"/>
                          <a:cs typeface="Calibri" pitchFamily="34" charset="0"/>
                        </a:rPr>
                        <a:t> or within 5%</a:t>
                      </a:r>
                      <a:endParaRPr lang="en-US" sz="1100" b="1" dirty="0">
                        <a:solidFill>
                          <a:schemeClr val="tx1"/>
                        </a:solidFill>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b="1"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0">
                <a:tc>
                  <a:txBody>
                    <a:bodyPr/>
                    <a:lstStyle/>
                    <a:p>
                      <a:r>
                        <a:rPr lang="en-US" sz="1100" b="1" baseline="0" dirty="0" smtClean="0">
                          <a:latin typeface="Calibri" pitchFamily="34" charset="0"/>
                          <a:cs typeface="Calibri" pitchFamily="34" charset="0"/>
                        </a:rPr>
                        <a:t>5 – 10% higher</a:t>
                      </a:r>
                      <a:endParaRPr lang="en-US" sz="1100" b="1"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b="1"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0">
                <a:tc>
                  <a:txBody>
                    <a:bodyPr/>
                    <a:lstStyle/>
                    <a:p>
                      <a:r>
                        <a:rPr lang="en-US" sz="1100" b="1" baseline="0" dirty="0" smtClean="0">
                          <a:latin typeface="Calibri" pitchFamily="34" charset="0"/>
                          <a:cs typeface="Calibri" pitchFamily="34" charset="0"/>
                        </a:rPr>
                        <a:t>More than 10% higher</a:t>
                      </a:r>
                      <a:endParaRPr lang="en-US" sz="1100" b="1"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b="1"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r>
            </a:tbl>
          </a:graphicData>
        </a:graphic>
      </p:graphicFrame>
      <p:sp>
        <p:nvSpPr>
          <p:cNvPr id="12" name="TextBox 11"/>
          <p:cNvSpPr txBox="1"/>
          <p:nvPr/>
        </p:nvSpPr>
        <p:spPr>
          <a:xfrm>
            <a:off x="6117238" y="4912979"/>
            <a:ext cx="2036134" cy="261610"/>
          </a:xfrm>
          <a:prstGeom prst="rect">
            <a:avLst/>
          </a:prstGeom>
          <a:noFill/>
        </p:spPr>
        <p:txBody>
          <a:bodyPr wrap="none" rtlCol="0">
            <a:spAutoFit/>
          </a:bodyPr>
          <a:lstStyle/>
          <a:p>
            <a:r>
              <a:rPr lang="en-US" sz="1100" dirty="0" smtClean="0">
                <a:latin typeface="Calibri" pitchFamily="34" charset="0"/>
                <a:cs typeface="Calibri" pitchFamily="34" charset="0"/>
              </a:rPr>
              <a:t>MetLife Income Guard rates are:</a:t>
            </a:r>
            <a:endParaRPr lang="en-US" sz="1100" dirty="0">
              <a:latin typeface="Calibri" pitchFamily="34" charset="0"/>
              <a:cs typeface="Calibri" pitchFamily="34" charset="0"/>
            </a:endParaRPr>
          </a:p>
        </p:txBody>
      </p:sp>
      <p:sp>
        <p:nvSpPr>
          <p:cNvPr id="4" name="TextBox 3"/>
          <p:cNvSpPr txBox="1"/>
          <p:nvPr/>
        </p:nvSpPr>
        <p:spPr>
          <a:xfrm>
            <a:off x="457200" y="6249183"/>
            <a:ext cx="8305800" cy="369332"/>
          </a:xfrm>
          <a:prstGeom prst="rect">
            <a:avLst/>
          </a:prstGeom>
          <a:noFill/>
        </p:spPr>
        <p:txBody>
          <a:bodyPr wrap="square" rtlCol="0">
            <a:spAutoFit/>
          </a:bodyPr>
          <a:lstStyle/>
          <a:p>
            <a:pPr algn="l"/>
            <a:r>
              <a:rPr lang="en-US" sz="900" i="0" dirty="0" smtClean="0"/>
              <a:t>The Principal rates set forth in this comparison are available in the majority of states.  In a limited number of states, Principal offers lower rates than those set forth in this comparison.</a:t>
            </a:r>
            <a:endParaRPr lang="en-US" sz="900" i="0" dirty="0"/>
          </a:p>
        </p:txBody>
      </p:sp>
      <p:sp>
        <p:nvSpPr>
          <p:cNvPr id="5" name="Rectangle 4"/>
          <p:cNvSpPr/>
          <p:nvPr/>
        </p:nvSpPr>
        <p:spPr>
          <a:xfrm>
            <a:off x="8556682" y="6296148"/>
            <a:ext cx="396262" cy="246221"/>
          </a:xfrm>
          <a:prstGeom prst="rect">
            <a:avLst/>
          </a:prstGeom>
        </p:spPr>
        <p:txBody>
          <a:bodyPr wrap="none">
            <a:spAutoFit/>
          </a:bodyPr>
          <a:lstStyle/>
          <a:p>
            <a:fld id="{505DF8D4-0738-4B20-80C6-BEB7F2760F16}" type="slidenum">
              <a:rPr lang="en-US" sz="1000" i="0">
                <a:solidFill>
                  <a:srgbClr val="000000"/>
                </a:solidFill>
              </a:rPr>
              <a:pPr/>
              <a:t>23</a:t>
            </a:fld>
            <a:endParaRPr lang="en-US" sz="1000" dirty="0"/>
          </a:p>
        </p:txBody>
      </p:sp>
      <p:sp>
        <p:nvSpPr>
          <p:cNvPr id="13" name="Rectangle 5"/>
          <p:cNvSpPr>
            <a:spLocks noGrp="1" noChangeArrowheads="1"/>
          </p:cNvSpPr>
          <p:nvPr>
            <p:ph type="ftr" sz="quarter" idx="10"/>
          </p:nvPr>
        </p:nvSpPr>
        <p:spPr>
          <a:xfrm>
            <a:off x="2473325" y="6600340"/>
            <a:ext cx="4557713" cy="24985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rgbClr val="333333"/>
                </a:solidFill>
                <a:latin typeface="Arial" pitchFamily="34" charset="0"/>
                <a:cs typeface="Arial" pitchFamily="34" charset="0"/>
              </a:defRPr>
            </a:lvl1pPr>
            <a:lvl2pPr marL="742950" indent="-285750" eaLnBrk="0" hangingPunct="0">
              <a:defRPr sz="3200" i="1">
                <a:solidFill>
                  <a:srgbClr val="333333"/>
                </a:solidFill>
                <a:latin typeface="Arial" pitchFamily="34" charset="0"/>
                <a:cs typeface="Arial" pitchFamily="34" charset="0"/>
              </a:defRPr>
            </a:lvl2pPr>
            <a:lvl3pPr marL="1143000" indent="-228600" eaLnBrk="0" hangingPunct="0">
              <a:defRPr sz="3200" i="1">
                <a:solidFill>
                  <a:srgbClr val="333333"/>
                </a:solidFill>
                <a:latin typeface="Arial" pitchFamily="34" charset="0"/>
                <a:cs typeface="Arial" pitchFamily="34" charset="0"/>
              </a:defRPr>
            </a:lvl3pPr>
            <a:lvl4pPr marL="1600200" indent="-228600" eaLnBrk="0" hangingPunct="0">
              <a:defRPr sz="3200" i="1">
                <a:solidFill>
                  <a:srgbClr val="333333"/>
                </a:solidFill>
                <a:latin typeface="Arial" pitchFamily="34" charset="0"/>
                <a:cs typeface="Arial" pitchFamily="34" charset="0"/>
              </a:defRPr>
            </a:lvl4pPr>
            <a:lvl5pPr marL="2057400" indent="-228600" eaLnBrk="0" hangingPunct="0">
              <a:defRPr sz="3200" i="1">
                <a:solidFill>
                  <a:srgbClr val="333333"/>
                </a:solidFill>
                <a:latin typeface="Arial" pitchFamily="34" charset="0"/>
                <a:cs typeface="Arial" pitchFamily="34" charset="0"/>
              </a:defRPr>
            </a:lvl5pPr>
            <a:lvl6pPr marL="2514600" indent="-228600" eaLnBrk="0" fontAlgn="base" hangingPunct="0">
              <a:spcBef>
                <a:spcPct val="0"/>
              </a:spcBef>
              <a:spcAft>
                <a:spcPct val="0"/>
              </a:spcAft>
              <a:defRPr sz="3200" i="1">
                <a:solidFill>
                  <a:srgbClr val="333333"/>
                </a:solidFill>
                <a:latin typeface="Arial" pitchFamily="34" charset="0"/>
                <a:cs typeface="Arial" pitchFamily="34" charset="0"/>
              </a:defRPr>
            </a:lvl6pPr>
            <a:lvl7pPr marL="2971800" indent="-228600" eaLnBrk="0" fontAlgn="base" hangingPunct="0">
              <a:spcBef>
                <a:spcPct val="0"/>
              </a:spcBef>
              <a:spcAft>
                <a:spcPct val="0"/>
              </a:spcAft>
              <a:defRPr sz="3200" i="1">
                <a:solidFill>
                  <a:srgbClr val="333333"/>
                </a:solidFill>
                <a:latin typeface="Arial" pitchFamily="34" charset="0"/>
                <a:cs typeface="Arial" pitchFamily="34" charset="0"/>
              </a:defRPr>
            </a:lvl7pPr>
            <a:lvl8pPr marL="3429000" indent="-228600" eaLnBrk="0" fontAlgn="base" hangingPunct="0">
              <a:spcBef>
                <a:spcPct val="0"/>
              </a:spcBef>
              <a:spcAft>
                <a:spcPct val="0"/>
              </a:spcAft>
              <a:defRPr sz="3200" i="1">
                <a:solidFill>
                  <a:srgbClr val="333333"/>
                </a:solidFill>
                <a:latin typeface="Arial" pitchFamily="34" charset="0"/>
                <a:cs typeface="Arial" pitchFamily="34" charset="0"/>
              </a:defRPr>
            </a:lvl8pPr>
            <a:lvl9pPr marL="3886200" indent="-228600" eaLnBrk="0" fontAlgn="base" hangingPunct="0">
              <a:spcBef>
                <a:spcPct val="0"/>
              </a:spcBef>
              <a:spcAft>
                <a:spcPct val="0"/>
              </a:spcAft>
              <a:defRPr sz="3200" i="1">
                <a:solidFill>
                  <a:srgbClr val="333333"/>
                </a:solidFill>
                <a:latin typeface="Arial" pitchFamily="34" charset="0"/>
                <a:cs typeface="Arial" pitchFamily="34" charset="0"/>
              </a:defRPr>
            </a:lvl9pPr>
          </a:lstStyle>
          <a:p>
            <a:pPr algn="ctr" eaLnBrk="1" hangingPunct="1"/>
            <a:r>
              <a:rPr lang="en-US" sz="1100" i="0" dirty="0" smtClean="0">
                <a:solidFill>
                  <a:schemeClr val="tx1"/>
                </a:solidFill>
              </a:rPr>
              <a:t>For Producer Use Only – Not For Use With the General Public</a:t>
            </a:r>
          </a:p>
        </p:txBody>
      </p:sp>
    </p:spTree>
    <p:extLst>
      <p:ext uri="{BB962C8B-B14F-4D97-AF65-F5344CB8AC3E}">
        <p14:creationId xmlns:p14="http://schemas.microsoft.com/office/powerpoint/2010/main" val="20449407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Transition Rules</a:t>
            </a:r>
            <a:br>
              <a:rPr lang="en-US" dirty="0"/>
            </a:br>
            <a:r>
              <a:rPr lang="en-US" sz="2000" dirty="0"/>
              <a:t>Available for Sale May 6, 2013 in Selected States</a:t>
            </a:r>
          </a:p>
        </p:txBody>
      </p:sp>
      <p:sp>
        <p:nvSpPr>
          <p:cNvPr id="5" name="Slide Number Placeholder 4"/>
          <p:cNvSpPr>
            <a:spLocks noGrp="1"/>
          </p:cNvSpPr>
          <p:nvPr>
            <p:ph type="sldNum" sz="quarter" idx="11"/>
          </p:nvPr>
        </p:nvSpPr>
        <p:spPr/>
        <p:txBody>
          <a:bodyPr/>
          <a:lstStyle/>
          <a:p>
            <a:pPr>
              <a:defRPr/>
            </a:pPr>
            <a:fld id="{5159A2E0-A3F0-4CDD-A1C6-0CB664AA114C}" type="slidenum">
              <a:rPr lang="en-US" smtClean="0"/>
              <a:pPr>
                <a:defRPr/>
              </a:pPr>
              <a:t>24</a:t>
            </a:fld>
            <a:endParaRPr lang="en-US" dirty="0"/>
          </a:p>
        </p:txBody>
      </p:sp>
      <p:sp>
        <p:nvSpPr>
          <p:cNvPr id="7" name="TextBox 6"/>
          <p:cNvSpPr txBox="1"/>
          <p:nvPr/>
        </p:nvSpPr>
        <p:spPr>
          <a:xfrm>
            <a:off x="216816" y="1470581"/>
            <a:ext cx="8691514" cy="1831271"/>
          </a:xfrm>
          <a:prstGeom prst="rect">
            <a:avLst/>
          </a:prstGeom>
          <a:noFill/>
        </p:spPr>
        <p:txBody>
          <a:bodyPr wrap="square" rtlCol="0">
            <a:spAutoFit/>
          </a:bodyPr>
          <a:lstStyle/>
          <a:p>
            <a:r>
              <a:rPr lang="en-US" sz="1400" b="1" i="0" dirty="0"/>
              <a:t>Availability</a:t>
            </a:r>
          </a:p>
          <a:p>
            <a:r>
              <a:rPr lang="en-US" sz="1100" i="0" dirty="0"/>
              <a:t>• As of </a:t>
            </a:r>
            <a:r>
              <a:rPr lang="en-US" sz="1100" b="1" i="0" dirty="0"/>
              <a:t>May 6, 2013</a:t>
            </a:r>
            <a:r>
              <a:rPr lang="en-US" sz="1100" i="0" dirty="0"/>
              <a:t>, MetLife Income Guard’s base policy and </a:t>
            </a:r>
            <a:r>
              <a:rPr lang="en-US" sz="1100" i="0" dirty="0" smtClean="0"/>
              <a:t>up to </a:t>
            </a:r>
            <a:r>
              <a:rPr lang="en-US" sz="1100" i="0" dirty="0"/>
              <a:t>20 riders are available in the majority of states</a:t>
            </a:r>
            <a:r>
              <a:rPr lang="en-US" sz="1100" i="0" dirty="0" smtClean="0"/>
              <a:t>.* </a:t>
            </a:r>
            <a:endParaRPr lang="en-US" sz="1100" i="0" dirty="0"/>
          </a:p>
          <a:p>
            <a:r>
              <a:rPr lang="en-US" sz="1100" i="0" dirty="0"/>
              <a:t>• In states where it is approved, for new business, </a:t>
            </a:r>
            <a:r>
              <a:rPr lang="en-US" sz="1100" i="0" dirty="0" smtClean="0"/>
              <a:t>MetLife Income </a:t>
            </a:r>
            <a:r>
              <a:rPr lang="en-US" sz="1100" i="0" dirty="0"/>
              <a:t>Guard </a:t>
            </a:r>
            <a:r>
              <a:rPr lang="en-US" sz="1100" b="1" i="0" dirty="0"/>
              <a:t>will replace Omni Advantage and Omni </a:t>
            </a:r>
            <a:r>
              <a:rPr lang="en-US" sz="1100" b="1" i="0" dirty="0" smtClean="0"/>
              <a:t>Select (fully </a:t>
            </a:r>
            <a:r>
              <a:rPr lang="en-US" sz="1100" b="1" i="0" dirty="0"/>
              <a:t>underwritten MultiLife)</a:t>
            </a:r>
            <a:r>
              <a:rPr lang="en-US" sz="1100" i="0" dirty="0"/>
              <a:t>.</a:t>
            </a:r>
          </a:p>
          <a:p>
            <a:r>
              <a:rPr lang="en-US" sz="1100" i="0" dirty="0"/>
              <a:t>• MetLife Income Guard is available on a fully underwritten </a:t>
            </a:r>
            <a:r>
              <a:rPr lang="en-US" sz="1100" i="0" dirty="0" smtClean="0"/>
              <a:t>basis with </a:t>
            </a:r>
            <a:r>
              <a:rPr lang="en-US" sz="1100" b="1" i="0" dirty="0"/>
              <a:t>sex distinct rates </a:t>
            </a:r>
            <a:r>
              <a:rPr lang="en-US" sz="1100" i="0" dirty="0"/>
              <a:t>for individuals or with </a:t>
            </a:r>
            <a:r>
              <a:rPr lang="en-US" sz="1100" b="1" i="0" dirty="0"/>
              <a:t>unisex rates</a:t>
            </a:r>
            <a:r>
              <a:rPr lang="en-US" sz="1100" i="0" dirty="0"/>
              <a:t> for </a:t>
            </a:r>
            <a:r>
              <a:rPr lang="en-US" sz="1100" i="0" dirty="0" smtClean="0"/>
              <a:t>an approved </a:t>
            </a:r>
            <a:r>
              <a:rPr lang="en-US" sz="1100" i="0" dirty="0"/>
              <a:t>fully underwritten MultiLife group.</a:t>
            </a:r>
          </a:p>
          <a:p>
            <a:r>
              <a:rPr lang="en-US" sz="1100" i="0" dirty="0"/>
              <a:t>• It is </a:t>
            </a:r>
            <a:r>
              <a:rPr lang="en-US" sz="1100" b="1" i="0" dirty="0"/>
              <a:t>not available on a guaranteed standard issue (GSI) </a:t>
            </a:r>
            <a:r>
              <a:rPr lang="en-US" sz="1100" b="1" i="0" dirty="0" smtClean="0"/>
              <a:t>basis</a:t>
            </a:r>
            <a:r>
              <a:rPr lang="en-US" sz="1100" i="0" dirty="0" smtClean="0"/>
              <a:t>. MetLife’s </a:t>
            </a:r>
            <a:r>
              <a:rPr lang="en-US" sz="1100" i="0" dirty="0"/>
              <a:t>Omni Select and Omni Essential will continue </a:t>
            </a:r>
            <a:r>
              <a:rPr lang="en-US" sz="1100" i="0" dirty="0" smtClean="0"/>
              <a:t>to support </a:t>
            </a:r>
            <a:r>
              <a:rPr lang="en-US" sz="1100" i="0" dirty="0"/>
              <a:t>the GSI market.</a:t>
            </a:r>
          </a:p>
          <a:p>
            <a:r>
              <a:rPr lang="en-US" sz="1100" i="0" dirty="0"/>
              <a:t>• Omni Essential will continue to be available for </a:t>
            </a:r>
            <a:r>
              <a:rPr lang="en-US" sz="1100" i="0" dirty="0" smtClean="0"/>
              <a:t>fully underwritten </a:t>
            </a:r>
            <a:r>
              <a:rPr lang="en-US" sz="1100" i="0" dirty="0"/>
              <a:t>individual and MultiLife sales, as will </a:t>
            </a:r>
            <a:r>
              <a:rPr lang="en-US" sz="1100" i="0" dirty="0" smtClean="0"/>
              <a:t>Salary Saver in California</a:t>
            </a:r>
            <a:r>
              <a:rPr lang="en-US" sz="1100" i="0" dirty="0"/>
              <a:t>.</a:t>
            </a:r>
          </a:p>
          <a:p>
            <a:r>
              <a:rPr lang="en-US" sz="1100" i="0" dirty="0"/>
              <a:t>• Simplified underwriting is available according to the </a:t>
            </a:r>
            <a:r>
              <a:rPr lang="en-US" sz="1100" i="0" dirty="0" smtClean="0"/>
              <a:t>simplified underwriting </a:t>
            </a:r>
            <a:r>
              <a:rPr lang="en-US" sz="1100" i="0" dirty="0"/>
              <a:t>guidelines.</a:t>
            </a:r>
            <a:endParaRPr lang="en-US" sz="1100" dirty="0"/>
          </a:p>
        </p:txBody>
      </p:sp>
      <p:sp>
        <p:nvSpPr>
          <p:cNvPr id="8" name="Rectangle 7"/>
          <p:cNvSpPr/>
          <p:nvPr/>
        </p:nvSpPr>
        <p:spPr>
          <a:xfrm>
            <a:off x="216816" y="3622741"/>
            <a:ext cx="8597246" cy="646331"/>
          </a:xfrm>
          <a:prstGeom prst="rect">
            <a:avLst/>
          </a:prstGeom>
        </p:spPr>
        <p:txBody>
          <a:bodyPr wrap="square">
            <a:spAutoFit/>
          </a:bodyPr>
          <a:lstStyle/>
          <a:p>
            <a:r>
              <a:rPr lang="en-US" sz="1400" b="1" i="0" dirty="0"/>
              <a:t>New Application</a:t>
            </a:r>
          </a:p>
          <a:p>
            <a:r>
              <a:rPr lang="en-US" sz="1100" i="0" dirty="0"/>
              <a:t>The application for MetLife Income Guard is a new MetLife form. Applications are available in MetLife eForms (IDIAPP-12-01). </a:t>
            </a:r>
            <a:r>
              <a:rPr lang="en-US" sz="1100" i="0" dirty="0" smtClean="0"/>
              <a:t>State variations </a:t>
            </a:r>
            <a:r>
              <a:rPr lang="en-US" sz="1100" i="0" dirty="0"/>
              <a:t>apply. Applications are to be submitted through normal channels and processes.</a:t>
            </a:r>
            <a:endParaRPr lang="en-US" sz="1100" dirty="0"/>
          </a:p>
        </p:txBody>
      </p:sp>
      <p:sp>
        <p:nvSpPr>
          <p:cNvPr id="9" name="Rectangle 8"/>
          <p:cNvSpPr/>
          <p:nvPr/>
        </p:nvSpPr>
        <p:spPr>
          <a:xfrm>
            <a:off x="216815" y="4428950"/>
            <a:ext cx="8493551" cy="815608"/>
          </a:xfrm>
          <a:prstGeom prst="rect">
            <a:avLst/>
          </a:prstGeom>
        </p:spPr>
        <p:txBody>
          <a:bodyPr wrap="square">
            <a:spAutoFit/>
          </a:bodyPr>
          <a:lstStyle/>
          <a:p>
            <a:r>
              <a:rPr lang="en-US" sz="1400" b="1" i="0" dirty="0"/>
              <a:t>Sun setting Omni Advantage and Omni Select (fully underwritten MultiLife)</a:t>
            </a:r>
          </a:p>
          <a:p>
            <a:r>
              <a:rPr lang="en-US" sz="1100" i="0" dirty="0"/>
              <a:t>For states in which MetLife Income Guard is approved on May 6, </a:t>
            </a:r>
            <a:r>
              <a:rPr lang="en-US" sz="1100" i="0" dirty="0" smtClean="0"/>
              <a:t>2013, </a:t>
            </a:r>
            <a:r>
              <a:rPr lang="en-US" sz="1100" i="0" dirty="0"/>
              <a:t>the </a:t>
            </a:r>
            <a:r>
              <a:rPr lang="en-US" sz="1100" b="1" i="0" dirty="0"/>
              <a:t>last day an Omni Advantage or an Omni Select </a:t>
            </a:r>
            <a:r>
              <a:rPr lang="en-US" sz="1100" i="0" dirty="0"/>
              <a:t>(</a:t>
            </a:r>
            <a:r>
              <a:rPr lang="en-US" sz="1100" i="0" dirty="0" smtClean="0"/>
              <a:t>fully underwritten </a:t>
            </a:r>
            <a:r>
              <a:rPr lang="en-US" sz="1100" i="0" dirty="0"/>
              <a:t>MultiLife) application will be accepted is </a:t>
            </a:r>
            <a:r>
              <a:rPr lang="en-US" sz="1100" b="1" i="0" dirty="0"/>
              <a:t>July 31, 2013. </a:t>
            </a:r>
            <a:r>
              <a:rPr lang="en-US" sz="1100" i="0" dirty="0"/>
              <a:t>(Applications must have been received in good order by July 31, 2013.)</a:t>
            </a:r>
            <a:endParaRPr lang="en-US" sz="1100" dirty="0"/>
          </a:p>
        </p:txBody>
      </p:sp>
      <p:sp>
        <p:nvSpPr>
          <p:cNvPr id="10" name="Rectangle 9"/>
          <p:cNvSpPr/>
          <p:nvPr/>
        </p:nvSpPr>
        <p:spPr>
          <a:xfrm>
            <a:off x="216816" y="5489242"/>
            <a:ext cx="8393784" cy="984885"/>
          </a:xfrm>
          <a:prstGeom prst="rect">
            <a:avLst/>
          </a:prstGeom>
        </p:spPr>
        <p:txBody>
          <a:bodyPr wrap="square">
            <a:spAutoFit/>
          </a:bodyPr>
          <a:lstStyle/>
          <a:p>
            <a:r>
              <a:rPr lang="en-US" sz="1400" b="1" i="0" dirty="0"/>
              <a:t>Exchanging MetLife Omni Advantage or Omni Select for MetLife Income Guard</a:t>
            </a:r>
          </a:p>
          <a:p>
            <a:r>
              <a:rPr lang="en-US" sz="1100" i="0" dirty="0"/>
              <a:t>Recently issued and pending Omni Advantage and Omni Select policies </a:t>
            </a:r>
            <a:r>
              <a:rPr lang="en-US" sz="1100" b="1" i="0" dirty="0"/>
              <a:t>can be exchanged </a:t>
            </a:r>
            <a:r>
              <a:rPr lang="en-US" sz="1100" i="0" dirty="0"/>
              <a:t>for a MetLife Income Guard policy</a:t>
            </a:r>
            <a:r>
              <a:rPr lang="en-US" sz="1100" i="0" dirty="0" smtClean="0"/>
              <a:t>. </a:t>
            </a:r>
            <a:r>
              <a:rPr lang="en-US" sz="1100" b="1" i="0" dirty="0" smtClean="0"/>
              <a:t>Restrictions do apply</a:t>
            </a:r>
            <a:r>
              <a:rPr lang="en-US" sz="1100" i="0" dirty="0" smtClean="0"/>
              <a:t>, so please ask for a copy of the transition rules for details.</a:t>
            </a:r>
          </a:p>
          <a:p>
            <a:endParaRPr lang="en-US" sz="1100" dirty="0"/>
          </a:p>
          <a:p>
            <a:r>
              <a:rPr lang="en-US" sz="1100" i="0" dirty="0" smtClean="0"/>
              <a:t>*</a:t>
            </a:r>
            <a:r>
              <a:rPr lang="en-US" sz="1100" i="0" dirty="0">
                <a:solidFill>
                  <a:schemeClr val="tx1">
                    <a:lumMod val="75000"/>
                    <a:lumOff val="25000"/>
                  </a:schemeClr>
                </a:solidFill>
              </a:rPr>
              <a:t> Riders may be subject to eligibility rules and state </a:t>
            </a:r>
            <a:r>
              <a:rPr lang="en-US" sz="1100" i="0" dirty="0" smtClean="0">
                <a:solidFill>
                  <a:schemeClr val="tx1">
                    <a:lumMod val="75000"/>
                    <a:lumOff val="25000"/>
                  </a:schemeClr>
                </a:solidFill>
              </a:rPr>
              <a:t>availability.</a:t>
            </a:r>
            <a:endParaRPr lang="en-US" sz="1100" i="0" dirty="0"/>
          </a:p>
        </p:txBody>
      </p:sp>
      <p:sp>
        <p:nvSpPr>
          <p:cNvPr id="11" name="Rectangle 5"/>
          <p:cNvSpPr>
            <a:spLocks noGrp="1" noChangeArrowheads="1"/>
          </p:cNvSpPr>
          <p:nvPr>
            <p:ph type="ftr" sz="quarter" idx="10"/>
          </p:nvPr>
        </p:nvSpPr>
        <p:spPr>
          <a:xfrm>
            <a:off x="2473325" y="6600340"/>
            <a:ext cx="4557713" cy="24985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rgbClr val="333333"/>
                </a:solidFill>
                <a:latin typeface="Arial" pitchFamily="34" charset="0"/>
                <a:cs typeface="Arial" pitchFamily="34" charset="0"/>
              </a:defRPr>
            </a:lvl1pPr>
            <a:lvl2pPr marL="742950" indent="-285750" eaLnBrk="0" hangingPunct="0">
              <a:defRPr sz="3200" i="1">
                <a:solidFill>
                  <a:srgbClr val="333333"/>
                </a:solidFill>
                <a:latin typeface="Arial" pitchFamily="34" charset="0"/>
                <a:cs typeface="Arial" pitchFamily="34" charset="0"/>
              </a:defRPr>
            </a:lvl2pPr>
            <a:lvl3pPr marL="1143000" indent="-228600" eaLnBrk="0" hangingPunct="0">
              <a:defRPr sz="3200" i="1">
                <a:solidFill>
                  <a:srgbClr val="333333"/>
                </a:solidFill>
                <a:latin typeface="Arial" pitchFamily="34" charset="0"/>
                <a:cs typeface="Arial" pitchFamily="34" charset="0"/>
              </a:defRPr>
            </a:lvl3pPr>
            <a:lvl4pPr marL="1600200" indent="-228600" eaLnBrk="0" hangingPunct="0">
              <a:defRPr sz="3200" i="1">
                <a:solidFill>
                  <a:srgbClr val="333333"/>
                </a:solidFill>
                <a:latin typeface="Arial" pitchFamily="34" charset="0"/>
                <a:cs typeface="Arial" pitchFamily="34" charset="0"/>
              </a:defRPr>
            </a:lvl4pPr>
            <a:lvl5pPr marL="2057400" indent="-228600" eaLnBrk="0" hangingPunct="0">
              <a:defRPr sz="3200" i="1">
                <a:solidFill>
                  <a:srgbClr val="333333"/>
                </a:solidFill>
                <a:latin typeface="Arial" pitchFamily="34" charset="0"/>
                <a:cs typeface="Arial" pitchFamily="34" charset="0"/>
              </a:defRPr>
            </a:lvl5pPr>
            <a:lvl6pPr marL="2514600" indent="-228600" eaLnBrk="0" fontAlgn="base" hangingPunct="0">
              <a:spcBef>
                <a:spcPct val="0"/>
              </a:spcBef>
              <a:spcAft>
                <a:spcPct val="0"/>
              </a:spcAft>
              <a:defRPr sz="3200" i="1">
                <a:solidFill>
                  <a:srgbClr val="333333"/>
                </a:solidFill>
                <a:latin typeface="Arial" pitchFamily="34" charset="0"/>
                <a:cs typeface="Arial" pitchFamily="34" charset="0"/>
              </a:defRPr>
            </a:lvl6pPr>
            <a:lvl7pPr marL="2971800" indent="-228600" eaLnBrk="0" fontAlgn="base" hangingPunct="0">
              <a:spcBef>
                <a:spcPct val="0"/>
              </a:spcBef>
              <a:spcAft>
                <a:spcPct val="0"/>
              </a:spcAft>
              <a:defRPr sz="3200" i="1">
                <a:solidFill>
                  <a:srgbClr val="333333"/>
                </a:solidFill>
                <a:latin typeface="Arial" pitchFamily="34" charset="0"/>
                <a:cs typeface="Arial" pitchFamily="34" charset="0"/>
              </a:defRPr>
            </a:lvl7pPr>
            <a:lvl8pPr marL="3429000" indent="-228600" eaLnBrk="0" fontAlgn="base" hangingPunct="0">
              <a:spcBef>
                <a:spcPct val="0"/>
              </a:spcBef>
              <a:spcAft>
                <a:spcPct val="0"/>
              </a:spcAft>
              <a:defRPr sz="3200" i="1">
                <a:solidFill>
                  <a:srgbClr val="333333"/>
                </a:solidFill>
                <a:latin typeface="Arial" pitchFamily="34" charset="0"/>
                <a:cs typeface="Arial" pitchFamily="34" charset="0"/>
              </a:defRPr>
            </a:lvl8pPr>
            <a:lvl9pPr marL="3886200" indent="-228600" eaLnBrk="0" fontAlgn="base" hangingPunct="0">
              <a:spcBef>
                <a:spcPct val="0"/>
              </a:spcBef>
              <a:spcAft>
                <a:spcPct val="0"/>
              </a:spcAft>
              <a:defRPr sz="3200" i="1">
                <a:solidFill>
                  <a:srgbClr val="333333"/>
                </a:solidFill>
                <a:latin typeface="Arial" pitchFamily="34" charset="0"/>
                <a:cs typeface="Arial" pitchFamily="34" charset="0"/>
              </a:defRPr>
            </a:lvl9pPr>
          </a:lstStyle>
          <a:p>
            <a:pPr algn="ctr" eaLnBrk="1" hangingPunct="1"/>
            <a:r>
              <a:rPr lang="en-US" sz="1100" i="0" dirty="0" smtClean="0">
                <a:solidFill>
                  <a:schemeClr val="tx1"/>
                </a:solidFill>
              </a:rPr>
              <a:t>For Producer Use Only – Not For Use With the General Public</a:t>
            </a:r>
          </a:p>
        </p:txBody>
      </p:sp>
    </p:spTree>
    <p:extLst>
      <p:ext uri="{BB962C8B-B14F-4D97-AF65-F5344CB8AC3E}">
        <p14:creationId xmlns:p14="http://schemas.microsoft.com/office/powerpoint/2010/main" val="39237495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p:txBody>
          <a:bodyPr/>
          <a:lstStyle/>
          <a:p>
            <a:pPr eaLnBrk="1" hangingPunct="1"/>
            <a:r>
              <a:rPr lang="en-US" dirty="0" smtClean="0"/>
              <a:t>Approvals as of 4/24/13</a:t>
            </a:r>
            <a:br>
              <a:rPr lang="en-US" dirty="0" smtClean="0"/>
            </a:br>
            <a:r>
              <a:rPr lang="en-US" sz="2000" dirty="0" smtClean="0"/>
              <a:t>37 States Plus DC</a:t>
            </a:r>
            <a:endParaRPr lang="en-US" sz="1600" dirty="0"/>
          </a:p>
        </p:txBody>
      </p:sp>
      <p:sp>
        <p:nvSpPr>
          <p:cNvPr id="3077" name="Freeform 4"/>
          <p:cNvSpPr>
            <a:spLocks/>
          </p:cNvSpPr>
          <p:nvPr/>
        </p:nvSpPr>
        <p:spPr bwMode="auto">
          <a:xfrm>
            <a:off x="7958139" y="2705101"/>
            <a:ext cx="560387" cy="377825"/>
          </a:xfrm>
          <a:custGeom>
            <a:avLst/>
            <a:gdLst>
              <a:gd name="T0" fmla="*/ 14287 w 353"/>
              <a:gd name="T1" fmla="*/ 39688 h 238"/>
              <a:gd name="T2" fmla="*/ 323850 w 353"/>
              <a:gd name="T3" fmla="*/ 39688 h 238"/>
              <a:gd name="T4" fmla="*/ 400050 w 353"/>
              <a:gd name="T5" fmla="*/ 0 h 238"/>
              <a:gd name="T6" fmla="*/ 436562 w 353"/>
              <a:gd name="T7" fmla="*/ 90488 h 238"/>
              <a:gd name="T8" fmla="*/ 387350 w 353"/>
              <a:gd name="T9" fmla="*/ 146050 h 238"/>
              <a:gd name="T10" fmla="*/ 420687 w 353"/>
              <a:gd name="T11" fmla="*/ 273050 h 238"/>
              <a:gd name="T12" fmla="*/ 458787 w 353"/>
              <a:gd name="T13" fmla="*/ 292100 h 238"/>
              <a:gd name="T14" fmla="*/ 512762 w 353"/>
              <a:gd name="T15" fmla="*/ 282575 h 238"/>
              <a:gd name="T16" fmla="*/ 525462 w 353"/>
              <a:gd name="T17" fmla="*/ 241300 h 238"/>
              <a:gd name="T18" fmla="*/ 503237 w 353"/>
              <a:gd name="T19" fmla="*/ 171450 h 238"/>
              <a:gd name="T20" fmla="*/ 560387 w 353"/>
              <a:gd name="T21" fmla="*/ 231775 h 238"/>
              <a:gd name="T22" fmla="*/ 525462 w 353"/>
              <a:gd name="T23" fmla="*/ 346075 h 238"/>
              <a:gd name="T24" fmla="*/ 350837 w 353"/>
              <a:gd name="T25" fmla="*/ 377825 h 238"/>
              <a:gd name="T26" fmla="*/ 319087 w 353"/>
              <a:gd name="T27" fmla="*/ 227013 h 238"/>
              <a:gd name="T28" fmla="*/ 0 w 353"/>
              <a:gd name="T29" fmla="*/ 227013 h 238"/>
              <a:gd name="T30" fmla="*/ 14287 w 353"/>
              <a:gd name="T31" fmla="*/ 39688 h 23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353" h="238">
                <a:moveTo>
                  <a:pt x="9" y="25"/>
                </a:moveTo>
                <a:lnTo>
                  <a:pt x="204" y="25"/>
                </a:lnTo>
                <a:lnTo>
                  <a:pt x="252" y="0"/>
                </a:lnTo>
                <a:lnTo>
                  <a:pt x="275" y="57"/>
                </a:lnTo>
                <a:lnTo>
                  <a:pt x="244" y="92"/>
                </a:lnTo>
                <a:lnTo>
                  <a:pt x="265" y="172"/>
                </a:lnTo>
                <a:lnTo>
                  <a:pt x="289" y="184"/>
                </a:lnTo>
                <a:lnTo>
                  <a:pt x="323" y="178"/>
                </a:lnTo>
                <a:lnTo>
                  <a:pt x="331" y="152"/>
                </a:lnTo>
                <a:lnTo>
                  <a:pt x="317" y="108"/>
                </a:lnTo>
                <a:lnTo>
                  <a:pt x="353" y="146"/>
                </a:lnTo>
                <a:lnTo>
                  <a:pt x="331" y="218"/>
                </a:lnTo>
                <a:lnTo>
                  <a:pt x="221" y="238"/>
                </a:lnTo>
                <a:lnTo>
                  <a:pt x="201" y="143"/>
                </a:lnTo>
                <a:lnTo>
                  <a:pt x="0" y="143"/>
                </a:lnTo>
                <a:lnTo>
                  <a:pt x="9" y="25"/>
                </a:lnTo>
              </a:path>
            </a:pathLst>
          </a:custGeom>
          <a:noFill/>
          <a:ln w="12700" cap="rnd" cmpd="sng">
            <a:solidFill>
              <a:srgbClr val="000000"/>
            </a:solidFill>
            <a:prstDash val="solid"/>
            <a:round/>
            <a:headEnd type="none" w="med" len="med"/>
            <a:tailEnd type="none" w="med" len="med"/>
          </a:ln>
          <a:effectLst/>
          <a:extLst/>
        </p:spPr>
        <p:txBody>
          <a:bodyPr lIns="91430" tIns="45716" rIns="91430" bIns="45716"/>
          <a:lstStyle/>
          <a:p>
            <a:endParaRPr lang="en-US" i="0" dirty="0">
              <a:solidFill>
                <a:schemeClr val="tx1"/>
              </a:solidFill>
              <a:latin typeface="+mj-lt"/>
            </a:endParaRPr>
          </a:p>
        </p:txBody>
      </p:sp>
      <p:sp>
        <p:nvSpPr>
          <p:cNvPr id="3078" name="Freeform 5"/>
          <p:cNvSpPr>
            <a:spLocks/>
          </p:cNvSpPr>
          <p:nvPr/>
        </p:nvSpPr>
        <p:spPr bwMode="auto">
          <a:xfrm>
            <a:off x="203201" y="5041901"/>
            <a:ext cx="1906588" cy="1754188"/>
          </a:xfrm>
          <a:custGeom>
            <a:avLst/>
            <a:gdLst>
              <a:gd name="T0" fmla="*/ 304800 w 1201"/>
              <a:gd name="T1" fmla="*/ 260350 h 1105"/>
              <a:gd name="T2" fmla="*/ 687388 w 1201"/>
              <a:gd name="T3" fmla="*/ 0 h 1105"/>
              <a:gd name="T4" fmla="*/ 869950 w 1201"/>
              <a:gd name="T5" fmla="*/ 46038 h 1105"/>
              <a:gd name="T6" fmla="*/ 958850 w 1201"/>
              <a:gd name="T7" fmla="*/ 128588 h 1105"/>
              <a:gd name="T8" fmla="*/ 1317625 w 1201"/>
              <a:gd name="T9" fmla="*/ 161925 h 1105"/>
              <a:gd name="T10" fmla="*/ 1330325 w 1201"/>
              <a:gd name="T11" fmla="*/ 1030288 h 1105"/>
              <a:gd name="T12" fmla="*/ 1447800 w 1201"/>
              <a:gd name="T13" fmla="*/ 1055688 h 1105"/>
              <a:gd name="T14" fmla="*/ 1500188 w 1201"/>
              <a:gd name="T15" fmla="*/ 1160463 h 1105"/>
              <a:gd name="T16" fmla="*/ 1584325 w 1201"/>
              <a:gd name="T17" fmla="*/ 1123950 h 1105"/>
              <a:gd name="T18" fmla="*/ 1757363 w 1201"/>
              <a:gd name="T19" fmla="*/ 1360488 h 1105"/>
              <a:gd name="T20" fmla="*/ 1905000 w 1201"/>
              <a:gd name="T21" fmla="*/ 1468438 h 1105"/>
              <a:gd name="T22" fmla="*/ 1898650 w 1201"/>
              <a:gd name="T23" fmla="*/ 1562100 h 1105"/>
              <a:gd name="T24" fmla="*/ 1712913 w 1201"/>
              <a:gd name="T25" fmla="*/ 1573213 h 1105"/>
              <a:gd name="T26" fmla="*/ 1630363 w 1201"/>
              <a:gd name="T27" fmla="*/ 1285875 h 1105"/>
              <a:gd name="T28" fmla="*/ 1035050 w 1201"/>
              <a:gd name="T29" fmla="*/ 1003300 h 1105"/>
              <a:gd name="T30" fmla="*/ 1052513 w 1201"/>
              <a:gd name="T31" fmla="*/ 1092200 h 1105"/>
              <a:gd name="T32" fmla="*/ 917575 w 1201"/>
              <a:gd name="T33" fmla="*/ 1208088 h 1105"/>
              <a:gd name="T34" fmla="*/ 896938 w 1201"/>
              <a:gd name="T35" fmla="*/ 1163638 h 1105"/>
              <a:gd name="T36" fmla="*/ 858838 w 1201"/>
              <a:gd name="T37" fmla="*/ 1163638 h 1105"/>
              <a:gd name="T38" fmla="*/ 752475 w 1201"/>
              <a:gd name="T39" fmla="*/ 1404938 h 1105"/>
              <a:gd name="T40" fmla="*/ 420688 w 1201"/>
              <a:gd name="T41" fmla="*/ 1639888 h 1105"/>
              <a:gd name="T42" fmla="*/ 92075 w 1201"/>
              <a:gd name="T43" fmla="*/ 1752600 h 1105"/>
              <a:gd name="T44" fmla="*/ 0 w 1201"/>
              <a:gd name="T45" fmla="*/ 1738313 h 1105"/>
              <a:gd name="T46" fmla="*/ 374650 w 1201"/>
              <a:gd name="T47" fmla="*/ 1536700 h 1105"/>
              <a:gd name="T48" fmla="*/ 420688 w 1201"/>
              <a:gd name="T49" fmla="*/ 1536700 h 1105"/>
              <a:gd name="T50" fmla="*/ 558800 w 1201"/>
              <a:gd name="T51" fmla="*/ 1379538 h 1105"/>
              <a:gd name="T52" fmla="*/ 619125 w 1201"/>
              <a:gd name="T53" fmla="*/ 1374775 h 1105"/>
              <a:gd name="T54" fmla="*/ 714375 w 1201"/>
              <a:gd name="T55" fmla="*/ 1254125 h 1105"/>
              <a:gd name="T56" fmla="*/ 681038 w 1201"/>
              <a:gd name="T57" fmla="*/ 1201738 h 1105"/>
              <a:gd name="T58" fmla="*/ 481013 w 1201"/>
              <a:gd name="T59" fmla="*/ 1227138 h 1105"/>
              <a:gd name="T60" fmla="*/ 342900 w 1201"/>
              <a:gd name="T61" fmla="*/ 928688 h 1105"/>
              <a:gd name="T62" fmla="*/ 420688 w 1201"/>
              <a:gd name="T63" fmla="*/ 793750 h 1105"/>
              <a:gd name="T64" fmla="*/ 547688 w 1201"/>
              <a:gd name="T65" fmla="*/ 746125 h 1105"/>
              <a:gd name="T66" fmla="*/ 501650 w 1201"/>
              <a:gd name="T67" fmla="*/ 627063 h 1105"/>
              <a:gd name="T68" fmla="*/ 369888 w 1201"/>
              <a:gd name="T69" fmla="*/ 682625 h 1105"/>
              <a:gd name="T70" fmla="*/ 271463 w 1201"/>
              <a:gd name="T71" fmla="*/ 511175 h 1105"/>
              <a:gd name="T72" fmla="*/ 381000 w 1201"/>
              <a:gd name="T73" fmla="*/ 468313 h 1105"/>
              <a:gd name="T74" fmla="*/ 481013 w 1201"/>
              <a:gd name="T75" fmla="*/ 515938 h 1105"/>
              <a:gd name="T76" fmla="*/ 525463 w 1201"/>
              <a:gd name="T77" fmla="*/ 490538 h 1105"/>
              <a:gd name="T78" fmla="*/ 442913 w 1201"/>
              <a:gd name="T79" fmla="*/ 344488 h 1105"/>
              <a:gd name="T80" fmla="*/ 298450 w 1201"/>
              <a:gd name="T81" fmla="*/ 333375 h 1105"/>
              <a:gd name="T82" fmla="*/ 304800 w 1201"/>
              <a:gd name="T83" fmla="*/ 260350 h 110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01" h="1105">
                <a:moveTo>
                  <a:pt x="192" y="164"/>
                </a:moveTo>
                <a:lnTo>
                  <a:pt x="433" y="0"/>
                </a:lnTo>
                <a:lnTo>
                  <a:pt x="548" y="29"/>
                </a:lnTo>
                <a:lnTo>
                  <a:pt x="604" y="81"/>
                </a:lnTo>
                <a:lnTo>
                  <a:pt x="830" y="102"/>
                </a:lnTo>
                <a:lnTo>
                  <a:pt x="838" y="649"/>
                </a:lnTo>
                <a:lnTo>
                  <a:pt x="912" y="665"/>
                </a:lnTo>
                <a:lnTo>
                  <a:pt x="945" y="731"/>
                </a:lnTo>
                <a:lnTo>
                  <a:pt x="998" y="708"/>
                </a:lnTo>
                <a:lnTo>
                  <a:pt x="1107" y="857"/>
                </a:lnTo>
                <a:lnTo>
                  <a:pt x="1200" y="925"/>
                </a:lnTo>
                <a:lnTo>
                  <a:pt x="1196" y="984"/>
                </a:lnTo>
                <a:lnTo>
                  <a:pt x="1079" y="991"/>
                </a:lnTo>
                <a:lnTo>
                  <a:pt x="1027" y="810"/>
                </a:lnTo>
                <a:lnTo>
                  <a:pt x="652" y="632"/>
                </a:lnTo>
                <a:lnTo>
                  <a:pt x="663" y="688"/>
                </a:lnTo>
                <a:lnTo>
                  <a:pt x="578" y="761"/>
                </a:lnTo>
                <a:lnTo>
                  <a:pt x="565" y="733"/>
                </a:lnTo>
                <a:lnTo>
                  <a:pt x="541" y="733"/>
                </a:lnTo>
                <a:lnTo>
                  <a:pt x="474" y="885"/>
                </a:lnTo>
                <a:lnTo>
                  <a:pt x="265" y="1033"/>
                </a:lnTo>
                <a:lnTo>
                  <a:pt x="58" y="1104"/>
                </a:lnTo>
                <a:lnTo>
                  <a:pt x="0" y="1095"/>
                </a:lnTo>
                <a:lnTo>
                  <a:pt x="236" y="968"/>
                </a:lnTo>
                <a:lnTo>
                  <a:pt x="265" y="968"/>
                </a:lnTo>
                <a:lnTo>
                  <a:pt x="352" y="869"/>
                </a:lnTo>
                <a:lnTo>
                  <a:pt x="390" y="866"/>
                </a:lnTo>
                <a:lnTo>
                  <a:pt x="450" y="790"/>
                </a:lnTo>
                <a:lnTo>
                  <a:pt x="429" y="757"/>
                </a:lnTo>
                <a:lnTo>
                  <a:pt x="303" y="773"/>
                </a:lnTo>
                <a:lnTo>
                  <a:pt x="216" y="585"/>
                </a:lnTo>
                <a:lnTo>
                  <a:pt x="265" y="500"/>
                </a:lnTo>
                <a:lnTo>
                  <a:pt x="345" y="470"/>
                </a:lnTo>
                <a:lnTo>
                  <a:pt x="316" y="395"/>
                </a:lnTo>
                <a:lnTo>
                  <a:pt x="233" y="430"/>
                </a:lnTo>
                <a:lnTo>
                  <a:pt x="171" y="322"/>
                </a:lnTo>
                <a:lnTo>
                  <a:pt x="240" y="295"/>
                </a:lnTo>
                <a:lnTo>
                  <a:pt x="303" y="325"/>
                </a:lnTo>
                <a:lnTo>
                  <a:pt x="331" y="309"/>
                </a:lnTo>
                <a:lnTo>
                  <a:pt x="279" y="217"/>
                </a:lnTo>
                <a:lnTo>
                  <a:pt x="188" y="210"/>
                </a:lnTo>
                <a:lnTo>
                  <a:pt x="192" y="164"/>
                </a:lnTo>
              </a:path>
            </a:pathLst>
          </a:custGeom>
          <a:solidFill>
            <a:srgbClr val="660066"/>
          </a:solidFill>
          <a:ln w="12700" cap="rnd" cmpd="sng">
            <a:solidFill>
              <a:srgbClr val="000000"/>
            </a:solidFill>
            <a:prstDash val="solid"/>
            <a:round/>
            <a:headEnd type="none" w="med" len="med"/>
            <a:tailEnd type="none" w="med" len="med"/>
          </a:ln>
          <a:effectLst/>
        </p:spPr>
        <p:txBody>
          <a:bodyPr lIns="91430" tIns="45716" rIns="91430" bIns="45716"/>
          <a:lstStyle/>
          <a:p>
            <a:endParaRPr lang="en-US" i="0" dirty="0">
              <a:solidFill>
                <a:schemeClr val="tx1"/>
              </a:solidFill>
              <a:latin typeface="+mj-lt"/>
            </a:endParaRPr>
          </a:p>
        </p:txBody>
      </p:sp>
      <p:sp>
        <p:nvSpPr>
          <p:cNvPr id="3079" name="Rectangle 6"/>
          <p:cNvSpPr>
            <a:spLocks noChangeArrowheads="1"/>
          </p:cNvSpPr>
          <p:nvPr/>
        </p:nvSpPr>
        <p:spPr bwMode="auto">
          <a:xfrm>
            <a:off x="7975600" y="2743201"/>
            <a:ext cx="344667" cy="215370"/>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78" tIns="44445" rIns="90478" bIns="44445">
            <a:spAutoFit/>
          </a:bodyPr>
          <a:lstStyle/>
          <a:p>
            <a:pPr eaLnBrk="0" hangingPunct="0"/>
            <a:r>
              <a:rPr lang="en-US" sz="800" dirty="0">
                <a:latin typeface="+mj-lt"/>
              </a:rPr>
              <a:t>MA</a:t>
            </a:r>
          </a:p>
        </p:txBody>
      </p:sp>
      <p:sp>
        <p:nvSpPr>
          <p:cNvPr id="3080" name="Rectangle 7"/>
          <p:cNvSpPr>
            <a:spLocks noChangeArrowheads="1"/>
          </p:cNvSpPr>
          <p:nvPr/>
        </p:nvSpPr>
        <p:spPr bwMode="auto">
          <a:xfrm>
            <a:off x="8775700" y="2908300"/>
            <a:ext cx="287418" cy="215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78" tIns="44445" rIns="90478" bIns="44445">
            <a:spAutoFit/>
          </a:bodyPr>
          <a:lstStyle/>
          <a:p>
            <a:pPr eaLnBrk="0" hangingPunct="0"/>
            <a:r>
              <a:rPr lang="en-US" sz="800" dirty="0">
                <a:latin typeface="+mj-lt"/>
              </a:rPr>
              <a:t>RI</a:t>
            </a:r>
          </a:p>
        </p:txBody>
      </p:sp>
      <p:sp>
        <p:nvSpPr>
          <p:cNvPr id="3081" name="Freeform 8"/>
          <p:cNvSpPr>
            <a:spLocks/>
          </p:cNvSpPr>
          <p:nvPr/>
        </p:nvSpPr>
        <p:spPr bwMode="auto">
          <a:xfrm>
            <a:off x="6908800" y="2852738"/>
            <a:ext cx="838200" cy="569912"/>
          </a:xfrm>
          <a:custGeom>
            <a:avLst/>
            <a:gdLst>
              <a:gd name="T0" fmla="*/ 0 w 528"/>
              <a:gd name="T1" fmla="*/ 107950 h 359"/>
              <a:gd name="T2" fmla="*/ 119063 w 528"/>
              <a:gd name="T3" fmla="*/ 0 h 359"/>
              <a:gd name="T4" fmla="*/ 119063 w 528"/>
              <a:gd name="T5" fmla="*/ 103187 h 359"/>
              <a:gd name="T6" fmla="*/ 742950 w 528"/>
              <a:gd name="T7" fmla="*/ 103187 h 359"/>
              <a:gd name="T8" fmla="*/ 838200 w 528"/>
              <a:gd name="T9" fmla="*/ 269875 h 359"/>
              <a:gd name="T10" fmla="*/ 781050 w 528"/>
              <a:gd name="T11" fmla="*/ 320675 h 359"/>
              <a:gd name="T12" fmla="*/ 833438 w 528"/>
              <a:gd name="T13" fmla="*/ 463550 h 359"/>
              <a:gd name="T14" fmla="*/ 784225 w 528"/>
              <a:gd name="T15" fmla="*/ 523875 h 359"/>
              <a:gd name="T16" fmla="*/ 677863 w 528"/>
              <a:gd name="T17" fmla="*/ 519112 h 359"/>
              <a:gd name="T18" fmla="*/ 677863 w 528"/>
              <a:gd name="T19" fmla="*/ 569912 h 359"/>
              <a:gd name="T20" fmla="*/ 636588 w 528"/>
              <a:gd name="T21" fmla="*/ 568325 h 359"/>
              <a:gd name="T22" fmla="*/ 0 w 528"/>
              <a:gd name="T23" fmla="*/ 568325 h 359"/>
              <a:gd name="T24" fmla="*/ 0 w 528"/>
              <a:gd name="T25" fmla="*/ 107950 h 35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28" h="359">
                <a:moveTo>
                  <a:pt x="0" y="68"/>
                </a:moveTo>
                <a:lnTo>
                  <a:pt x="75" y="0"/>
                </a:lnTo>
                <a:lnTo>
                  <a:pt x="75" y="65"/>
                </a:lnTo>
                <a:lnTo>
                  <a:pt x="468" y="65"/>
                </a:lnTo>
                <a:lnTo>
                  <a:pt x="528" y="170"/>
                </a:lnTo>
                <a:lnTo>
                  <a:pt x="492" y="202"/>
                </a:lnTo>
                <a:lnTo>
                  <a:pt x="525" y="292"/>
                </a:lnTo>
                <a:lnTo>
                  <a:pt x="494" y="330"/>
                </a:lnTo>
                <a:lnTo>
                  <a:pt x="427" y="327"/>
                </a:lnTo>
                <a:lnTo>
                  <a:pt x="427" y="359"/>
                </a:lnTo>
                <a:lnTo>
                  <a:pt x="401" y="358"/>
                </a:lnTo>
                <a:lnTo>
                  <a:pt x="0" y="358"/>
                </a:lnTo>
                <a:lnTo>
                  <a:pt x="0" y="68"/>
                </a:lnTo>
              </a:path>
            </a:pathLst>
          </a:custGeom>
          <a:solidFill>
            <a:srgbClr val="660066"/>
          </a:solidFill>
          <a:ln w="12700" cap="rnd" cmpd="sng">
            <a:solidFill>
              <a:srgbClr val="000000"/>
            </a:solidFill>
            <a:prstDash val="solid"/>
            <a:round/>
            <a:headEnd type="none" w="med" len="med"/>
            <a:tailEnd type="none" w="med" len="med"/>
          </a:ln>
          <a:effectLst/>
        </p:spPr>
        <p:txBody>
          <a:bodyPr lIns="91430" tIns="45716" rIns="91430" bIns="45716"/>
          <a:lstStyle/>
          <a:p>
            <a:endParaRPr lang="en-US" i="0" dirty="0">
              <a:solidFill>
                <a:schemeClr val="tx1"/>
              </a:solidFill>
              <a:latin typeface="+mj-lt"/>
            </a:endParaRPr>
          </a:p>
        </p:txBody>
      </p:sp>
      <p:sp>
        <p:nvSpPr>
          <p:cNvPr id="3082" name="Freeform 9"/>
          <p:cNvSpPr>
            <a:spLocks/>
          </p:cNvSpPr>
          <p:nvPr/>
        </p:nvSpPr>
        <p:spPr bwMode="auto">
          <a:xfrm>
            <a:off x="7026276" y="2263775"/>
            <a:ext cx="1247775" cy="1055688"/>
          </a:xfrm>
          <a:custGeom>
            <a:avLst/>
            <a:gdLst>
              <a:gd name="T0" fmla="*/ 0 w 786"/>
              <a:gd name="T1" fmla="*/ 588963 h 665"/>
              <a:gd name="T2" fmla="*/ 0 w 786"/>
              <a:gd name="T3" fmla="*/ 687388 h 665"/>
              <a:gd name="T4" fmla="*/ 619125 w 786"/>
              <a:gd name="T5" fmla="*/ 687388 h 665"/>
              <a:gd name="T6" fmla="*/ 717550 w 786"/>
              <a:gd name="T7" fmla="*/ 855663 h 665"/>
              <a:gd name="T8" fmla="*/ 833438 w 786"/>
              <a:gd name="T9" fmla="*/ 881063 h 665"/>
              <a:gd name="T10" fmla="*/ 838200 w 786"/>
              <a:gd name="T11" fmla="*/ 931863 h 665"/>
              <a:gd name="T12" fmla="*/ 889000 w 786"/>
              <a:gd name="T13" fmla="*/ 1055688 h 665"/>
              <a:gd name="T14" fmla="*/ 1247775 w 786"/>
              <a:gd name="T15" fmla="*/ 1011238 h 665"/>
              <a:gd name="T16" fmla="*/ 1231900 w 786"/>
              <a:gd name="T17" fmla="*/ 984250 h 665"/>
              <a:gd name="T18" fmla="*/ 1155700 w 786"/>
              <a:gd name="T19" fmla="*/ 993775 h 665"/>
              <a:gd name="T20" fmla="*/ 1171575 w 786"/>
              <a:gd name="T21" fmla="*/ 977900 h 665"/>
              <a:gd name="T22" fmla="*/ 1184275 w 786"/>
              <a:gd name="T23" fmla="*/ 954088 h 665"/>
              <a:gd name="T24" fmla="*/ 1133475 w 786"/>
              <a:gd name="T25" fmla="*/ 955675 h 665"/>
              <a:gd name="T26" fmla="*/ 931863 w 786"/>
              <a:gd name="T27" fmla="*/ 998538 h 665"/>
              <a:gd name="T28" fmla="*/ 904875 w 786"/>
              <a:gd name="T29" fmla="*/ 1011238 h 665"/>
              <a:gd name="T30" fmla="*/ 919163 w 786"/>
              <a:gd name="T31" fmla="*/ 862013 h 665"/>
              <a:gd name="T32" fmla="*/ 941388 w 786"/>
              <a:gd name="T33" fmla="*/ 549275 h 665"/>
              <a:gd name="T34" fmla="*/ 941388 w 786"/>
              <a:gd name="T35" fmla="*/ 334963 h 665"/>
              <a:gd name="T36" fmla="*/ 904875 w 786"/>
              <a:gd name="T37" fmla="*/ 300038 h 665"/>
              <a:gd name="T38" fmla="*/ 923925 w 786"/>
              <a:gd name="T39" fmla="*/ 0 h 665"/>
              <a:gd name="T40" fmla="*/ 722313 w 786"/>
              <a:gd name="T41" fmla="*/ 0 h 665"/>
              <a:gd name="T42" fmla="*/ 506413 w 786"/>
              <a:gd name="T43" fmla="*/ 239713 h 665"/>
              <a:gd name="T44" fmla="*/ 541338 w 786"/>
              <a:gd name="T45" fmla="*/ 319088 h 665"/>
              <a:gd name="T46" fmla="*/ 407988 w 786"/>
              <a:gd name="T47" fmla="*/ 428625 h 665"/>
              <a:gd name="T48" fmla="*/ 241300 w 786"/>
              <a:gd name="T49" fmla="*/ 403225 h 665"/>
              <a:gd name="T50" fmla="*/ 95250 w 786"/>
              <a:gd name="T51" fmla="*/ 403225 h 665"/>
              <a:gd name="T52" fmla="*/ 63500 w 786"/>
              <a:gd name="T53" fmla="*/ 514350 h 665"/>
              <a:gd name="T54" fmla="*/ 0 w 786"/>
              <a:gd name="T55" fmla="*/ 588963 h 665"/>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786" h="665">
                <a:moveTo>
                  <a:pt x="0" y="371"/>
                </a:moveTo>
                <a:lnTo>
                  <a:pt x="0" y="433"/>
                </a:lnTo>
                <a:lnTo>
                  <a:pt x="390" y="433"/>
                </a:lnTo>
                <a:lnTo>
                  <a:pt x="452" y="539"/>
                </a:lnTo>
                <a:lnTo>
                  <a:pt x="525" y="555"/>
                </a:lnTo>
                <a:lnTo>
                  <a:pt x="528" y="587"/>
                </a:lnTo>
                <a:lnTo>
                  <a:pt x="560" y="665"/>
                </a:lnTo>
                <a:lnTo>
                  <a:pt x="786" y="637"/>
                </a:lnTo>
                <a:lnTo>
                  <a:pt x="776" y="620"/>
                </a:lnTo>
                <a:lnTo>
                  <a:pt x="728" y="626"/>
                </a:lnTo>
                <a:lnTo>
                  <a:pt x="738" y="616"/>
                </a:lnTo>
                <a:lnTo>
                  <a:pt x="746" y="601"/>
                </a:lnTo>
                <a:lnTo>
                  <a:pt x="714" y="602"/>
                </a:lnTo>
                <a:lnTo>
                  <a:pt x="587" y="629"/>
                </a:lnTo>
                <a:lnTo>
                  <a:pt x="570" y="637"/>
                </a:lnTo>
                <a:lnTo>
                  <a:pt x="579" y="543"/>
                </a:lnTo>
                <a:lnTo>
                  <a:pt x="593" y="346"/>
                </a:lnTo>
                <a:lnTo>
                  <a:pt x="593" y="211"/>
                </a:lnTo>
                <a:lnTo>
                  <a:pt x="570" y="189"/>
                </a:lnTo>
                <a:lnTo>
                  <a:pt x="582" y="0"/>
                </a:lnTo>
                <a:lnTo>
                  <a:pt x="455" y="0"/>
                </a:lnTo>
                <a:lnTo>
                  <a:pt x="319" y="151"/>
                </a:lnTo>
                <a:lnTo>
                  <a:pt x="341" y="201"/>
                </a:lnTo>
                <a:lnTo>
                  <a:pt x="257" y="270"/>
                </a:lnTo>
                <a:lnTo>
                  <a:pt x="152" y="254"/>
                </a:lnTo>
                <a:lnTo>
                  <a:pt x="60" y="254"/>
                </a:lnTo>
                <a:lnTo>
                  <a:pt x="40" y="324"/>
                </a:lnTo>
                <a:lnTo>
                  <a:pt x="0" y="371"/>
                </a:lnTo>
              </a:path>
            </a:pathLst>
          </a:custGeom>
          <a:solidFill>
            <a:srgbClr val="660066"/>
          </a:solidFill>
          <a:ln w="12700" cap="rnd" cmpd="sng">
            <a:solidFill>
              <a:srgbClr val="000000"/>
            </a:solidFill>
            <a:prstDash val="solid"/>
            <a:round/>
            <a:headEnd type="none" w="med" len="med"/>
            <a:tailEnd type="none" w="med" len="med"/>
          </a:ln>
          <a:effectLst/>
        </p:spPr>
        <p:txBody>
          <a:bodyPr lIns="91430" tIns="45716" rIns="91430" bIns="45716"/>
          <a:lstStyle/>
          <a:p>
            <a:endParaRPr lang="en-US" i="0" dirty="0">
              <a:solidFill>
                <a:schemeClr val="tx1"/>
              </a:solidFill>
              <a:latin typeface="+mj-lt"/>
            </a:endParaRPr>
          </a:p>
        </p:txBody>
      </p:sp>
      <p:sp>
        <p:nvSpPr>
          <p:cNvPr id="3083" name="Freeform 10"/>
          <p:cNvSpPr>
            <a:spLocks/>
          </p:cNvSpPr>
          <p:nvPr/>
        </p:nvSpPr>
        <p:spPr bwMode="auto">
          <a:xfrm>
            <a:off x="7924800" y="2260601"/>
            <a:ext cx="355600" cy="487363"/>
          </a:xfrm>
          <a:custGeom>
            <a:avLst/>
            <a:gdLst>
              <a:gd name="T0" fmla="*/ 22225 w 224"/>
              <a:gd name="T1" fmla="*/ 0 h 307"/>
              <a:gd name="T2" fmla="*/ 355600 w 224"/>
              <a:gd name="T3" fmla="*/ 3175 h 307"/>
              <a:gd name="T4" fmla="*/ 339725 w 224"/>
              <a:gd name="T5" fmla="*/ 127000 h 307"/>
              <a:gd name="T6" fmla="*/ 280988 w 224"/>
              <a:gd name="T7" fmla="*/ 152400 h 307"/>
              <a:gd name="T8" fmla="*/ 188913 w 224"/>
              <a:gd name="T9" fmla="*/ 487363 h 307"/>
              <a:gd name="T10" fmla="*/ 41275 w 224"/>
              <a:gd name="T11" fmla="*/ 487363 h 307"/>
              <a:gd name="T12" fmla="*/ 41275 w 224"/>
              <a:gd name="T13" fmla="*/ 338138 h 307"/>
              <a:gd name="T14" fmla="*/ 0 w 224"/>
              <a:gd name="T15" fmla="*/ 303213 h 307"/>
              <a:gd name="T16" fmla="*/ 22225 w 224"/>
              <a:gd name="T17" fmla="*/ 11113 h 30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24" h="307">
                <a:moveTo>
                  <a:pt x="14" y="0"/>
                </a:moveTo>
                <a:lnTo>
                  <a:pt x="224" y="2"/>
                </a:lnTo>
                <a:lnTo>
                  <a:pt x="214" y="80"/>
                </a:lnTo>
                <a:lnTo>
                  <a:pt x="177" y="96"/>
                </a:lnTo>
                <a:lnTo>
                  <a:pt x="119" y="307"/>
                </a:lnTo>
                <a:lnTo>
                  <a:pt x="26" y="307"/>
                </a:lnTo>
                <a:lnTo>
                  <a:pt x="26" y="213"/>
                </a:lnTo>
                <a:lnTo>
                  <a:pt x="0" y="191"/>
                </a:lnTo>
                <a:lnTo>
                  <a:pt x="14" y="7"/>
                </a:lnTo>
              </a:path>
            </a:pathLst>
          </a:custGeom>
          <a:noFill/>
          <a:ln w="12700" cap="rnd" cmpd="sng">
            <a:solidFill>
              <a:srgbClr val="000000"/>
            </a:solidFill>
            <a:prstDash val="solid"/>
            <a:round/>
            <a:headEnd type="none" w="med" len="med"/>
            <a:tailEnd type="none" w="med" len="med"/>
          </a:ln>
          <a:effectLst/>
          <a:extLst/>
        </p:spPr>
        <p:txBody>
          <a:bodyPr lIns="91430" tIns="45716" rIns="91430" bIns="45716"/>
          <a:lstStyle/>
          <a:p>
            <a:endParaRPr lang="en-US" i="0" dirty="0">
              <a:solidFill>
                <a:schemeClr val="tx1"/>
              </a:solidFill>
              <a:latin typeface="+mj-lt"/>
            </a:endParaRPr>
          </a:p>
        </p:txBody>
      </p:sp>
      <p:sp>
        <p:nvSpPr>
          <p:cNvPr id="3084" name="Freeform 11"/>
          <p:cNvSpPr>
            <a:spLocks/>
          </p:cNvSpPr>
          <p:nvPr/>
        </p:nvSpPr>
        <p:spPr bwMode="auto">
          <a:xfrm>
            <a:off x="8113714" y="2101850"/>
            <a:ext cx="265112" cy="647700"/>
          </a:xfrm>
          <a:custGeom>
            <a:avLst/>
            <a:gdLst>
              <a:gd name="T0" fmla="*/ 163512 w 167"/>
              <a:gd name="T1" fmla="*/ 169863 h 408"/>
              <a:gd name="T2" fmla="*/ 263525 w 167"/>
              <a:gd name="T3" fmla="*/ 0 h 408"/>
              <a:gd name="T4" fmla="*/ 263525 w 167"/>
              <a:gd name="T5" fmla="*/ 590550 h 408"/>
              <a:gd name="T6" fmla="*/ 168275 w 167"/>
              <a:gd name="T7" fmla="*/ 646113 h 408"/>
              <a:gd name="T8" fmla="*/ 0 w 167"/>
              <a:gd name="T9" fmla="*/ 641350 h 408"/>
              <a:gd name="T10" fmla="*/ 90487 w 167"/>
              <a:gd name="T11" fmla="*/ 315913 h 408"/>
              <a:gd name="T12" fmla="*/ 153987 w 167"/>
              <a:gd name="T13" fmla="*/ 285750 h 408"/>
              <a:gd name="T14" fmla="*/ 163512 w 167"/>
              <a:gd name="T15" fmla="*/ 169863 h 40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7" h="408">
                <a:moveTo>
                  <a:pt x="103" y="107"/>
                </a:moveTo>
                <a:lnTo>
                  <a:pt x="166" y="0"/>
                </a:lnTo>
                <a:lnTo>
                  <a:pt x="166" y="372"/>
                </a:lnTo>
                <a:lnTo>
                  <a:pt x="106" y="407"/>
                </a:lnTo>
                <a:lnTo>
                  <a:pt x="0" y="404"/>
                </a:lnTo>
                <a:lnTo>
                  <a:pt x="57" y="199"/>
                </a:lnTo>
                <a:lnTo>
                  <a:pt x="97" y="180"/>
                </a:lnTo>
                <a:lnTo>
                  <a:pt x="103" y="107"/>
                </a:lnTo>
              </a:path>
            </a:pathLst>
          </a:custGeom>
          <a:solidFill>
            <a:srgbClr val="660066"/>
          </a:solidFill>
          <a:ln w="12700" cap="rnd" cmpd="sng">
            <a:solidFill>
              <a:srgbClr val="000000"/>
            </a:solidFill>
            <a:prstDash val="solid"/>
            <a:round/>
            <a:headEnd type="none" w="med" len="med"/>
            <a:tailEnd type="none" w="med" len="med"/>
          </a:ln>
          <a:effectLst/>
        </p:spPr>
        <p:txBody>
          <a:bodyPr lIns="91430" tIns="45716" rIns="91430" bIns="45716"/>
          <a:lstStyle/>
          <a:p>
            <a:endParaRPr lang="en-US" i="0" dirty="0">
              <a:solidFill>
                <a:schemeClr val="tx1"/>
              </a:solidFill>
              <a:latin typeface="+mj-lt"/>
            </a:endParaRPr>
          </a:p>
        </p:txBody>
      </p:sp>
      <p:sp>
        <p:nvSpPr>
          <p:cNvPr id="3085" name="Freeform 12"/>
          <p:cNvSpPr>
            <a:spLocks/>
          </p:cNvSpPr>
          <p:nvPr/>
        </p:nvSpPr>
        <p:spPr bwMode="auto">
          <a:xfrm>
            <a:off x="8377239" y="1749426"/>
            <a:ext cx="555625" cy="938213"/>
          </a:xfrm>
          <a:custGeom>
            <a:avLst/>
            <a:gdLst>
              <a:gd name="T0" fmla="*/ 0 w 350"/>
              <a:gd name="T1" fmla="*/ 363538 h 591"/>
              <a:gd name="T2" fmla="*/ 0 w 350"/>
              <a:gd name="T3" fmla="*/ 936625 h 591"/>
              <a:gd name="T4" fmla="*/ 133350 w 350"/>
              <a:gd name="T5" fmla="*/ 854075 h 591"/>
              <a:gd name="T6" fmla="*/ 141288 w 350"/>
              <a:gd name="T7" fmla="*/ 777875 h 591"/>
              <a:gd name="T8" fmla="*/ 554038 w 350"/>
              <a:gd name="T9" fmla="*/ 444500 h 591"/>
              <a:gd name="T10" fmla="*/ 531813 w 350"/>
              <a:gd name="T11" fmla="*/ 319088 h 591"/>
              <a:gd name="T12" fmla="*/ 458788 w 350"/>
              <a:gd name="T13" fmla="*/ 284163 h 591"/>
              <a:gd name="T14" fmla="*/ 409575 w 350"/>
              <a:gd name="T15" fmla="*/ 14288 h 591"/>
              <a:gd name="T16" fmla="*/ 300038 w 350"/>
              <a:gd name="T17" fmla="*/ 50800 h 591"/>
              <a:gd name="T18" fmla="*/ 241300 w 350"/>
              <a:gd name="T19" fmla="*/ 0 h 591"/>
              <a:gd name="T20" fmla="*/ 133350 w 350"/>
              <a:gd name="T21" fmla="*/ 95250 h 591"/>
              <a:gd name="T22" fmla="*/ 0 w 350"/>
              <a:gd name="T23" fmla="*/ 363538 h 5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50" h="591">
                <a:moveTo>
                  <a:pt x="0" y="229"/>
                </a:moveTo>
                <a:lnTo>
                  <a:pt x="0" y="590"/>
                </a:lnTo>
                <a:lnTo>
                  <a:pt x="84" y="538"/>
                </a:lnTo>
                <a:lnTo>
                  <a:pt x="89" y="490"/>
                </a:lnTo>
                <a:lnTo>
                  <a:pt x="349" y="280"/>
                </a:lnTo>
                <a:lnTo>
                  <a:pt x="335" y="201"/>
                </a:lnTo>
                <a:lnTo>
                  <a:pt x="289" y="179"/>
                </a:lnTo>
                <a:lnTo>
                  <a:pt x="258" y="9"/>
                </a:lnTo>
                <a:lnTo>
                  <a:pt x="189" y="32"/>
                </a:lnTo>
                <a:lnTo>
                  <a:pt x="152" y="0"/>
                </a:lnTo>
                <a:lnTo>
                  <a:pt x="84" y="60"/>
                </a:lnTo>
                <a:lnTo>
                  <a:pt x="0" y="229"/>
                </a:lnTo>
              </a:path>
            </a:pathLst>
          </a:custGeom>
          <a:solidFill>
            <a:srgbClr val="660066"/>
          </a:solidFill>
          <a:ln w="12700" cap="rnd" cmpd="sng">
            <a:solidFill>
              <a:srgbClr val="000000"/>
            </a:solidFill>
            <a:prstDash val="solid"/>
            <a:round/>
            <a:headEnd type="none" w="med" len="med"/>
            <a:tailEnd type="none" w="med" len="med"/>
          </a:ln>
          <a:effectLst/>
        </p:spPr>
        <p:txBody>
          <a:bodyPr lIns="91430" tIns="45716" rIns="91430" bIns="45716"/>
          <a:lstStyle/>
          <a:p>
            <a:endParaRPr lang="en-US" i="0" dirty="0">
              <a:solidFill>
                <a:schemeClr val="tx1"/>
              </a:solidFill>
              <a:latin typeface="+mj-lt"/>
            </a:endParaRPr>
          </a:p>
        </p:txBody>
      </p:sp>
      <p:sp>
        <p:nvSpPr>
          <p:cNvPr id="3086" name="Freeform 13"/>
          <p:cNvSpPr>
            <a:spLocks/>
          </p:cNvSpPr>
          <p:nvPr/>
        </p:nvSpPr>
        <p:spPr bwMode="auto">
          <a:xfrm>
            <a:off x="8207375" y="2930525"/>
            <a:ext cx="103188" cy="153987"/>
          </a:xfrm>
          <a:custGeom>
            <a:avLst/>
            <a:gdLst>
              <a:gd name="T0" fmla="*/ 0 w 65"/>
              <a:gd name="T1" fmla="*/ 0 h 97"/>
              <a:gd name="T2" fmla="*/ 68263 w 65"/>
              <a:gd name="T3" fmla="*/ 0 h 97"/>
              <a:gd name="T4" fmla="*/ 103188 w 65"/>
              <a:gd name="T5" fmla="*/ 42863 h 97"/>
              <a:gd name="T6" fmla="*/ 101600 w 65"/>
              <a:gd name="T7" fmla="*/ 149225 h 97"/>
              <a:gd name="T8" fmla="*/ 0 w 65"/>
              <a:gd name="T9" fmla="*/ 153988 h 97"/>
              <a:gd name="T10" fmla="*/ 0 w 65"/>
              <a:gd name="T11" fmla="*/ 0 h 9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5" h="97">
                <a:moveTo>
                  <a:pt x="0" y="0"/>
                </a:moveTo>
                <a:lnTo>
                  <a:pt x="43" y="0"/>
                </a:lnTo>
                <a:lnTo>
                  <a:pt x="65" y="27"/>
                </a:lnTo>
                <a:lnTo>
                  <a:pt x="64" y="94"/>
                </a:lnTo>
                <a:lnTo>
                  <a:pt x="0" y="97"/>
                </a:lnTo>
                <a:lnTo>
                  <a:pt x="0" y="0"/>
                </a:lnTo>
              </a:path>
            </a:pathLst>
          </a:custGeom>
          <a:solidFill>
            <a:srgbClr val="660066"/>
          </a:solidFill>
          <a:ln w="12700" cap="rnd" cmpd="sng">
            <a:solidFill>
              <a:srgbClr val="000000"/>
            </a:solidFill>
            <a:prstDash val="solid"/>
            <a:round/>
            <a:headEnd type="none" w="med" len="med"/>
            <a:tailEnd type="none" w="med" len="med"/>
          </a:ln>
          <a:effectLst/>
          <a:extLst/>
        </p:spPr>
        <p:txBody>
          <a:bodyPr lIns="91430" tIns="45716" rIns="91430" bIns="45716"/>
          <a:lstStyle/>
          <a:p>
            <a:endParaRPr lang="en-US" i="0" dirty="0">
              <a:solidFill>
                <a:schemeClr val="tx1"/>
              </a:solidFill>
              <a:latin typeface="+mj-lt"/>
            </a:endParaRPr>
          </a:p>
        </p:txBody>
      </p:sp>
      <p:sp>
        <p:nvSpPr>
          <p:cNvPr id="3087" name="Freeform 14"/>
          <p:cNvSpPr>
            <a:spLocks/>
          </p:cNvSpPr>
          <p:nvPr/>
        </p:nvSpPr>
        <p:spPr bwMode="auto">
          <a:xfrm>
            <a:off x="7943851" y="2928939"/>
            <a:ext cx="265113" cy="198437"/>
          </a:xfrm>
          <a:custGeom>
            <a:avLst/>
            <a:gdLst>
              <a:gd name="T0" fmla="*/ 14288 w 167"/>
              <a:gd name="T1" fmla="*/ 0 h 125"/>
              <a:gd name="T2" fmla="*/ 263525 w 167"/>
              <a:gd name="T3" fmla="*/ 0 h 125"/>
              <a:gd name="T4" fmla="*/ 263525 w 167"/>
              <a:gd name="T5" fmla="*/ 157162 h 125"/>
              <a:gd name="T6" fmla="*/ 0 w 167"/>
              <a:gd name="T7" fmla="*/ 196850 h 125"/>
              <a:gd name="T8" fmla="*/ 14288 w 167"/>
              <a:gd name="T9" fmla="*/ 0 h 1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67" h="125">
                <a:moveTo>
                  <a:pt x="9" y="0"/>
                </a:moveTo>
                <a:lnTo>
                  <a:pt x="166" y="0"/>
                </a:lnTo>
                <a:lnTo>
                  <a:pt x="166" y="99"/>
                </a:lnTo>
                <a:lnTo>
                  <a:pt x="0" y="124"/>
                </a:lnTo>
                <a:lnTo>
                  <a:pt x="9" y="0"/>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0" tIns="45716" rIns="91430" bIns="45716"/>
          <a:lstStyle/>
          <a:p>
            <a:endParaRPr lang="en-US" i="0" dirty="0">
              <a:solidFill>
                <a:schemeClr val="tx1"/>
              </a:solidFill>
              <a:latin typeface="+mj-lt"/>
            </a:endParaRPr>
          </a:p>
        </p:txBody>
      </p:sp>
      <p:sp>
        <p:nvSpPr>
          <p:cNvPr id="3088" name="Freeform 15"/>
          <p:cNvSpPr>
            <a:spLocks/>
          </p:cNvSpPr>
          <p:nvPr/>
        </p:nvSpPr>
        <p:spPr bwMode="auto">
          <a:xfrm>
            <a:off x="7642225" y="3125789"/>
            <a:ext cx="228600" cy="482600"/>
          </a:xfrm>
          <a:custGeom>
            <a:avLst/>
            <a:gdLst>
              <a:gd name="T0" fmla="*/ 104775 w 144"/>
              <a:gd name="T1" fmla="*/ 0 h 304"/>
              <a:gd name="T2" fmla="*/ 49213 w 144"/>
              <a:gd name="T3" fmla="*/ 52388 h 304"/>
              <a:gd name="T4" fmla="*/ 96838 w 144"/>
              <a:gd name="T5" fmla="*/ 192088 h 304"/>
              <a:gd name="T6" fmla="*/ 49213 w 144"/>
              <a:gd name="T7" fmla="*/ 258763 h 304"/>
              <a:gd name="T8" fmla="*/ 0 w 144"/>
              <a:gd name="T9" fmla="*/ 331788 h 304"/>
              <a:gd name="T10" fmla="*/ 96838 w 144"/>
              <a:gd name="T11" fmla="*/ 481013 h 304"/>
              <a:gd name="T12" fmla="*/ 196850 w 144"/>
              <a:gd name="T13" fmla="*/ 331788 h 304"/>
              <a:gd name="T14" fmla="*/ 227013 w 144"/>
              <a:gd name="T15" fmla="*/ 161925 h 304"/>
              <a:gd name="T16" fmla="*/ 190500 w 144"/>
              <a:gd name="T17" fmla="*/ 153988 h 304"/>
              <a:gd name="T18" fmla="*/ 225425 w 144"/>
              <a:gd name="T19" fmla="*/ 68263 h 304"/>
              <a:gd name="T20" fmla="*/ 217488 w 144"/>
              <a:gd name="T21" fmla="*/ 20638 h 304"/>
              <a:gd name="T22" fmla="*/ 104775 w 144"/>
              <a:gd name="T23" fmla="*/ 0 h 30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4" h="304">
                <a:moveTo>
                  <a:pt x="66" y="0"/>
                </a:moveTo>
                <a:lnTo>
                  <a:pt x="31" y="33"/>
                </a:lnTo>
                <a:lnTo>
                  <a:pt x="61" y="121"/>
                </a:lnTo>
                <a:lnTo>
                  <a:pt x="31" y="163"/>
                </a:lnTo>
                <a:lnTo>
                  <a:pt x="0" y="209"/>
                </a:lnTo>
                <a:lnTo>
                  <a:pt x="61" y="303"/>
                </a:lnTo>
                <a:lnTo>
                  <a:pt x="124" y="209"/>
                </a:lnTo>
                <a:lnTo>
                  <a:pt x="143" y="102"/>
                </a:lnTo>
                <a:lnTo>
                  <a:pt x="120" y="97"/>
                </a:lnTo>
                <a:lnTo>
                  <a:pt x="142" y="43"/>
                </a:lnTo>
                <a:lnTo>
                  <a:pt x="137" y="13"/>
                </a:lnTo>
                <a:lnTo>
                  <a:pt x="66" y="0"/>
                </a:lnTo>
              </a:path>
            </a:pathLst>
          </a:custGeom>
          <a:solidFill>
            <a:srgbClr val="660066"/>
          </a:solidFill>
          <a:ln w="12700" cap="rnd" cmpd="sng">
            <a:solidFill>
              <a:srgbClr val="000000"/>
            </a:solidFill>
            <a:prstDash val="solid"/>
            <a:round/>
            <a:headEnd type="none" w="med" len="med"/>
            <a:tailEnd type="none" w="med" len="med"/>
          </a:ln>
          <a:effectLst/>
        </p:spPr>
        <p:txBody>
          <a:bodyPr lIns="91430" tIns="45716" rIns="91430" bIns="45716"/>
          <a:lstStyle/>
          <a:p>
            <a:endParaRPr lang="en-US" i="0" dirty="0">
              <a:solidFill>
                <a:schemeClr val="tx1"/>
              </a:solidFill>
              <a:latin typeface="+mj-lt"/>
            </a:endParaRPr>
          </a:p>
        </p:txBody>
      </p:sp>
      <p:sp>
        <p:nvSpPr>
          <p:cNvPr id="3089" name="Freeform 16"/>
          <p:cNvSpPr>
            <a:spLocks/>
          </p:cNvSpPr>
          <p:nvPr/>
        </p:nvSpPr>
        <p:spPr bwMode="auto">
          <a:xfrm>
            <a:off x="7586663" y="3373439"/>
            <a:ext cx="133350" cy="341312"/>
          </a:xfrm>
          <a:custGeom>
            <a:avLst/>
            <a:gdLst>
              <a:gd name="T0" fmla="*/ 107950 w 84"/>
              <a:gd name="T1" fmla="*/ 0 h 215"/>
              <a:gd name="T2" fmla="*/ 0 w 84"/>
              <a:gd name="T3" fmla="*/ 1587 h 215"/>
              <a:gd name="T4" fmla="*/ 0 w 84"/>
              <a:gd name="T5" fmla="*/ 198437 h 215"/>
              <a:gd name="T6" fmla="*/ 0 w 84"/>
              <a:gd name="T7" fmla="*/ 341312 h 215"/>
              <a:gd name="T8" fmla="*/ 104775 w 84"/>
              <a:gd name="T9" fmla="*/ 334962 h 215"/>
              <a:gd name="T10" fmla="*/ 133350 w 84"/>
              <a:gd name="T11" fmla="*/ 282575 h 215"/>
              <a:gd name="T12" fmla="*/ 58738 w 84"/>
              <a:gd name="T13" fmla="*/ 177800 h 215"/>
              <a:gd name="T14" fmla="*/ 61913 w 84"/>
              <a:gd name="T15" fmla="*/ 85725 h 215"/>
              <a:gd name="T16" fmla="*/ 107950 w 84"/>
              <a:gd name="T17" fmla="*/ 0 h 21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4" h="215">
                <a:moveTo>
                  <a:pt x="68" y="0"/>
                </a:moveTo>
                <a:lnTo>
                  <a:pt x="0" y="1"/>
                </a:lnTo>
                <a:lnTo>
                  <a:pt x="0" y="125"/>
                </a:lnTo>
                <a:lnTo>
                  <a:pt x="0" y="215"/>
                </a:lnTo>
                <a:lnTo>
                  <a:pt x="66" y="211"/>
                </a:lnTo>
                <a:lnTo>
                  <a:pt x="84" y="178"/>
                </a:lnTo>
                <a:lnTo>
                  <a:pt x="37" y="112"/>
                </a:lnTo>
                <a:lnTo>
                  <a:pt x="39" y="54"/>
                </a:lnTo>
                <a:lnTo>
                  <a:pt x="68" y="0"/>
                </a:lnTo>
              </a:path>
            </a:pathLst>
          </a:custGeom>
          <a:solidFill>
            <a:srgbClr val="660066"/>
          </a:solidFill>
          <a:ln w="12700" cap="rnd" cmpd="sng">
            <a:solidFill>
              <a:srgbClr val="000000"/>
            </a:solidFill>
            <a:prstDash val="solid"/>
            <a:round/>
            <a:headEnd type="none" w="med" len="med"/>
            <a:tailEnd type="none" w="med" len="med"/>
          </a:ln>
          <a:effectLst/>
        </p:spPr>
        <p:txBody>
          <a:bodyPr lIns="91430" tIns="45716" rIns="91430" bIns="45716"/>
          <a:lstStyle/>
          <a:p>
            <a:endParaRPr lang="en-US" i="0" dirty="0">
              <a:solidFill>
                <a:schemeClr val="tx1"/>
              </a:solidFill>
              <a:latin typeface="+mj-lt"/>
            </a:endParaRPr>
          </a:p>
        </p:txBody>
      </p:sp>
      <p:sp>
        <p:nvSpPr>
          <p:cNvPr id="3090" name="Freeform 17"/>
          <p:cNvSpPr>
            <a:spLocks/>
          </p:cNvSpPr>
          <p:nvPr/>
        </p:nvSpPr>
        <p:spPr bwMode="auto">
          <a:xfrm>
            <a:off x="7043738" y="3422650"/>
            <a:ext cx="646112" cy="457200"/>
          </a:xfrm>
          <a:custGeom>
            <a:avLst/>
            <a:gdLst>
              <a:gd name="T0" fmla="*/ 0 w 407"/>
              <a:gd name="T1" fmla="*/ 0 h 288"/>
              <a:gd name="T2" fmla="*/ 539750 w 407"/>
              <a:gd name="T3" fmla="*/ 0 h 288"/>
              <a:gd name="T4" fmla="*/ 542925 w 407"/>
              <a:gd name="T5" fmla="*/ 287338 h 288"/>
              <a:gd name="T6" fmla="*/ 646112 w 407"/>
              <a:gd name="T7" fmla="*/ 292100 h 288"/>
              <a:gd name="T8" fmla="*/ 587375 w 407"/>
              <a:gd name="T9" fmla="*/ 457200 h 288"/>
              <a:gd name="T10" fmla="*/ 542925 w 407"/>
              <a:gd name="T11" fmla="*/ 452438 h 288"/>
              <a:gd name="T12" fmla="*/ 490537 w 407"/>
              <a:gd name="T13" fmla="*/ 449263 h 288"/>
              <a:gd name="T14" fmla="*/ 473075 w 407"/>
              <a:gd name="T15" fmla="*/ 371475 h 288"/>
              <a:gd name="T16" fmla="*/ 457200 w 407"/>
              <a:gd name="T17" fmla="*/ 158750 h 288"/>
              <a:gd name="T18" fmla="*/ 396875 w 407"/>
              <a:gd name="T19" fmla="*/ 206375 h 288"/>
              <a:gd name="T20" fmla="*/ 358775 w 407"/>
              <a:gd name="T21" fmla="*/ 204788 h 288"/>
              <a:gd name="T22" fmla="*/ 317500 w 407"/>
              <a:gd name="T23" fmla="*/ 130175 h 288"/>
              <a:gd name="T24" fmla="*/ 193675 w 407"/>
              <a:gd name="T25" fmla="*/ 85725 h 288"/>
              <a:gd name="T26" fmla="*/ 0 w 407"/>
              <a:gd name="T27" fmla="*/ 190500 h 288"/>
              <a:gd name="T28" fmla="*/ 0 w 407"/>
              <a:gd name="T29" fmla="*/ 0 h 28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07" h="288">
                <a:moveTo>
                  <a:pt x="0" y="0"/>
                </a:moveTo>
                <a:lnTo>
                  <a:pt x="340" y="0"/>
                </a:lnTo>
                <a:lnTo>
                  <a:pt x="342" y="181"/>
                </a:lnTo>
                <a:lnTo>
                  <a:pt x="407" y="184"/>
                </a:lnTo>
                <a:lnTo>
                  <a:pt x="370" y="288"/>
                </a:lnTo>
                <a:lnTo>
                  <a:pt x="342" y="285"/>
                </a:lnTo>
                <a:lnTo>
                  <a:pt x="309" y="283"/>
                </a:lnTo>
                <a:lnTo>
                  <a:pt x="298" y="234"/>
                </a:lnTo>
                <a:lnTo>
                  <a:pt x="288" y="100"/>
                </a:lnTo>
                <a:lnTo>
                  <a:pt x="250" y="130"/>
                </a:lnTo>
                <a:lnTo>
                  <a:pt x="226" y="129"/>
                </a:lnTo>
                <a:lnTo>
                  <a:pt x="200" y="82"/>
                </a:lnTo>
                <a:lnTo>
                  <a:pt x="122" y="54"/>
                </a:lnTo>
                <a:lnTo>
                  <a:pt x="0" y="120"/>
                </a:lnTo>
                <a:lnTo>
                  <a:pt x="0" y="0"/>
                </a:lnTo>
              </a:path>
            </a:pathLst>
          </a:custGeom>
          <a:solidFill>
            <a:schemeClr val="bg1">
              <a:alpha val="50196"/>
            </a:schemeClr>
          </a:solidFill>
          <a:ln w="12700" cap="rnd" cmpd="sng">
            <a:solidFill>
              <a:srgbClr val="000000"/>
            </a:solidFill>
            <a:prstDash val="solid"/>
            <a:round/>
            <a:headEnd type="none" w="med" len="med"/>
            <a:tailEnd type="none" w="med" len="med"/>
          </a:ln>
          <a:effectLst/>
          <a:extLst/>
        </p:spPr>
        <p:txBody>
          <a:bodyPr lIns="91430" tIns="45716" rIns="91430" bIns="45716"/>
          <a:lstStyle/>
          <a:p>
            <a:endParaRPr lang="en-US" i="0" dirty="0">
              <a:solidFill>
                <a:schemeClr val="tx1"/>
              </a:solidFill>
              <a:latin typeface="+mj-lt"/>
            </a:endParaRPr>
          </a:p>
        </p:txBody>
      </p:sp>
      <p:sp>
        <p:nvSpPr>
          <p:cNvPr id="3091" name="Freeform 18"/>
          <p:cNvSpPr>
            <a:spLocks/>
          </p:cNvSpPr>
          <p:nvPr/>
        </p:nvSpPr>
        <p:spPr bwMode="auto">
          <a:xfrm>
            <a:off x="3621088" y="3382963"/>
            <a:ext cx="1098550" cy="633412"/>
          </a:xfrm>
          <a:custGeom>
            <a:avLst/>
            <a:gdLst>
              <a:gd name="T0" fmla="*/ 0 w 692"/>
              <a:gd name="T1" fmla="*/ 0 h 399"/>
              <a:gd name="T2" fmla="*/ 1038225 w 692"/>
              <a:gd name="T3" fmla="*/ 0 h 399"/>
              <a:gd name="T4" fmla="*/ 1069975 w 692"/>
              <a:gd name="T5" fmla="*/ 44450 h 399"/>
              <a:gd name="T6" fmla="*/ 1023938 w 692"/>
              <a:gd name="T7" fmla="*/ 100012 h 399"/>
              <a:gd name="T8" fmla="*/ 1096963 w 692"/>
              <a:gd name="T9" fmla="*/ 176212 h 399"/>
              <a:gd name="T10" fmla="*/ 1096963 w 692"/>
              <a:gd name="T11" fmla="*/ 631825 h 399"/>
              <a:gd name="T12" fmla="*/ 0 w 692"/>
              <a:gd name="T13" fmla="*/ 631825 h 399"/>
              <a:gd name="T14" fmla="*/ 0 w 692"/>
              <a:gd name="T15" fmla="*/ 0 h 39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92" h="399">
                <a:moveTo>
                  <a:pt x="0" y="0"/>
                </a:moveTo>
                <a:lnTo>
                  <a:pt x="654" y="0"/>
                </a:lnTo>
                <a:lnTo>
                  <a:pt x="674" y="28"/>
                </a:lnTo>
                <a:lnTo>
                  <a:pt x="645" y="63"/>
                </a:lnTo>
                <a:lnTo>
                  <a:pt x="691" y="111"/>
                </a:lnTo>
                <a:lnTo>
                  <a:pt x="691" y="398"/>
                </a:lnTo>
                <a:lnTo>
                  <a:pt x="0" y="398"/>
                </a:lnTo>
                <a:lnTo>
                  <a:pt x="0" y="0"/>
                </a:lnTo>
              </a:path>
            </a:pathLst>
          </a:custGeom>
          <a:solidFill>
            <a:srgbClr val="660066"/>
          </a:solidFill>
          <a:ln w="12700" cap="rnd" cmpd="sng">
            <a:solidFill>
              <a:srgbClr val="000000"/>
            </a:solidFill>
            <a:prstDash val="solid"/>
            <a:round/>
            <a:headEnd type="none" w="med" len="med"/>
            <a:tailEnd type="none" w="med" len="med"/>
          </a:ln>
          <a:effectLst/>
        </p:spPr>
        <p:txBody>
          <a:bodyPr lIns="91430" tIns="45716" rIns="91430" bIns="45716"/>
          <a:lstStyle/>
          <a:p>
            <a:endParaRPr lang="en-US" i="0" dirty="0">
              <a:solidFill>
                <a:schemeClr val="tx1"/>
              </a:solidFill>
              <a:latin typeface="+mj-lt"/>
            </a:endParaRPr>
          </a:p>
        </p:txBody>
      </p:sp>
      <p:sp>
        <p:nvSpPr>
          <p:cNvPr id="3092" name="Freeform 19"/>
          <p:cNvSpPr>
            <a:spLocks/>
          </p:cNvSpPr>
          <p:nvPr/>
        </p:nvSpPr>
        <p:spPr bwMode="auto">
          <a:xfrm>
            <a:off x="3343275" y="2038351"/>
            <a:ext cx="1141413" cy="798513"/>
          </a:xfrm>
          <a:custGeom>
            <a:avLst/>
            <a:gdLst>
              <a:gd name="T0" fmla="*/ 0 w 719"/>
              <a:gd name="T1" fmla="*/ 0 h 503"/>
              <a:gd name="T2" fmla="*/ 1117600 w 719"/>
              <a:gd name="T3" fmla="*/ 0 h 503"/>
              <a:gd name="T4" fmla="*/ 1117600 w 719"/>
              <a:gd name="T5" fmla="*/ 61913 h 503"/>
              <a:gd name="T6" fmla="*/ 1066800 w 719"/>
              <a:gd name="T7" fmla="*/ 127000 h 503"/>
              <a:gd name="T8" fmla="*/ 1139825 w 719"/>
              <a:gd name="T9" fmla="*/ 222250 h 503"/>
              <a:gd name="T10" fmla="*/ 1139825 w 719"/>
              <a:gd name="T11" fmla="*/ 569913 h 503"/>
              <a:gd name="T12" fmla="*/ 1090613 w 719"/>
              <a:gd name="T13" fmla="*/ 569913 h 503"/>
              <a:gd name="T14" fmla="*/ 1090613 w 719"/>
              <a:gd name="T15" fmla="*/ 796925 h 503"/>
              <a:gd name="T16" fmla="*/ 895350 w 719"/>
              <a:gd name="T17" fmla="*/ 727075 h 503"/>
              <a:gd name="T18" fmla="*/ 815975 w 719"/>
              <a:gd name="T19" fmla="*/ 674688 h 503"/>
              <a:gd name="T20" fmla="*/ 0 w 719"/>
              <a:gd name="T21" fmla="*/ 674688 h 503"/>
              <a:gd name="T22" fmla="*/ 0 w 719"/>
              <a:gd name="T23" fmla="*/ 0 h 50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19" h="503">
                <a:moveTo>
                  <a:pt x="0" y="0"/>
                </a:moveTo>
                <a:lnTo>
                  <a:pt x="704" y="0"/>
                </a:lnTo>
                <a:lnTo>
                  <a:pt x="704" y="39"/>
                </a:lnTo>
                <a:lnTo>
                  <a:pt x="672" y="80"/>
                </a:lnTo>
                <a:lnTo>
                  <a:pt x="718" y="140"/>
                </a:lnTo>
                <a:lnTo>
                  <a:pt x="718" y="359"/>
                </a:lnTo>
                <a:lnTo>
                  <a:pt x="687" y="359"/>
                </a:lnTo>
                <a:lnTo>
                  <a:pt x="687" y="502"/>
                </a:lnTo>
                <a:lnTo>
                  <a:pt x="564" y="458"/>
                </a:lnTo>
                <a:lnTo>
                  <a:pt x="514" y="425"/>
                </a:lnTo>
                <a:lnTo>
                  <a:pt x="0" y="425"/>
                </a:lnTo>
                <a:lnTo>
                  <a:pt x="0" y="0"/>
                </a:lnTo>
              </a:path>
            </a:pathLst>
          </a:custGeom>
          <a:solidFill>
            <a:srgbClr val="660066"/>
          </a:solidFill>
          <a:ln w="12700" cap="rnd" cmpd="sng">
            <a:solidFill>
              <a:srgbClr val="000000"/>
            </a:solidFill>
            <a:prstDash val="solid"/>
            <a:round/>
            <a:headEnd type="none" w="med" len="med"/>
            <a:tailEnd type="none" w="med" len="med"/>
          </a:ln>
          <a:effectLst/>
        </p:spPr>
        <p:txBody>
          <a:bodyPr lIns="91430" tIns="45716" rIns="91430" bIns="45716"/>
          <a:lstStyle/>
          <a:p>
            <a:endParaRPr lang="en-US" i="0" dirty="0">
              <a:solidFill>
                <a:schemeClr val="tx1"/>
              </a:solidFill>
              <a:latin typeface="+mj-lt"/>
            </a:endParaRPr>
          </a:p>
        </p:txBody>
      </p:sp>
      <p:sp>
        <p:nvSpPr>
          <p:cNvPr id="3093" name="Freeform 20"/>
          <p:cNvSpPr>
            <a:spLocks/>
          </p:cNvSpPr>
          <p:nvPr/>
        </p:nvSpPr>
        <p:spPr bwMode="auto">
          <a:xfrm>
            <a:off x="4432301" y="2608264"/>
            <a:ext cx="993775" cy="630237"/>
          </a:xfrm>
          <a:custGeom>
            <a:avLst/>
            <a:gdLst>
              <a:gd name="T0" fmla="*/ 0 w 626"/>
              <a:gd name="T1" fmla="*/ 0 h 397"/>
              <a:gd name="T2" fmla="*/ 844550 w 626"/>
              <a:gd name="T3" fmla="*/ 0 h 397"/>
              <a:gd name="T4" fmla="*/ 873125 w 626"/>
              <a:gd name="T5" fmla="*/ 71437 h 397"/>
              <a:gd name="T6" fmla="*/ 868363 w 626"/>
              <a:gd name="T7" fmla="*/ 157162 h 397"/>
              <a:gd name="T8" fmla="*/ 949325 w 626"/>
              <a:gd name="T9" fmla="*/ 242887 h 397"/>
              <a:gd name="T10" fmla="*/ 992188 w 626"/>
              <a:gd name="T11" fmla="*/ 347662 h 397"/>
              <a:gd name="T12" fmla="*/ 873125 w 626"/>
              <a:gd name="T13" fmla="*/ 446087 h 397"/>
              <a:gd name="T14" fmla="*/ 895350 w 626"/>
              <a:gd name="T15" fmla="*/ 512762 h 397"/>
              <a:gd name="T16" fmla="*/ 795338 w 626"/>
              <a:gd name="T17" fmla="*/ 628650 h 397"/>
              <a:gd name="T18" fmla="*/ 117475 w 626"/>
              <a:gd name="T19" fmla="*/ 628650 h 397"/>
              <a:gd name="T20" fmla="*/ 0 w 626"/>
              <a:gd name="T21" fmla="*/ 228600 h 397"/>
              <a:gd name="T22" fmla="*/ 0 w 626"/>
              <a:gd name="T23" fmla="*/ 0 h 39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26" h="397">
                <a:moveTo>
                  <a:pt x="0" y="0"/>
                </a:moveTo>
                <a:lnTo>
                  <a:pt x="532" y="0"/>
                </a:lnTo>
                <a:lnTo>
                  <a:pt x="550" y="45"/>
                </a:lnTo>
                <a:lnTo>
                  <a:pt x="547" y="99"/>
                </a:lnTo>
                <a:lnTo>
                  <a:pt x="598" y="153"/>
                </a:lnTo>
                <a:lnTo>
                  <a:pt x="625" y="219"/>
                </a:lnTo>
                <a:lnTo>
                  <a:pt x="550" y="281"/>
                </a:lnTo>
                <a:lnTo>
                  <a:pt x="564" y="323"/>
                </a:lnTo>
                <a:lnTo>
                  <a:pt x="501" y="396"/>
                </a:lnTo>
                <a:lnTo>
                  <a:pt x="74" y="396"/>
                </a:lnTo>
                <a:lnTo>
                  <a:pt x="0" y="144"/>
                </a:lnTo>
                <a:lnTo>
                  <a:pt x="0" y="0"/>
                </a:lnTo>
              </a:path>
            </a:pathLst>
          </a:custGeom>
          <a:solidFill>
            <a:srgbClr val="660066"/>
          </a:solidFill>
          <a:ln w="12700" cap="rnd" cmpd="sng">
            <a:solidFill>
              <a:srgbClr val="000000"/>
            </a:solidFill>
            <a:prstDash val="solid"/>
            <a:round/>
            <a:headEnd type="none" w="med" len="med"/>
            <a:tailEnd type="none" w="med" len="med"/>
          </a:ln>
          <a:effectLst/>
        </p:spPr>
        <p:txBody>
          <a:bodyPr lIns="91430" tIns="45716" rIns="91430" bIns="45716"/>
          <a:lstStyle/>
          <a:p>
            <a:endParaRPr lang="en-US" i="0" dirty="0">
              <a:solidFill>
                <a:schemeClr val="tx1"/>
              </a:solidFill>
              <a:latin typeface="+mj-lt"/>
            </a:endParaRPr>
          </a:p>
        </p:txBody>
      </p:sp>
      <p:sp>
        <p:nvSpPr>
          <p:cNvPr id="3094" name="Freeform 21"/>
          <p:cNvSpPr>
            <a:spLocks/>
          </p:cNvSpPr>
          <p:nvPr/>
        </p:nvSpPr>
        <p:spPr bwMode="auto">
          <a:xfrm>
            <a:off x="4346575" y="1371600"/>
            <a:ext cx="1022350" cy="1243013"/>
          </a:xfrm>
          <a:custGeom>
            <a:avLst/>
            <a:gdLst>
              <a:gd name="T0" fmla="*/ 0 w 644"/>
              <a:gd name="T1" fmla="*/ 0 h 783"/>
              <a:gd name="T2" fmla="*/ 341313 w 644"/>
              <a:gd name="T3" fmla="*/ 0 h 783"/>
              <a:gd name="T4" fmla="*/ 1020763 w 644"/>
              <a:gd name="T5" fmla="*/ 150813 h 783"/>
              <a:gd name="T6" fmla="*/ 787400 w 644"/>
              <a:gd name="T7" fmla="*/ 393700 h 783"/>
              <a:gd name="T8" fmla="*/ 687388 w 644"/>
              <a:gd name="T9" fmla="*/ 762000 h 783"/>
              <a:gd name="T10" fmla="*/ 687388 w 644"/>
              <a:gd name="T11" fmla="*/ 957263 h 783"/>
              <a:gd name="T12" fmla="*/ 920750 w 644"/>
              <a:gd name="T13" fmla="*/ 1146175 h 783"/>
              <a:gd name="T14" fmla="*/ 935038 w 644"/>
              <a:gd name="T15" fmla="*/ 1241425 h 783"/>
              <a:gd name="T16" fmla="*/ 136525 w 644"/>
              <a:gd name="T17" fmla="*/ 1241425 h 783"/>
              <a:gd name="T18" fmla="*/ 136525 w 644"/>
              <a:gd name="T19" fmla="*/ 882650 h 783"/>
              <a:gd name="T20" fmla="*/ 68263 w 644"/>
              <a:gd name="T21" fmla="*/ 792163 h 783"/>
              <a:gd name="T22" fmla="*/ 112713 w 644"/>
              <a:gd name="T23" fmla="*/ 736600 h 783"/>
              <a:gd name="T24" fmla="*/ 112713 w 644"/>
              <a:gd name="T25" fmla="*/ 658813 h 783"/>
              <a:gd name="T26" fmla="*/ 85725 w 644"/>
              <a:gd name="T27" fmla="*/ 444500 h 783"/>
              <a:gd name="T28" fmla="*/ 0 w 644"/>
              <a:gd name="T29" fmla="*/ 0 h 78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644" h="783">
                <a:moveTo>
                  <a:pt x="0" y="0"/>
                </a:moveTo>
                <a:lnTo>
                  <a:pt x="215" y="0"/>
                </a:lnTo>
                <a:lnTo>
                  <a:pt x="643" y="95"/>
                </a:lnTo>
                <a:lnTo>
                  <a:pt x="496" y="248"/>
                </a:lnTo>
                <a:lnTo>
                  <a:pt x="433" y="480"/>
                </a:lnTo>
                <a:lnTo>
                  <a:pt x="433" y="603"/>
                </a:lnTo>
                <a:lnTo>
                  <a:pt x="580" y="722"/>
                </a:lnTo>
                <a:lnTo>
                  <a:pt x="589" y="782"/>
                </a:lnTo>
                <a:lnTo>
                  <a:pt x="86" y="782"/>
                </a:lnTo>
                <a:lnTo>
                  <a:pt x="86" y="556"/>
                </a:lnTo>
                <a:lnTo>
                  <a:pt x="43" y="499"/>
                </a:lnTo>
                <a:lnTo>
                  <a:pt x="71" y="464"/>
                </a:lnTo>
                <a:lnTo>
                  <a:pt x="71" y="415"/>
                </a:lnTo>
                <a:lnTo>
                  <a:pt x="54" y="280"/>
                </a:lnTo>
                <a:lnTo>
                  <a:pt x="0" y="0"/>
                </a:lnTo>
              </a:path>
            </a:pathLst>
          </a:custGeom>
          <a:solidFill>
            <a:srgbClr val="660066"/>
          </a:solidFill>
          <a:ln w="12700" cap="rnd" cmpd="sng">
            <a:solidFill>
              <a:srgbClr val="000000"/>
            </a:solidFill>
            <a:prstDash val="solid"/>
            <a:round/>
            <a:headEnd type="none" w="med" len="med"/>
            <a:tailEnd type="none" w="med" len="med"/>
          </a:ln>
          <a:effectLst/>
        </p:spPr>
        <p:txBody>
          <a:bodyPr lIns="91430" tIns="45716" rIns="91430" bIns="45716"/>
          <a:lstStyle/>
          <a:p>
            <a:endParaRPr lang="en-US" i="0" dirty="0">
              <a:solidFill>
                <a:schemeClr val="tx1"/>
              </a:solidFill>
              <a:latin typeface="+mj-lt"/>
            </a:endParaRPr>
          </a:p>
        </p:txBody>
      </p:sp>
      <p:sp>
        <p:nvSpPr>
          <p:cNvPr id="3095" name="Freeform 22"/>
          <p:cNvSpPr>
            <a:spLocks/>
          </p:cNvSpPr>
          <p:nvPr/>
        </p:nvSpPr>
        <p:spPr bwMode="auto">
          <a:xfrm>
            <a:off x="5032376" y="1833564"/>
            <a:ext cx="892175" cy="1017587"/>
          </a:xfrm>
          <a:custGeom>
            <a:avLst/>
            <a:gdLst>
              <a:gd name="T0" fmla="*/ 57150 w 562"/>
              <a:gd name="T1" fmla="*/ 76200 h 641"/>
              <a:gd name="T2" fmla="*/ 282575 w 562"/>
              <a:gd name="T3" fmla="*/ 0 h 641"/>
              <a:gd name="T4" fmla="*/ 328613 w 562"/>
              <a:gd name="T5" fmla="*/ 95250 h 641"/>
              <a:gd name="T6" fmla="*/ 635000 w 562"/>
              <a:gd name="T7" fmla="*/ 265112 h 641"/>
              <a:gd name="T8" fmla="*/ 704850 w 562"/>
              <a:gd name="T9" fmla="*/ 360362 h 641"/>
              <a:gd name="T10" fmla="*/ 727075 w 562"/>
              <a:gd name="T11" fmla="*/ 454025 h 641"/>
              <a:gd name="T12" fmla="*/ 844550 w 562"/>
              <a:gd name="T13" fmla="*/ 431800 h 641"/>
              <a:gd name="T14" fmla="*/ 890588 w 562"/>
              <a:gd name="T15" fmla="*/ 474662 h 641"/>
              <a:gd name="T16" fmla="*/ 790575 w 562"/>
              <a:gd name="T17" fmla="*/ 635000 h 641"/>
              <a:gd name="T18" fmla="*/ 741363 w 562"/>
              <a:gd name="T19" fmla="*/ 1016000 h 641"/>
              <a:gd name="T20" fmla="*/ 346075 w 562"/>
              <a:gd name="T21" fmla="*/ 1016000 h 641"/>
              <a:gd name="T22" fmla="*/ 269875 w 562"/>
              <a:gd name="T23" fmla="*/ 946150 h 641"/>
              <a:gd name="T24" fmla="*/ 274638 w 562"/>
              <a:gd name="T25" fmla="*/ 854075 h 641"/>
              <a:gd name="T26" fmla="*/ 242888 w 562"/>
              <a:gd name="T27" fmla="*/ 771525 h 641"/>
              <a:gd name="T28" fmla="*/ 233363 w 562"/>
              <a:gd name="T29" fmla="*/ 685800 h 641"/>
              <a:gd name="T30" fmla="*/ 0 w 562"/>
              <a:gd name="T31" fmla="*/ 498475 h 641"/>
              <a:gd name="T32" fmla="*/ 0 w 562"/>
              <a:gd name="T33" fmla="*/ 309562 h 641"/>
              <a:gd name="T34" fmla="*/ 57150 w 562"/>
              <a:gd name="T35" fmla="*/ 76200 h 64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62" h="641">
                <a:moveTo>
                  <a:pt x="36" y="48"/>
                </a:moveTo>
                <a:lnTo>
                  <a:pt x="178" y="0"/>
                </a:lnTo>
                <a:lnTo>
                  <a:pt x="207" y="60"/>
                </a:lnTo>
                <a:lnTo>
                  <a:pt x="400" y="167"/>
                </a:lnTo>
                <a:lnTo>
                  <a:pt x="444" y="227"/>
                </a:lnTo>
                <a:lnTo>
                  <a:pt x="458" y="286"/>
                </a:lnTo>
                <a:lnTo>
                  <a:pt x="532" y="272"/>
                </a:lnTo>
                <a:lnTo>
                  <a:pt x="561" y="299"/>
                </a:lnTo>
                <a:lnTo>
                  <a:pt x="498" y="400"/>
                </a:lnTo>
                <a:lnTo>
                  <a:pt x="467" y="640"/>
                </a:lnTo>
                <a:lnTo>
                  <a:pt x="218" y="640"/>
                </a:lnTo>
                <a:lnTo>
                  <a:pt x="170" y="596"/>
                </a:lnTo>
                <a:lnTo>
                  <a:pt x="173" y="538"/>
                </a:lnTo>
                <a:lnTo>
                  <a:pt x="153" y="486"/>
                </a:lnTo>
                <a:lnTo>
                  <a:pt x="147" y="432"/>
                </a:lnTo>
                <a:lnTo>
                  <a:pt x="0" y="314"/>
                </a:lnTo>
                <a:lnTo>
                  <a:pt x="0" y="195"/>
                </a:lnTo>
                <a:lnTo>
                  <a:pt x="36" y="48"/>
                </a:lnTo>
              </a:path>
            </a:pathLst>
          </a:custGeom>
          <a:solidFill>
            <a:srgbClr val="660066"/>
          </a:solidFill>
          <a:ln w="12700" cap="rnd" cmpd="sng">
            <a:solidFill>
              <a:srgbClr val="000000"/>
            </a:solidFill>
            <a:prstDash val="solid"/>
            <a:round/>
            <a:headEnd type="none" w="med" len="med"/>
            <a:tailEnd type="none" w="med" len="med"/>
          </a:ln>
          <a:effectLst/>
        </p:spPr>
        <p:txBody>
          <a:bodyPr lIns="91430" tIns="45716" rIns="91430" bIns="45716"/>
          <a:lstStyle/>
          <a:p>
            <a:endParaRPr lang="en-US" i="0" dirty="0">
              <a:solidFill>
                <a:schemeClr val="tx1"/>
              </a:solidFill>
              <a:latin typeface="+mj-lt"/>
            </a:endParaRPr>
          </a:p>
        </p:txBody>
      </p:sp>
      <p:sp>
        <p:nvSpPr>
          <p:cNvPr id="3096" name="Freeform 23"/>
          <p:cNvSpPr>
            <a:spLocks/>
          </p:cNvSpPr>
          <p:nvPr/>
        </p:nvSpPr>
        <p:spPr bwMode="auto">
          <a:xfrm>
            <a:off x="5356226" y="1730375"/>
            <a:ext cx="1023938" cy="549275"/>
          </a:xfrm>
          <a:custGeom>
            <a:avLst/>
            <a:gdLst>
              <a:gd name="T0" fmla="*/ 0 w 645"/>
              <a:gd name="T1" fmla="*/ 190500 h 346"/>
              <a:gd name="T2" fmla="*/ 317500 w 645"/>
              <a:gd name="T3" fmla="*/ 376238 h 346"/>
              <a:gd name="T4" fmla="*/ 379413 w 645"/>
              <a:gd name="T5" fmla="*/ 466725 h 346"/>
              <a:gd name="T6" fmla="*/ 401638 w 645"/>
              <a:gd name="T7" fmla="*/ 549275 h 346"/>
              <a:gd name="T8" fmla="*/ 577850 w 645"/>
              <a:gd name="T9" fmla="*/ 357188 h 346"/>
              <a:gd name="T10" fmla="*/ 1023938 w 645"/>
              <a:gd name="T11" fmla="*/ 282575 h 346"/>
              <a:gd name="T12" fmla="*/ 827088 w 645"/>
              <a:gd name="T13" fmla="*/ 144463 h 346"/>
              <a:gd name="T14" fmla="*/ 563563 w 645"/>
              <a:gd name="T15" fmla="*/ 271463 h 346"/>
              <a:gd name="T16" fmla="*/ 312738 w 645"/>
              <a:gd name="T17" fmla="*/ 160338 h 346"/>
              <a:gd name="T18" fmla="*/ 460375 w 645"/>
              <a:gd name="T19" fmla="*/ 25400 h 346"/>
              <a:gd name="T20" fmla="*/ 331788 w 645"/>
              <a:gd name="T21" fmla="*/ 0 h 346"/>
              <a:gd name="T22" fmla="*/ 0 w 645"/>
              <a:gd name="T23" fmla="*/ 190500 h 346"/>
              <a:gd name="T24" fmla="*/ 0 w 645"/>
              <a:gd name="T25" fmla="*/ 190500 h 34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45" h="346">
                <a:moveTo>
                  <a:pt x="0" y="120"/>
                </a:moveTo>
                <a:lnTo>
                  <a:pt x="200" y="237"/>
                </a:lnTo>
                <a:lnTo>
                  <a:pt x="239" y="294"/>
                </a:lnTo>
                <a:lnTo>
                  <a:pt x="253" y="346"/>
                </a:lnTo>
                <a:lnTo>
                  <a:pt x="364" y="225"/>
                </a:lnTo>
                <a:lnTo>
                  <a:pt x="645" y="178"/>
                </a:lnTo>
                <a:lnTo>
                  <a:pt x="521" y="91"/>
                </a:lnTo>
                <a:lnTo>
                  <a:pt x="355" y="171"/>
                </a:lnTo>
                <a:lnTo>
                  <a:pt x="197" y="101"/>
                </a:lnTo>
                <a:lnTo>
                  <a:pt x="290" y="16"/>
                </a:lnTo>
                <a:lnTo>
                  <a:pt x="209" y="0"/>
                </a:lnTo>
                <a:lnTo>
                  <a:pt x="0" y="120"/>
                </a:lnTo>
                <a:close/>
              </a:path>
            </a:pathLst>
          </a:custGeom>
          <a:solidFill>
            <a:srgbClr val="660066"/>
          </a:solidFill>
          <a:ln w="12700" cap="rnd" cmpd="sng">
            <a:solidFill>
              <a:srgbClr val="000000"/>
            </a:solidFill>
            <a:prstDash val="solid"/>
            <a:round/>
            <a:headEnd type="none" w="med" len="med"/>
            <a:tailEnd type="none" w="med" len="med"/>
          </a:ln>
          <a:effectLst/>
          <a:extLst/>
        </p:spPr>
        <p:txBody>
          <a:bodyPr lIns="91430" tIns="45716" rIns="91430" bIns="45716"/>
          <a:lstStyle/>
          <a:p>
            <a:endParaRPr lang="en-US" i="0" dirty="0">
              <a:solidFill>
                <a:schemeClr val="tx1"/>
              </a:solidFill>
              <a:latin typeface="+mj-lt"/>
            </a:endParaRPr>
          </a:p>
        </p:txBody>
      </p:sp>
      <p:sp>
        <p:nvSpPr>
          <p:cNvPr id="3097" name="Freeform 24"/>
          <p:cNvSpPr>
            <a:spLocks/>
          </p:cNvSpPr>
          <p:nvPr/>
        </p:nvSpPr>
        <p:spPr bwMode="auto">
          <a:xfrm>
            <a:off x="5940425" y="2149475"/>
            <a:ext cx="673100" cy="858838"/>
          </a:xfrm>
          <a:custGeom>
            <a:avLst/>
            <a:gdLst>
              <a:gd name="T0" fmla="*/ 320675 w 424"/>
              <a:gd name="T1" fmla="*/ 0 h 541"/>
              <a:gd name="T2" fmla="*/ 534988 w 424"/>
              <a:gd name="T3" fmla="*/ 69850 h 541"/>
              <a:gd name="T4" fmla="*/ 581025 w 424"/>
              <a:gd name="T5" fmla="*/ 238125 h 541"/>
              <a:gd name="T6" fmla="*/ 455613 w 424"/>
              <a:gd name="T7" fmla="*/ 377825 h 541"/>
              <a:gd name="T8" fmla="*/ 487363 w 424"/>
              <a:gd name="T9" fmla="*/ 442913 h 541"/>
              <a:gd name="T10" fmla="*/ 608013 w 424"/>
              <a:gd name="T11" fmla="*/ 368300 h 541"/>
              <a:gd name="T12" fmla="*/ 657225 w 424"/>
              <a:gd name="T13" fmla="*/ 384175 h 541"/>
              <a:gd name="T14" fmla="*/ 671513 w 424"/>
              <a:gd name="T15" fmla="*/ 615950 h 541"/>
              <a:gd name="T16" fmla="*/ 539750 w 424"/>
              <a:gd name="T17" fmla="*/ 809625 h 541"/>
              <a:gd name="T18" fmla="*/ 539750 w 424"/>
              <a:gd name="T19" fmla="*/ 857250 h 541"/>
              <a:gd name="T20" fmla="*/ 0 w 424"/>
              <a:gd name="T21" fmla="*/ 857250 h 541"/>
              <a:gd name="T22" fmla="*/ 77788 w 424"/>
              <a:gd name="T23" fmla="*/ 615950 h 541"/>
              <a:gd name="T24" fmla="*/ 36513 w 424"/>
              <a:gd name="T25" fmla="*/ 428625 h 541"/>
              <a:gd name="T26" fmla="*/ 106363 w 424"/>
              <a:gd name="T27" fmla="*/ 228600 h 541"/>
              <a:gd name="T28" fmla="*/ 320675 w 424"/>
              <a:gd name="T29" fmla="*/ 0 h 54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24" h="541">
                <a:moveTo>
                  <a:pt x="202" y="0"/>
                </a:moveTo>
                <a:lnTo>
                  <a:pt x="337" y="44"/>
                </a:lnTo>
                <a:lnTo>
                  <a:pt x="366" y="150"/>
                </a:lnTo>
                <a:lnTo>
                  <a:pt x="287" y="238"/>
                </a:lnTo>
                <a:lnTo>
                  <a:pt x="307" y="279"/>
                </a:lnTo>
                <a:lnTo>
                  <a:pt x="383" y="232"/>
                </a:lnTo>
                <a:lnTo>
                  <a:pt x="414" y="242"/>
                </a:lnTo>
                <a:lnTo>
                  <a:pt x="423" y="388"/>
                </a:lnTo>
                <a:lnTo>
                  <a:pt x="340" y="510"/>
                </a:lnTo>
                <a:lnTo>
                  <a:pt x="340" y="540"/>
                </a:lnTo>
                <a:lnTo>
                  <a:pt x="0" y="540"/>
                </a:lnTo>
                <a:lnTo>
                  <a:pt x="49" y="388"/>
                </a:lnTo>
                <a:lnTo>
                  <a:pt x="23" y="270"/>
                </a:lnTo>
                <a:lnTo>
                  <a:pt x="67" y="144"/>
                </a:lnTo>
                <a:lnTo>
                  <a:pt x="202" y="0"/>
                </a:lnTo>
              </a:path>
            </a:pathLst>
          </a:custGeom>
          <a:solidFill>
            <a:srgbClr val="660066"/>
          </a:solidFill>
          <a:ln w="12700" cap="rnd" cmpd="sng">
            <a:solidFill>
              <a:srgbClr val="000000"/>
            </a:solidFill>
            <a:prstDash val="solid"/>
            <a:round/>
            <a:headEnd type="none" w="med" len="med"/>
            <a:tailEnd type="none" w="med" len="med"/>
          </a:ln>
          <a:effectLst/>
        </p:spPr>
        <p:txBody>
          <a:bodyPr lIns="91430" tIns="45716" rIns="91430" bIns="45716"/>
          <a:lstStyle/>
          <a:p>
            <a:endParaRPr lang="en-US" i="0" dirty="0">
              <a:solidFill>
                <a:schemeClr val="tx1"/>
              </a:solidFill>
              <a:latin typeface="+mj-lt"/>
            </a:endParaRPr>
          </a:p>
        </p:txBody>
      </p:sp>
      <p:sp>
        <p:nvSpPr>
          <p:cNvPr id="3098" name="Freeform 25"/>
          <p:cNvSpPr>
            <a:spLocks/>
          </p:cNvSpPr>
          <p:nvPr/>
        </p:nvSpPr>
        <p:spPr bwMode="auto">
          <a:xfrm>
            <a:off x="5229226" y="2849564"/>
            <a:ext cx="606425" cy="1146175"/>
          </a:xfrm>
          <a:custGeom>
            <a:avLst/>
            <a:gdLst>
              <a:gd name="T0" fmla="*/ 153988 w 382"/>
              <a:gd name="T1" fmla="*/ 0 h 722"/>
              <a:gd name="T2" fmla="*/ 550863 w 382"/>
              <a:gd name="T3" fmla="*/ 0 h 722"/>
              <a:gd name="T4" fmla="*/ 600075 w 382"/>
              <a:gd name="T5" fmla="*/ 169863 h 722"/>
              <a:gd name="T6" fmla="*/ 600075 w 382"/>
              <a:gd name="T7" fmla="*/ 758825 h 722"/>
              <a:gd name="T8" fmla="*/ 604838 w 382"/>
              <a:gd name="T9" fmla="*/ 811213 h 722"/>
              <a:gd name="T10" fmla="*/ 528638 w 382"/>
              <a:gd name="T11" fmla="*/ 911225 h 722"/>
              <a:gd name="T12" fmla="*/ 509588 w 382"/>
              <a:gd name="T13" fmla="*/ 1031875 h 722"/>
              <a:gd name="T14" fmla="*/ 363538 w 382"/>
              <a:gd name="T15" fmla="*/ 1144588 h 722"/>
              <a:gd name="T16" fmla="*/ 295275 w 382"/>
              <a:gd name="T17" fmla="*/ 1119188 h 722"/>
              <a:gd name="T18" fmla="*/ 144463 w 382"/>
              <a:gd name="T19" fmla="*/ 876300 h 722"/>
              <a:gd name="T20" fmla="*/ 187325 w 382"/>
              <a:gd name="T21" fmla="*/ 801688 h 722"/>
              <a:gd name="T22" fmla="*/ 127000 w 382"/>
              <a:gd name="T23" fmla="*/ 754063 h 722"/>
              <a:gd name="T24" fmla="*/ 0 w 382"/>
              <a:gd name="T25" fmla="*/ 523875 h 722"/>
              <a:gd name="T26" fmla="*/ 9525 w 382"/>
              <a:gd name="T27" fmla="*/ 381000 h 722"/>
              <a:gd name="T28" fmla="*/ 100013 w 382"/>
              <a:gd name="T29" fmla="*/ 265113 h 722"/>
              <a:gd name="T30" fmla="*/ 76200 w 382"/>
              <a:gd name="T31" fmla="*/ 200025 h 722"/>
              <a:gd name="T32" fmla="*/ 192088 w 382"/>
              <a:gd name="T33" fmla="*/ 107950 h 722"/>
              <a:gd name="T34" fmla="*/ 153988 w 382"/>
              <a:gd name="T35" fmla="*/ 0 h 7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82" h="722">
                <a:moveTo>
                  <a:pt x="97" y="0"/>
                </a:moveTo>
                <a:lnTo>
                  <a:pt x="347" y="0"/>
                </a:lnTo>
                <a:lnTo>
                  <a:pt x="378" y="107"/>
                </a:lnTo>
                <a:lnTo>
                  <a:pt x="378" y="478"/>
                </a:lnTo>
                <a:lnTo>
                  <a:pt x="381" y="511"/>
                </a:lnTo>
                <a:lnTo>
                  <a:pt x="333" y="574"/>
                </a:lnTo>
                <a:lnTo>
                  <a:pt x="321" y="650"/>
                </a:lnTo>
                <a:lnTo>
                  <a:pt x="229" y="721"/>
                </a:lnTo>
                <a:lnTo>
                  <a:pt x="186" y="705"/>
                </a:lnTo>
                <a:lnTo>
                  <a:pt x="91" y="552"/>
                </a:lnTo>
                <a:lnTo>
                  <a:pt x="118" y="505"/>
                </a:lnTo>
                <a:lnTo>
                  <a:pt x="80" y="475"/>
                </a:lnTo>
                <a:lnTo>
                  <a:pt x="0" y="330"/>
                </a:lnTo>
                <a:lnTo>
                  <a:pt x="6" y="240"/>
                </a:lnTo>
                <a:lnTo>
                  <a:pt x="63" y="167"/>
                </a:lnTo>
                <a:lnTo>
                  <a:pt x="48" y="126"/>
                </a:lnTo>
                <a:lnTo>
                  <a:pt x="121" y="68"/>
                </a:lnTo>
                <a:lnTo>
                  <a:pt x="97" y="0"/>
                </a:lnTo>
              </a:path>
            </a:pathLst>
          </a:custGeom>
          <a:solidFill>
            <a:srgbClr val="660066"/>
          </a:solidFill>
          <a:ln w="12700" cap="rnd" cmpd="sng">
            <a:solidFill>
              <a:srgbClr val="000000"/>
            </a:solidFill>
            <a:prstDash val="solid"/>
            <a:round/>
            <a:headEnd type="none" w="med" len="med"/>
            <a:tailEnd type="none" w="med" len="med"/>
          </a:ln>
          <a:effectLst/>
        </p:spPr>
        <p:txBody>
          <a:bodyPr lIns="91430" tIns="45716" rIns="91430" bIns="45716"/>
          <a:lstStyle/>
          <a:p>
            <a:endParaRPr lang="en-US" i="0" dirty="0">
              <a:solidFill>
                <a:schemeClr val="tx1"/>
              </a:solidFill>
              <a:latin typeface="+mj-lt"/>
            </a:endParaRPr>
          </a:p>
        </p:txBody>
      </p:sp>
      <p:sp>
        <p:nvSpPr>
          <p:cNvPr id="3099" name="Freeform 26"/>
          <p:cNvSpPr>
            <a:spLocks/>
          </p:cNvSpPr>
          <p:nvPr/>
        </p:nvSpPr>
        <p:spPr bwMode="auto">
          <a:xfrm>
            <a:off x="4548188" y="3232150"/>
            <a:ext cx="1035050" cy="1004888"/>
          </a:xfrm>
          <a:custGeom>
            <a:avLst/>
            <a:gdLst>
              <a:gd name="T0" fmla="*/ 0 w 652"/>
              <a:gd name="T1" fmla="*/ 4763 h 633"/>
              <a:gd name="T2" fmla="*/ 681038 w 652"/>
              <a:gd name="T3" fmla="*/ 6350 h 633"/>
              <a:gd name="T4" fmla="*/ 682625 w 652"/>
              <a:gd name="T5" fmla="*/ 144463 h 633"/>
              <a:gd name="T6" fmla="*/ 801688 w 652"/>
              <a:gd name="T7" fmla="*/ 376238 h 633"/>
              <a:gd name="T8" fmla="*/ 873125 w 652"/>
              <a:gd name="T9" fmla="*/ 425450 h 633"/>
              <a:gd name="T10" fmla="*/ 828675 w 652"/>
              <a:gd name="T11" fmla="*/ 500063 h 633"/>
              <a:gd name="T12" fmla="*/ 976313 w 652"/>
              <a:gd name="T13" fmla="*/ 735013 h 633"/>
              <a:gd name="T14" fmla="*/ 1035050 w 652"/>
              <a:gd name="T15" fmla="*/ 758825 h 633"/>
              <a:gd name="T16" fmla="*/ 963613 w 652"/>
              <a:gd name="T17" fmla="*/ 1004888 h 633"/>
              <a:gd name="T18" fmla="*/ 862013 w 652"/>
              <a:gd name="T19" fmla="*/ 995363 h 633"/>
              <a:gd name="T20" fmla="*/ 890588 w 652"/>
              <a:gd name="T21" fmla="*/ 895350 h 633"/>
              <a:gd name="T22" fmla="*/ 195263 w 652"/>
              <a:gd name="T23" fmla="*/ 896938 h 633"/>
              <a:gd name="T24" fmla="*/ 174625 w 652"/>
              <a:gd name="T25" fmla="*/ 752475 h 633"/>
              <a:gd name="T26" fmla="*/ 176213 w 652"/>
              <a:gd name="T27" fmla="*/ 333375 h 633"/>
              <a:gd name="T28" fmla="*/ 101600 w 652"/>
              <a:gd name="T29" fmla="*/ 252413 h 633"/>
              <a:gd name="T30" fmla="*/ 139700 w 652"/>
              <a:gd name="T31" fmla="*/ 192088 h 633"/>
              <a:gd name="T32" fmla="*/ 0 w 652"/>
              <a:gd name="T33" fmla="*/ 0 h 63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652" h="633">
                <a:moveTo>
                  <a:pt x="0" y="3"/>
                </a:moveTo>
                <a:lnTo>
                  <a:pt x="429" y="4"/>
                </a:lnTo>
                <a:lnTo>
                  <a:pt x="430" y="91"/>
                </a:lnTo>
                <a:lnTo>
                  <a:pt x="505" y="237"/>
                </a:lnTo>
                <a:lnTo>
                  <a:pt x="550" y="268"/>
                </a:lnTo>
                <a:lnTo>
                  <a:pt x="522" y="315"/>
                </a:lnTo>
                <a:lnTo>
                  <a:pt x="615" y="463"/>
                </a:lnTo>
                <a:lnTo>
                  <a:pt x="652" y="478"/>
                </a:lnTo>
                <a:lnTo>
                  <a:pt x="607" y="633"/>
                </a:lnTo>
                <a:lnTo>
                  <a:pt x="543" y="627"/>
                </a:lnTo>
                <a:lnTo>
                  <a:pt x="561" y="564"/>
                </a:lnTo>
                <a:lnTo>
                  <a:pt x="123" y="565"/>
                </a:lnTo>
                <a:lnTo>
                  <a:pt x="110" y="474"/>
                </a:lnTo>
                <a:lnTo>
                  <a:pt x="111" y="210"/>
                </a:lnTo>
                <a:lnTo>
                  <a:pt x="64" y="159"/>
                </a:lnTo>
                <a:lnTo>
                  <a:pt x="88" y="121"/>
                </a:lnTo>
                <a:lnTo>
                  <a:pt x="0" y="0"/>
                </a:lnTo>
              </a:path>
            </a:pathLst>
          </a:custGeom>
          <a:noFill/>
          <a:ln w="12700" cap="rnd" cmpd="sng">
            <a:solidFill>
              <a:srgbClr val="000000"/>
            </a:solidFill>
            <a:prstDash val="solid"/>
            <a:round/>
            <a:headEnd type="none" w="med" len="med"/>
            <a:tailEnd type="none" w="med" len="med"/>
          </a:ln>
          <a:effectLst/>
        </p:spPr>
        <p:txBody>
          <a:bodyPr lIns="91430" tIns="45716" rIns="91430" bIns="45716"/>
          <a:lstStyle/>
          <a:p>
            <a:endParaRPr lang="en-US" i="0" dirty="0">
              <a:solidFill>
                <a:schemeClr val="tx1"/>
              </a:solidFill>
              <a:latin typeface="+mj-lt"/>
            </a:endParaRPr>
          </a:p>
        </p:txBody>
      </p:sp>
      <p:sp>
        <p:nvSpPr>
          <p:cNvPr id="3100" name="Freeform 27"/>
          <p:cNvSpPr>
            <a:spLocks/>
          </p:cNvSpPr>
          <p:nvPr/>
        </p:nvSpPr>
        <p:spPr bwMode="auto">
          <a:xfrm>
            <a:off x="5738813" y="2998789"/>
            <a:ext cx="495300" cy="900112"/>
          </a:xfrm>
          <a:custGeom>
            <a:avLst/>
            <a:gdLst>
              <a:gd name="T0" fmla="*/ 90488 w 312"/>
              <a:gd name="T1" fmla="*/ 0 h 567"/>
              <a:gd name="T2" fmla="*/ 131763 w 312"/>
              <a:gd name="T3" fmla="*/ 30162 h 567"/>
              <a:gd name="T4" fmla="*/ 200025 w 312"/>
              <a:gd name="T5" fmla="*/ 4762 h 567"/>
              <a:gd name="T6" fmla="*/ 493713 w 312"/>
              <a:gd name="T7" fmla="*/ 4762 h 567"/>
              <a:gd name="T8" fmla="*/ 493713 w 312"/>
              <a:gd name="T9" fmla="*/ 541337 h 567"/>
              <a:gd name="T10" fmla="*/ 311150 w 312"/>
              <a:gd name="T11" fmla="*/ 817562 h 567"/>
              <a:gd name="T12" fmla="*/ 0 w 312"/>
              <a:gd name="T13" fmla="*/ 898525 h 567"/>
              <a:gd name="T14" fmla="*/ 22225 w 312"/>
              <a:gd name="T15" fmla="*/ 766762 h 567"/>
              <a:gd name="T16" fmla="*/ 90488 w 312"/>
              <a:gd name="T17" fmla="*/ 669925 h 567"/>
              <a:gd name="T18" fmla="*/ 90488 w 312"/>
              <a:gd name="T19" fmla="*/ 0 h 5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12" h="567">
                <a:moveTo>
                  <a:pt x="57" y="0"/>
                </a:moveTo>
                <a:lnTo>
                  <a:pt x="83" y="19"/>
                </a:lnTo>
                <a:lnTo>
                  <a:pt x="126" y="3"/>
                </a:lnTo>
                <a:lnTo>
                  <a:pt x="311" y="3"/>
                </a:lnTo>
                <a:lnTo>
                  <a:pt x="311" y="341"/>
                </a:lnTo>
                <a:lnTo>
                  <a:pt x="196" y="515"/>
                </a:lnTo>
                <a:lnTo>
                  <a:pt x="0" y="566"/>
                </a:lnTo>
                <a:lnTo>
                  <a:pt x="14" y="483"/>
                </a:lnTo>
                <a:lnTo>
                  <a:pt x="57" y="422"/>
                </a:lnTo>
                <a:lnTo>
                  <a:pt x="57" y="0"/>
                </a:lnTo>
              </a:path>
            </a:pathLst>
          </a:custGeom>
          <a:solidFill>
            <a:srgbClr val="660066"/>
          </a:solidFill>
          <a:ln w="12700" cap="rnd" cmpd="sng">
            <a:solidFill>
              <a:srgbClr val="000000"/>
            </a:solidFill>
            <a:prstDash val="solid"/>
            <a:round/>
            <a:headEnd type="none" w="med" len="med"/>
            <a:tailEnd type="none" w="med" len="med"/>
          </a:ln>
          <a:effectLst/>
          <a:extLst/>
        </p:spPr>
        <p:txBody>
          <a:bodyPr lIns="91430" tIns="45716" rIns="91430" bIns="45716"/>
          <a:lstStyle/>
          <a:p>
            <a:endParaRPr lang="en-US" i="0" dirty="0">
              <a:solidFill>
                <a:schemeClr val="tx1"/>
              </a:solidFill>
              <a:latin typeface="+mj-lt"/>
            </a:endParaRPr>
          </a:p>
        </p:txBody>
      </p:sp>
      <p:sp>
        <p:nvSpPr>
          <p:cNvPr id="3101" name="Freeform 28"/>
          <p:cNvSpPr>
            <a:spLocks/>
          </p:cNvSpPr>
          <p:nvPr/>
        </p:nvSpPr>
        <p:spPr bwMode="auto">
          <a:xfrm>
            <a:off x="6234114" y="2960689"/>
            <a:ext cx="676275" cy="750887"/>
          </a:xfrm>
          <a:custGeom>
            <a:avLst/>
            <a:gdLst>
              <a:gd name="T0" fmla="*/ 0 w 426"/>
              <a:gd name="T1" fmla="*/ 52387 h 473"/>
              <a:gd name="T2" fmla="*/ 252413 w 426"/>
              <a:gd name="T3" fmla="*/ 52387 h 473"/>
              <a:gd name="T4" fmla="*/ 347663 w 426"/>
              <a:gd name="T5" fmla="*/ 101600 h 473"/>
              <a:gd name="T6" fmla="*/ 488950 w 426"/>
              <a:gd name="T7" fmla="*/ 101600 h 473"/>
              <a:gd name="T8" fmla="*/ 674688 w 426"/>
              <a:gd name="T9" fmla="*/ 0 h 473"/>
              <a:gd name="T10" fmla="*/ 674688 w 426"/>
              <a:gd name="T11" fmla="*/ 327025 h 473"/>
              <a:gd name="T12" fmla="*/ 647700 w 426"/>
              <a:gd name="T13" fmla="*/ 341312 h 473"/>
              <a:gd name="T14" fmla="*/ 557213 w 426"/>
              <a:gd name="T15" fmla="*/ 539750 h 473"/>
              <a:gd name="T16" fmla="*/ 508000 w 426"/>
              <a:gd name="T17" fmla="*/ 539750 h 473"/>
              <a:gd name="T18" fmla="*/ 342900 w 426"/>
              <a:gd name="T19" fmla="*/ 749300 h 473"/>
              <a:gd name="T20" fmla="*/ 288925 w 426"/>
              <a:gd name="T21" fmla="*/ 695325 h 473"/>
              <a:gd name="T22" fmla="*/ 204788 w 426"/>
              <a:gd name="T23" fmla="*/ 719137 h 473"/>
              <a:gd name="T24" fmla="*/ 0 w 426"/>
              <a:gd name="T25" fmla="*/ 533400 h 473"/>
              <a:gd name="T26" fmla="*/ 0 w 426"/>
              <a:gd name="T27" fmla="*/ 52387 h 47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26" h="473">
                <a:moveTo>
                  <a:pt x="0" y="33"/>
                </a:moveTo>
                <a:lnTo>
                  <a:pt x="159" y="33"/>
                </a:lnTo>
                <a:lnTo>
                  <a:pt x="219" y="64"/>
                </a:lnTo>
                <a:lnTo>
                  <a:pt x="308" y="64"/>
                </a:lnTo>
                <a:lnTo>
                  <a:pt x="425" y="0"/>
                </a:lnTo>
                <a:lnTo>
                  <a:pt x="425" y="206"/>
                </a:lnTo>
                <a:lnTo>
                  <a:pt x="408" y="215"/>
                </a:lnTo>
                <a:lnTo>
                  <a:pt x="351" y="340"/>
                </a:lnTo>
                <a:lnTo>
                  <a:pt x="320" y="340"/>
                </a:lnTo>
                <a:lnTo>
                  <a:pt x="216" y="472"/>
                </a:lnTo>
                <a:lnTo>
                  <a:pt x="182" y="438"/>
                </a:lnTo>
                <a:lnTo>
                  <a:pt x="129" y="453"/>
                </a:lnTo>
                <a:lnTo>
                  <a:pt x="0" y="336"/>
                </a:lnTo>
                <a:lnTo>
                  <a:pt x="0" y="33"/>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rgbClr val="00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0" tIns="45716" rIns="91430" bIns="45716"/>
          <a:lstStyle/>
          <a:p>
            <a:endParaRPr lang="en-US" i="0" dirty="0">
              <a:solidFill>
                <a:schemeClr val="tx1"/>
              </a:solidFill>
              <a:latin typeface="+mj-lt"/>
            </a:endParaRPr>
          </a:p>
        </p:txBody>
      </p:sp>
      <p:sp>
        <p:nvSpPr>
          <p:cNvPr id="3102" name="Freeform 29"/>
          <p:cNvSpPr>
            <a:spLocks/>
          </p:cNvSpPr>
          <p:nvPr/>
        </p:nvSpPr>
        <p:spPr bwMode="auto">
          <a:xfrm>
            <a:off x="1535113" y="1371600"/>
            <a:ext cx="1809750" cy="1041400"/>
          </a:xfrm>
          <a:custGeom>
            <a:avLst/>
            <a:gdLst>
              <a:gd name="T0" fmla="*/ 4763 w 1140"/>
              <a:gd name="T1" fmla="*/ 0 h 656"/>
              <a:gd name="T2" fmla="*/ 1808163 w 1140"/>
              <a:gd name="T3" fmla="*/ 0 h 656"/>
              <a:gd name="T4" fmla="*/ 1808163 w 1140"/>
              <a:gd name="T5" fmla="*/ 901700 h 656"/>
              <a:gd name="T6" fmla="*/ 742950 w 1140"/>
              <a:gd name="T7" fmla="*/ 901700 h 656"/>
              <a:gd name="T8" fmla="*/ 742950 w 1140"/>
              <a:gd name="T9" fmla="*/ 957263 h 656"/>
              <a:gd name="T10" fmla="*/ 488950 w 1140"/>
              <a:gd name="T11" fmla="*/ 1039813 h 656"/>
              <a:gd name="T12" fmla="*/ 336550 w 1140"/>
              <a:gd name="T13" fmla="*/ 750888 h 656"/>
              <a:gd name="T14" fmla="*/ 246063 w 1140"/>
              <a:gd name="T15" fmla="*/ 790575 h 656"/>
              <a:gd name="T16" fmla="*/ 223838 w 1140"/>
              <a:gd name="T17" fmla="*/ 735013 h 656"/>
              <a:gd name="T18" fmla="*/ 277813 w 1140"/>
              <a:gd name="T19" fmla="*/ 581025 h 656"/>
              <a:gd name="T20" fmla="*/ 0 w 1140"/>
              <a:gd name="T21" fmla="*/ 261938 h 656"/>
              <a:gd name="T22" fmla="*/ 4763 w 1140"/>
              <a:gd name="T23" fmla="*/ 0 h 65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140" h="656">
                <a:moveTo>
                  <a:pt x="3" y="0"/>
                </a:moveTo>
                <a:lnTo>
                  <a:pt x="1139" y="0"/>
                </a:lnTo>
                <a:lnTo>
                  <a:pt x="1139" y="568"/>
                </a:lnTo>
                <a:lnTo>
                  <a:pt x="468" y="568"/>
                </a:lnTo>
                <a:lnTo>
                  <a:pt x="468" y="603"/>
                </a:lnTo>
                <a:lnTo>
                  <a:pt x="308" y="655"/>
                </a:lnTo>
                <a:lnTo>
                  <a:pt x="212" y="473"/>
                </a:lnTo>
                <a:lnTo>
                  <a:pt x="155" y="498"/>
                </a:lnTo>
                <a:lnTo>
                  <a:pt x="141" y="463"/>
                </a:lnTo>
                <a:lnTo>
                  <a:pt x="175" y="366"/>
                </a:lnTo>
                <a:lnTo>
                  <a:pt x="0" y="165"/>
                </a:lnTo>
                <a:lnTo>
                  <a:pt x="3" y="0"/>
                </a:lnTo>
              </a:path>
            </a:pathLst>
          </a:custGeom>
          <a:solidFill>
            <a:srgbClr val="660066"/>
          </a:solidFill>
          <a:ln w="12700" cap="rnd" cmpd="sng">
            <a:solidFill>
              <a:srgbClr val="000000"/>
            </a:solidFill>
            <a:prstDash val="solid"/>
            <a:round/>
            <a:headEnd type="none" w="med" len="med"/>
            <a:tailEnd type="none" w="med" len="med"/>
          </a:ln>
          <a:effectLst/>
          <a:extLst/>
        </p:spPr>
        <p:txBody>
          <a:bodyPr lIns="91430" tIns="45716" rIns="91430" bIns="45716"/>
          <a:lstStyle/>
          <a:p>
            <a:endParaRPr lang="en-US" i="0" dirty="0">
              <a:solidFill>
                <a:schemeClr val="tx1"/>
              </a:solidFill>
              <a:latin typeface="+mj-lt"/>
            </a:endParaRPr>
          </a:p>
        </p:txBody>
      </p:sp>
      <p:sp>
        <p:nvSpPr>
          <p:cNvPr id="3103" name="Freeform 30"/>
          <p:cNvSpPr>
            <a:spLocks/>
          </p:cNvSpPr>
          <p:nvPr/>
        </p:nvSpPr>
        <p:spPr bwMode="auto">
          <a:xfrm>
            <a:off x="2273300" y="2209801"/>
            <a:ext cx="1065213" cy="958850"/>
          </a:xfrm>
          <a:custGeom>
            <a:avLst/>
            <a:gdLst>
              <a:gd name="T0" fmla="*/ 0 w 671"/>
              <a:gd name="T1" fmla="*/ 0 h 556"/>
              <a:gd name="T2" fmla="*/ 1063625 w 671"/>
              <a:gd name="T3" fmla="*/ 0 h 556"/>
              <a:gd name="T4" fmla="*/ 1063625 w 671"/>
              <a:gd name="T5" fmla="*/ 957125 h 556"/>
              <a:gd name="T6" fmla="*/ 0 w 671"/>
              <a:gd name="T7" fmla="*/ 957125 h 556"/>
              <a:gd name="T8" fmla="*/ 0 w 671"/>
              <a:gd name="T9" fmla="*/ 0 h 55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71" h="556">
                <a:moveTo>
                  <a:pt x="0" y="0"/>
                </a:moveTo>
                <a:lnTo>
                  <a:pt x="670" y="0"/>
                </a:lnTo>
                <a:lnTo>
                  <a:pt x="670" y="555"/>
                </a:lnTo>
                <a:lnTo>
                  <a:pt x="0" y="555"/>
                </a:lnTo>
                <a:lnTo>
                  <a:pt x="0" y="0"/>
                </a:lnTo>
              </a:path>
            </a:pathLst>
          </a:custGeom>
          <a:solidFill>
            <a:srgbClr val="660066"/>
          </a:solidFill>
          <a:ln w="12700" cap="rnd" cmpd="sng">
            <a:solidFill>
              <a:srgbClr val="000000"/>
            </a:solidFill>
            <a:prstDash val="solid"/>
            <a:round/>
            <a:headEnd type="none" w="med" len="med"/>
            <a:tailEnd type="none" w="med" len="med"/>
          </a:ln>
          <a:effectLst/>
        </p:spPr>
        <p:txBody>
          <a:bodyPr lIns="91430" tIns="45716" rIns="91430" bIns="45716"/>
          <a:lstStyle/>
          <a:p>
            <a:endParaRPr lang="en-US" i="0" dirty="0">
              <a:solidFill>
                <a:schemeClr val="tx1"/>
              </a:solidFill>
              <a:latin typeface="+mj-lt"/>
            </a:endParaRPr>
          </a:p>
        </p:txBody>
      </p:sp>
      <p:sp>
        <p:nvSpPr>
          <p:cNvPr id="3104" name="Freeform 31"/>
          <p:cNvSpPr>
            <a:spLocks/>
          </p:cNvSpPr>
          <p:nvPr/>
        </p:nvSpPr>
        <p:spPr bwMode="auto">
          <a:xfrm>
            <a:off x="3338513" y="1371600"/>
            <a:ext cx="1123950" cy="668338"/>
          </a:xfrm>
          <a:custGeom>
            <a:avLst/>
            <a:gdLst>
              <a:gd name="T0" fmla="*/ 0 w 708"/>
              <a:gd name="T1" fmla="*/ 0 h 421"/>
              <a:gd name="T2" fmla="*/ 1009650 w 708"/>
              <a:gd name="T3" fmla="*/ 0 h 421"/>
              <a:gd name="T4" fmla="*/ 1104900 w 708"/>
              <a:gd name="T5" fmla="*/ 500063 h 421"/>
              <a:gd name="T6" fmla="*/ 1122363 w 708"/>
              <a:gd name="T7" fmla="*/ 666750 h 421"/>
              <a:gd name="T8" fmla="*/ 4763 w 708"/>
              <a:gd name="T9" fmla="*/ 666750 h 421"/>
              <a:gd name="T10" fmla="*/ 0 w 708"/>
              <a:gd name="T11" fmla="*/ 0 h 42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08" h="421">
                <a:moveTo>
                  <a:pt x="0" y="0"/>
                </a:moveTo>
                <a:lnTo>
                  <a:pt x="636" y="0"/>
                </a:lnTo>
                <a:lnTo>
                  <a:pt x="696" y="315"/>
                </a:lnTo>
                <a:lnTo>
                  <a:pt x="707" y="420"/>
                </a:lnTo>
                <a:lnTo>
                  <a:pt x="3" y="420"/>
                </a:lnTo>
                <a:lnTo>
                  <a:pt x="0" y="0"/>
                </a:lnTo>
              </a:path>
            </a:pathLst>
          </a:custGeom>
          <a:solidFill>
            <a:srgbClr val="660066"/>
          </a:solidFill>
          <a:ln w="12700" cap="rnd" cmpd="sng">
            <a:solidFill>
              <a:srgbClr val="000000"/>
            </a:solidFill>
            <a:prstDash val="solid"/>
            <a:round/>
            <a:headEnd type="none" w="med" len="med"/>
            <a:tailEnd type="none" w="med" len="med"/>
          </a:ln>
          <a:effectLst/>
        </p:spPr>
        <p:txBody>
          <a:bodyPr lIns="91430" tIns="45716" rIns="91430" bIns="45716"/>
          <a:lstStyle/>
          <a:p>
            <a:endParaRPr lang="en-US" i="0" dirty="0">
              <a:solidFill>
                <a:schemeClr val="tx1"/>
              </a:solidFill>
              <a:latin typeface="+mj-lt"/>
            </a:endParaRPr>
          </a:p>
        </p:txBody>
      </p:sp>
      <p:sp>
        <p:nvSpPr>
          <p:cNvPr id="3105" name="Freeform 32"/>
          <p:cNvSpPr>
            <a:spLocks/>
          </p:cNvSpPr>
          <p:nvPr/>
        </p:nvSpPr>
        <p:spPr bwMode="auto">
          <a:xfrm>
            <a:off x="3340100" y="2717801"/>
            <a:ext cx="1314450" cy="665163"/>
          </a:xfrm>
          <a:custGeom>
            <a:avLst/>
            <a:gdLst>
              <a:gd name="T0" fmla="*/ 0 w 828"/>
              <a:gd name="T1" fmla="*/ 0 h 419"/>
              <a:gd name="T2" fmla="*/ 817563 w 828"/>
              <a:gd name="T3" fmla="*/ 0 h 419"/>
              <a:gd name="T4" fmla="*/ 903288 w 828"/>
              <a:gd name="T5" fmla="*/ 50800 h 419"/>
              <a:gd name="T6" fmla="*/ 1092200 w 828"/>
              <a:gd name="T7" fmla="*/ 119063 h 419"/>
              <a:gd name="T8" fmla="*/ 1212850 w 828"/>
              <a:gd name="T9" fmla="*/ 531813 h 419"/>
              <a:gd name="T10" fmla="*/ 1312863 w 828"/>
              <a:gd name="T11" fmla="*/ 663575 h 419"/>
              <a:gd name="T12" fmla="*/ 282575 w 828"/>
              <a:gd name="T13" fmla="*/ 663575 h 419"/>
              <a:gd name="T14" fmla="*/ 282575 w 828"/>
              <a:gd name="T15" fmla="*/ 433388 h 419"/>
              <a:gd name="T16" fmla="*/ 0 w 828"/>
              <a:gd name="T17" fmla="*/ 433388 h 419"/>
              <a:gd name="T18" fmla="*/ 0 w 828"/>
              <a:gd name="T19" fmla="*/ 0 h 41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28" h="419">
                <a:moveTo>
                  <a:pt x="0" y="0"/>
                </a:moveTo>
                <a:lnTo>
                  <a:pt x="515" y="0"/>
                </a:lnTo>
                <a:lnTo>
                  <a:pt x="569" y="32"/>
                </a:lnTo>
                <a:lnTo>
                  <a:pt x="688" y="75"/>
                </a:lnTo>
                <a:lnTo>
                  <a:pt x="764" y="335"/>
                </a:lnTo>
                <a:lnTo>
                  <a:pt x="827" y="418"/>
                </a:lnTo>
                <a:lnTo>
                  <a:pt x="178" y="418"/>
                </a:lnTo>
                <a:lnTo>
                  <a:pt x="178" y="273"/>
                </a:lnTo>
                <a:lnTo>
                  <a:pt x="0" y="273"/>
                </a:lnTo>
                <a:lnTo>
                  <a:pt x="0" y="0"/>
                </a:lnTo>
              </a:path>
            </a:pathLst>
          </a:custGeom>
          <a:solidFill>
            <a:srgbClr val="660066"/>
          </a:solidFill>
          <a:ln w="12700" cap="rnd" cmpd="sng">
            <a:solidFill>
              <a:srgbClr val="000000"/>
            </a:solidFill>
            <a:prstDash val="solid"/>
            <a:round/>
            <a:headEnd type="none" w="med" len="med"/>
            <a:tailEnd type="none" w="med" len="med"/>
          </a:ln>
          <a:effectLst/>
        </p:spPr>
        <p:txBody>
          <a:bodyPr lIns="91430" tIns="45716" rIns="91430" bIns="45716"/>
          <a:lstStyle/>
          <a:p>
            <a:endParaRPr lang="en-US" i="0" dirty="0">
              <a:solidFill>
                <a:schemeClr val="tx1"/>
              </a:solidFill>
              <a:latin typeface="+mj-lt"/>
            </a:endParaRPr>
          </a:p>
        </p:txBody>
      </p:sp>
      <p:sp>
        <p:nvSpPr>
          <p:cNvPr id="3106" name="Freeform 33"/>
          <p:cNvSpPr>
            <a:spLocks/>
          </p:cNvSpPr>
          <p:nvPr/>
        </p:nvSpPr>
        <p:spPr bwMode="auto">
          <a:xfrm>
            <a:off x="2578101" y="3149600"/>
            <a:ext cx="1066800" cy="889000"/>
          </a:xfrm>
          <a:custGeom>
            <a:avLst/>
            <a:gdLst>
              <a:gd name="T0" fmla="*/ 0 w 648"/>
              <a:gd name="T1" fmla="*/ 0 h 539"/>
              <a:gd name="T2" fmla="*/ 1065154 w 648"/>
              <a:gd name="T3" fmla="*/ 0 h 539"/>
              <a:gd name="T4" fmla="*/ 1065154 w 648"/>
              <a:gd name="T5" fmla="*/ 887351 h 539"/>
              <a:gd name="T6" fmla="*/ 0 w 648"/>
              <a:gd name="T7" fmla="*/ 887351 h 539"/>
              <a:gd name="T8" fmla="*/ 0 w 648"/>
              <a:gd name="T9" fmla="*/ 0 h 53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48" h="539">
                <a:moveTo>
                  <a:pt x="0" y="0"/>
                </a:moveTo>
                <a:lnTo>
                  <a:pt x="647" y="0"/>
                </a:lnTo>
                <a:lnTo>
                  <a:pt x="647" y="538"/>
                </a:lnTo>
                <a:lnTo>
                  <a:pt x="0" y="538"/>
                </a:lnTo>
                <a:lnTo>
                  <a:pt x="0" y="0"/>
                </a:lnTo>
              </a:path>
            </a:pathLst>
          </a:custGeom>
          <a:noFill/>
          <a:ln w="12700" cap="rnd" cmpd="sng">
            <a:solidFill>
              <a:srgbClr val="000000"/>
            </a:solidFill>
            <a:prstDash val="solid"/>
            <a:round/>
            <a:headEnd type="none" w="med" len="med"/>
            <a:tailEnd type="none" w="med" len="med"/>
          </a:ln>
          <a:effectLst/>
        </p:spPr>
        <p:txBody>
          <a:bodyPr lIns="91430" tIns="45716" rIns="91430" bIns="45716"/>
          <a:lstStyle/>
          <a:p>
            <a:endParaRPr lang="en-US" i="0" dirty="0">
              <a:solidFill>
                <a:schemeClr val="tx1"/>
              </a:solidFill>
              <a:latin typeface="+mj-lt"/>
            </a:endParaRPr>
          </a:p>
        </p:txBody>
      </p:sp>
      <p:sp>
        <p:nvSpPr>
          <p:cNvPr id="3107" name="Freeform 34"/>
          <p:cNvSpPr>
            <a:spLocks/>
          </p:cNvSpPr>
          <p:nvPr/>
        </p:nvSpPr>
        <p:spPr bwMode="auto">
          <a:xfrm>
            <a:off x="6575425" y="3294064"/>
            <a:ext cx="808038" cy="681037"/>
          </a:xfrm>
          <a:custGeom>
            <a:avLst/>
            <a:gdLst>
              <a:gd name="T0" fmla="*/ 331788 w 509"/>
              <a:gd name="T1" fmla="*/ 0 h 429"/>
              <a:gd name="T2" fmla="*/ 309563 w 509"/>
              <a:gd name="T3" fmla="*/ 0 h 429"/>
              <a:gd name="T4" fmla="*/ 214313 w 509"/>
              <a:gd name="T5" fmla="*/ 206375 h 429"/>
              <a:gd name="T6" fmla="*/ 160338 w 509"/>
              <a:gd name="T7" fmla="*/ 206375 h 429"/>
              <a:gd name="T8" fmla="*/ 0 w 509"/>
              <a:gd name="T9" fmla="*/ 415925 h 429"/>
              <a:gd name="T10" fmla="*/ 69850 w 509"/>
              <a:gd name="T11" fmla="*/ 633412 h 429"/>
              <a:gd name="T12" fmla="*/ 319088 w 509"/>
              <a:gd name="T13" fmla="*/ 679450 h 429"/>
              <a:gd name="T14" fmla="*/ 384175 w 509"/>
              <a:gd name="T15" fmla="*/ 623887 h 429"/>
              <a:gd name="T16" fmla="*/ 455613 w 509"/>
              <a:gd name="T17" fmla="*/ 465137 h 429"/>
              <a:gd name="T18" fmla="*/ 474663 w 509"/>
              <a:gd name="T19" fmla="*/ 450850 h 429"/>
              <a:gd name="T20" fmla="*/ 806450 w 509"/>
              <a:gd name="T21" fmla="*/ 319087 h 429"/>
              <a:gd name="T22" fmla="*/ 784225 w 509"/>
              <a:gd name="T23" fmla="*/ 258762 h 429"/>
              <a:gd name="T24" fmla="*/ 655638 w 509"/>
              <a:gd name="T25" fmla="*/ 211137 h 429"/>
              <a:gd name="T26" fmla="*/ 469900 w 509"/>
              <a:gd name="T27" fmla="*/ 319087 h 429"/>
              <a:gd name="T28" fmla="*/ 469900 w 509"/>
              <a:gd name="T29" fmla="*/ 130175 h 429"/>
              <a:gd name="T30" fmla="*/ 331788 w 509"/>
              <a:gd name="T31" fmla="*/ 130175 h 429"/>
              <a:gd name="T32" fmla="*/ 331788 w 509"/>
              <a:gd name="T33" fmla="*/ 0 h 42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09" h="429">
                <a:moveTo>
                  <a:pt x="209" y="0"/>
                </a:moveTo>
                <a:lnTo>
                  <a:pt x="195" y="0"/>
                </a:lnTo>
                <a:lnTo>
                  <a:pt x="135" y="130"/>
                </a:lnTo>
                <a:lnTo>
                  <a:pt x="101" y="130"/>
                </a:lnTo>
                <a:lnTo>
                  <a:pt x="0" y="262"/>
                </a:lnTo>
                <a:lnTo>
                  <a:pt x="44" y="399"/>
                </a:lnTo>
                <a:lnTo>
                  <a:pt x="201" y="428"/>
                </a:lnTo>
                <a:lnTo>
                  <a:pt x="242" y="393"/>
                </a:lnTo>
                <a:lnTo>
                  <a:pt x="287" y="293"/>
                </a:lnTo>
                <a:lnTo>
                  <a:pt x="299" y="284"/>
                </a:lnTo>
                <a:lnTo>
                  <a:pt x="508" y="201"/>
                </a:lnTo>
                <a:lnTo>
                  <a:pt x="494" y="163"/>
                </a:lnTo>
                <a:lnTo>
                  <a:pt x="413" y="133"/>
                </a:lnTo>
                <a:lnTo>
                  <a:pt x="296" y="201"/>
                </a:lnTo>
                <a:lnTo>
                  <a:pt x="296" y="82"/>
                </a:lnTo>
                <a:lnTo>
                  <a:pt x="209" y="82"/>
                </a:lnTo>
                <a:lnTo>
                  <a:pt x="209" y="0"/>
                </a:lnTo>
              </a:path>
            </a:pathLst>
          </a:custGeom>
          <a:solidFill>
            <a:srgbClr val="660066"/>
          </a:solidFill>
          <a:ln w="12700" cap="rnd" cmpd="sng">
            <a:solidFill>
              <a:srgbClr val="000000"/>
            </a:solidFill>
            <a:prstDash val="solid"/>
            <a:round/>
            <a:headEnd type="none" w="med" len="med"/>
            <a:tailEnd type="none" w="med" len="med"/>
          </a:ln>
          <a:effectLst/>
        </p:spPr>
        <p:txBody>
          <a:bodyPr lIns="91430" tIns="45716" rIns="91430" bIns="45716"/>
          <a:lstStyle/>
          <a:p>
            <a:endParaRPr lang="en-US" i="0" dirty="0">
              <a:solidFill>
                <a:schemeClr val="tx1"/>
              </a:solidFill>
              <a:latin typeface="+mj-lt"/>
            </a:endParaRPr>
          </a:p>
        </p:txBody>
      </p:sp>
      <p:sp>
        <p:nvSpPr>
          <p:cNvPr id="3108" name="Freeform 35"/>
          <p:cNvSpPr>
            <a:spLocks/>
          </p:cNvSpPr>
          <p:nvPr/>
        </p:nvSpPr>
        <p:spPr bwMode="auto">
          <a:xfrm>
            <a:off x="6316663" y="3613150"/>
            <a:ext cx="1312862" cy="514350"/>
          </a:xfrm>
          <a:custGeom>
            <a:avLst/>
            <a:gdLst>
              <a:gd name="T0" fmla="*/ 0 w 827"/>
              <a:gd name="T1" fmla="*/ 511175 h 324"/>
              <a:gd name="T2" fmla="*/ 41275 w 827"/>
              <a:gd name="T3" fmla="*/ 463550 h 324"/>
              <a:gd name="T4" fmla="*/ 328612 w 827"/>
              <a:gd name="T5" fmla="*/ 315913 h 324"/>
              <a:gd name="T6" fmla="*/ 579437 w 827"/>
              <a:gd name="T7" fmla="*/ 360363 h 324"/>
              <a:gd name="T8" fmla="*/ 647700 w 827"/>
              <a:gd name="T9" fmla="*/ 304800 h 324"/>
              <a:gd name="T10" fmla="*/ 725487 w 827"/>
              <a:gd name="T11" fmla="*/ 133350 h 324"/>
              <a:gd name="T12" fmla="*/ 1066800 w 827"/>
              <a:gd name="T13" fmla="*/ 0 h 324"/>
              <a:gd name="T14" fmla="*/ 1125537 w 827"/>
              <a:gd name="T15" fmla="*/ 230188 h 324"/>
              <a:gd name="T16" fmla="*/ 1195387 w 827"/>
              <a:gd name="T17" fmla="*/ 352425 h 324"/>
              <a:gd name="T18" fmla="*/ 1246187 w 827"/>
              <a:gd name="T19" fmla="*/ 314325 h 324"/>
              <a:gd name="T20" fmla="*/ 1222375 w 827"/>
              <a:gd name="T21" fmla="*/ 258763 h 324"/>
              <a:gd name="T22" fmla="*/ 1312862 w 827"/>
              <a:gd name="T23" fmla="*/ 273050 h 324"/>
              <a:gd name="T24" fmla="*/ 1206500 w 827"/>
              <a:gd name="T25" fmla="*/ 382588 h 324"/>
              <a:gd name="T26" fmla="*/ 1260475 w 827"/>
              <a:gd name="T27" fmla="*/ 514350 h 324"/>
              <a:gd name="T28" fmla="*/ 0 w 827"/>
              <a:gd name="T29" fmla="*/ 511175 h 32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827" h="324">
                <a:moveTo>
                  <a:pt x="0" y="322"/>
                </a:moveTo>
                <a:lnTo>
                  <a:pt x="26" y="292"/>
                </a:lnTo>
                <a:lnTo>
                  <a:pt x="207" y="199"/>
                </a:lnTo>
                <a:lnTo>
                  <a:pt x="365" y="227"/>
                </a:lnTo>
                <a:lnTo>
                  <a:pt x="408" y="192"/>
                </a:lnTo>
                <a:lnTo>
                  <a:pt x="457" y="84"/>
                </a:lnTo>
                <a:lnTo>
                  <a:pt x="672" y="0"/>
                </a:lnTo>
                <a:lnTo>
                  <a:pt x="709" y="145"/>
                </a:lnTo>
                <a:lnTo>
                  <a:pt x="753" y="222"/>
                </a:lnTo>
                <a:lnTo>
                  <a:pt x="785" y="198"/>
                </a:lnTo>
                <a:lnTo>
                  <a:pt x="770" y="163"/>
                </a:lnTo>
                <a:lnTo>
                  <a:pt x="827" y="172"/>
                </a:lnTo>
                <a:lnTo>
                  <a:pt x="760" y="241"/>
                </a:lnTo>
                <a:lnTo>
                  <a:pt x="794" y="324"/>
                </a:lnTo>
                <a:lnTo>
                  <a:pt x="0" y="322"/>
                </a:lnTo>
              </a:path>
            </a:pathLst>
          </a:custGeom>
          <a:noFill/>
          <a:ln w="12700" cap="rnd" cmpd="sng">
            <a:solidFill>
              <a:srgbClr val="000000"/>
            </a:solidFill>
            <a:prstDash val="solid"/>
            <a:round/>
            <a:headEnd type="none" w="med" len="med"/>
            <a:tailEnd type="none" w="med" len="med"/>
          </a:ln>
        </p:spPr>
        <p:txBody>
          <a:bodyPr lIns="91430" tIns="45716" rIns="91430" bIns="45716"/>
          <a:lstStyle/>
          <a:p>
            <a:endParaRPr lang="en-US" i="0" dirty="0">
              <a:solidFill>
                <a:schemeClr val="tx1"/>
              </a:solidFill>
              <a:latin typeface="+mj-lt"/>
            </a:endParaRPr>
          </a:p>
        </p:txBody>
      </p:sp>
      <p:sp>
        <p:nvSpPr>
          <p:cNvPr id="3109" name="Freeform 36"/>
          <p:cNvSpPr>
            <a:spLocks/>
          </p:cNvSpPr>
          <p:nvPr/>
        </p:nvSpPr>
        <p:spPr bwMode="auto">
          <a:xfrm>
            <a:off x="5530850" y="3500438"/>
            <a:ext cx="1112838" cy="671512"/>
          </a:xfrm>
          <a:custGeom>
            <a:avLst/>
            <a:gdLst>
              <a:gd name="T0" fmla="*/ 0 w 701"/>
              <a:gd name="T1" fmla="*/ 669925 h 423"/>
              <a:gd name="T2" fmla="*/ 63500 w 701"/>
              <a:gd name="T3" fmla="*/ 493712 h 423"/>
              <a:gd name="T4" fmla="*/ 209550 w 701"/>
              <a:gd name="T5" fmla="*/ 385762 h 423"/>
              <a:gd name="T6" fmla="*/ 514350 w 701"/>
              <a:gd name="T7" fmla="*/ 314325 h 423"/>
              <a:gd name="T8" fmla="*/ 700088 w 701"/>
              <a:gd name="T9" fmla="*/ 46037 h 423"/>
              <a:gd name="T10" fmla="*/ 700088 w 701"/>
              <a:gd name="T11" fmla="*/ 0 h 423"/>
              <a:gd name="T12" fmla="*/ 906463 w 701"/>
              <a:gd name="T13" fmla="*/ 184150 h 423"/>
              <a:gd name="T14" fmla="*/ 989013 w 701"/>
              <a:gd name="T15" fmla="*/ 153987 h 423"/>
              <a:gd name="T16" fmla="*/ 1038225 w 701"/>
              <a:gd name="T17" fmla="*/ 209550 h 423"/>
              <a:gd name="T18" fmla="*/ 1111250 w 701"/>
              <a:gd name="T19" fmla="*/ 425450 h 423"/>
              <a:gd name="T20" fmla="*/ 827088 w 701"/>
              <a:gd name="T21" fmla="*/ 574675 h 423"/>
              <a:gd name="T22" fmla="*/ 785813 w 701"/>
              <a:gd name="T23" fmla="*/ 623887 h 423"/>
              <a:gd name="T24" fmla="*/ 233363 w 701"/>
              <a:gd name="T25" fmla="*/ 623887 h 423"/>
              <a:gd name="T26" fmla="*/ 233363 w 701"/>
              <a:gd name="T27" fmla="*/ 669925 h 423"/>
              <a:gd name="T28" fmla="*/ 0 w 701"/>
              <a:gd name="T29" fmla="*/ 669925 h 42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701" h="423">
                <a:moveTo>
                  <a:pt x="0" y="422"/>
                </a:moveTo>
                <a:lnTo>
                  <a:pt x="40" y="311"/>
                </a:lnTo>
                <a:lnTo>
                  <a:pt x="132" y="243"/>
                </a:lnTo>
                <a:lnTo>
                  <a:pt x="324" y="198"/>
                </a:lnTo>
                <a:lnTo>
                  <a:pt x="441" y="29"/>
                </a:lnTo>
                <a:lnTo>
                  <a:pt x="441" y="0"/>
                </a:lnTo>
                <a:lnTo>
                  <a:pt x="571" y="116"/>
                </a:lnTo>
                <a:lnTo>
                  <a:pt x="623" y="97"/>
                </a:lnTo>
                <a:lnTo>
                  <a:pt x="654" y="132"/>
                </a:lnTo>
                <a:lnTo>
                  <a:pt x="700" y="268"/>
                </a:lnTo>
                <a:lnTo>
                  <a:pt x="521" y="362"/>
                </a:lnTo>
                <a:lnTo>
                  <a:pt x="495" y="393"/>
                </a:lnTo>
                <a:lnTo>
                  <a:pt x="147" y="393"/>
                </a:lnTo>
                <a:lnTo>
                  <a:pt x="147" y="422"/>
                </a:lnTo>
                <a:lnTo>
                  <a:pt x="0" y="422"/>
                </a:lnTo>
              </a:path>
            </a:pathLst>
          </a:custGeom>
          <a:solidFill>
            <a:srgbClr val="660066"/>
          </a:solidFill>
          <a:ln w="12700" cap="rnd" cmpd="sng">
            <a:solidFill>
              <a:srgbClr val="000000"/>
            </a:solidFill>
            <a:prstDash val="solid"/>
            <a:round/>
            <a:headEnd type="none" w="med" len="med"/>
            <a:tailEnd type="none" w="med" len="med"/>
          </a:ln>
          <a:effectLst/>
        </p:spPr>
        <p:txBody>
          <a:bodyPr lIns="91430" tIns="45716" rIns="91430" bIns="45716"/>
          <a:lstStyle/>
          <a:p>
            <a:endParaRPr lang="en-US" i="0" dirty="0">
              <a:solidFill>
                <a:schemeClr val="tx1"/>
              </a:solidFill>
              <a:latin typeface="+mj-lt"/>
            </a:endParaRPr>
          </a:p>
        </p:txBody>
      </p:sp>
      <p:sp>
        <p:nvSpPr>
          <p:cNvPr id="3110" name="Freeform 37"/>
          <p:cNvSpPr>
            <a:spLocks/>
          </p:cNvSpPr>
          <p:nvPr/>
        </p:nvSpPr>
        <p:spPr bwMode="auto">
          <a:xfrm>
            <a:off x="4745039" y="4130676"/>
            <a:ext cx="769937" cy="758825"/>
          </a:xfrm>
          <a:custGeom>
            <a:avLst/>
            <a:gdLst>
              <a:gd name="T0" fmla="*/ 0 w 485"/>
              <a:gd name="T1" fmla="*/ 0 h 478"/>
              <a:gd name="T2" fmla="*/ 693737 w 485"/>
              <a:gd name="T3" fmla="*/ 0 h 478"/>
              <a:gd name="T4" fmla="*/ 666750 w 485"/>
              <a:gd name="T5" fmla="*/ 100013 h 478"/>
              <a:gd name="T6" fmla="*/ 768350 w 485"/>
              <a:gd name="T7" fmla="*/ 104775 h 478"/>
              <a:gd name="T8" fmla="*/ 671512 w 485"/>
              <a:gd name="T9" fmla="*/ 368300 h 478"/>
              <a:gd name="T10" fmla="*/ 571500 w 485"/>
              <a:gd name="T11" fmla="*/ 506413 h 478"/>
              <a:gd name="T12" fmla="*/ 503237 w 485"/>
              <a:gd name="T13" fmla="*/ 757238 h 478"/>
              <a:gd name="T14" fmla="*/ 101600 w 485"/>
              <a:gd name="T15" fmla="*/ 757238 h 478"/>
              <a:gd name="T16" fmla="*/ 101600 w 485"/>
              <a:gd name="T17" fmla="*/ 641350 h 478"/>
              <a:gd name="T18" fmla="*/ 26987 w 485"/>
              <a:gd name="T19" fmla="*/ 622300 h 478"/>
              <a:gd name="T20" fmla="*/ 26987 w 485"/>
              <a:gd name="T21" fmla="*/ 155575 h 478"/>
              <a:gd name="T22" fmla="*/ 0 w 485"/>
              <a:gd name="T23" fmla="*/ 0 h 47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85" h="478">
                <a:moveTo>
                  <a:pt x="0" y="0"/>
                </a:moveTo>
                <a:lnTo>
                  <a:pt x="437" y="0"/>
                </a:lnTo>
                <a:lnTo>
                  <a:pt x="420" y="63"/>
                </a:lnTo>
                <a:lnTo>
                  <a:pt x="484" y="66"/>
                </a:lnTo>
                <a:lnTo>
                  <a:pt x="423" y="232"/>
                </a:lnTo>
                <a:lnTo>
                  <a:pt x="360" y="319"/>
                </a:lnTo>
                <a:lnTo>
                  <a:pt x="317" y="477"/>
                </a:lnTo>
                <a:lnTo>
                  <a:pt x="64" y="477"/>
                </a:lnTo>
                <a:lnTo>
                  <a:pt x="64" y="404"/>
                </a:lnTo>
                <a:lnTo>
                  <a:pt x="17" y="392"/>
                </a:lnTo>
                <a:lnTo>
                  <a:pt x="17" y="98"/>
                </a:lnTo>
                <a:lnTo>
                  <a:pt x="0" y="0"/>
                </a:lnTo>
              </a:path>
            </a:pathLst>
          </a:custGeom>
          <a:solidFill>
            <a:srgbClr val="660066"/>
          </a:solidFill>
          <a:ln w="12700" cap="rnd" cmpd="sng">
            <a:solidFill>
              <a:srgbClr val="000000"/>
            </a:solidFill>
            <a:prstDash val="solid"/>
            <a:round/>
            <a:headEnd type="none" w="med" len="med"/>
            <a:tailEnd type="none" w="med" len="med"/>
          </a:ln>
          <a:effectLst/>
        </p:spPr>
        <p:txBody>
          <a:bodyPr lIns="91430" tIns="45716" rIns="91430" bIns="45716"/>
          <a:lstStyle/>
          <a:p>
            <a:endParaRPr lang="en-US" i="0" dirty="0">
              <a:solidFill>
                <a:schemeClr val="bg1"/>
              </a:solidFill>
              <a:latin typeface="+mj-lt"/>
            </a:endParaRPr>
          </a:p>
        </p:txBody>
      </p:sp>
      <p:sp>
        <p:nvSpPr>
          <p:cNvPr id="3111" name="Freeform 38"/>
          <p:cNvSpPr>
            <a:spLocks/>
          </p:cNvSpPr>
          <p:nvPr/>
        </p:nvSpPr>
        <p:spPr bwMode="auto">
          <a:xfrm>
            <a:off x="5419725" y="4127500"/>
            <a:ext cx="1301750" cy="369888"/>
          </a:xfrm>
          <a:custGeom>
            <a:avLst/>
            <a:gdLst>
              <a:gd name="T0" fmla="*/ 115888 w 820"/>
              <a:gd name="T1" fmla="*/ 39688 h 233"/>
              <a:gd name="T2" fmla="*/ 341313 w 820"/>
              <a:gd name="T3" fmla="*/ 39688 h 233"/>
              <a:gd name="T4" fmla="*/ 341313 w 820"/>
              <a:gd name="T5" fmla="*/ 0 h 233"/>
              <a:gd name="T6" fmla="*/ 1300163 w 820"/>
              <a:gd name="T7" fmla="*/ 0 h 233"/>
              <a:gd name="T8" fmla="*/ 1282700 w 820"/>
              <a:gd name="T9" fmla="*/ 80963 h 233"/>
              <a:gd name="T10" fmla="*/ 896938 w 820"/>
              <a:gd name="T11" fmla="*/ 263525 h 233"/>
              <a:gd name="T12" fmla="*/ 862013 w 820"/>
              <a:gd name="T13" fmla="*/ 368300 h 233"/>
              <a:gd name="T14" fmla="*/ 0 w 820"/>
              <a:gd name="T15" fmla="*/ 368300 h 233"/>
              <a:gd name="T16" fmla="*/ 115888 w 820"/>
              <a:gd name="T17" fmla="*/ 39688 h 23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20" h="233">
                <a:moveTo>
                  <a:pt x="73" y="25"/>
                </a:moveTo>
                <a:lnTo>
                  <a:pt x="215" y="25"/>
                </a:lnTo>
                <a:lnTo>
                  <a:pt x="215" y="0"/>
                </a:lnTo>
                <a:lnTo>
                  <a:pt x="819" y="0"/>
                </a:lnTo>
                <a:lnTo>
                  <a:pt x="808" y="51"/>
                </a:lnTo>
                <a:lnTo>
                  <a:pt x="565" y="166"/>
                </a:lnTo>
                <a:lnTo>
                  <a:pt x="543" y="232"/>
                </a:lnTo>
                <a:lnTo>
                  <a:pt x="0" y="232"/>
                </a:lnTo>
                <a:lnTo>
                  <a:pt x="73" y="25"/>
                </a:lnTo>
              </a:path>
            </a:pathLst>
          </a:custGeom>
          <a:solidFill>
            <a:srgbClr val="660066"/>
          </a:solidFill>
          <a:ln w="12700" cap="rnd" cmpd="sng">
            <a:solidFill>
              <a:srgbClr val="000000"/>
            </a:solidFill>
            <a:prstDash val="solid"/>
            <a:round/>
            <a:headEnd type="none" w="med" len="med"/>
            <a:tailEnd type="none" w="med" len="med"/>
          </a:ln>
          <a:effectLst/>
        </p:spPr>
        <p:txBody>
          <a:bodyPr lIns="91430" tIns="45716" rIns="91430" bIns="45716"/>
          <a:lstStyle/>
          <a:p>
            <a:endParaRPr lang="en-US" i="0" dirty="0">
              <a:solidFill>
                <a:schemeClr val="tx1"/>
              </a:solidFill>
              <a:latin typeface="+mj-lt"/>
            </a:endParaRPr>
          </a:p>
        </p:txBody>
      </p:sp>
      <p:sp>
        <p:nvSpPr>
          <p:cNvPr id="3112" name="Freeform 39"/>
          <p:cNvSpPr>
            <a:spLocks/>
          </p:cNvSpPr>
          <p:nvPr/>
        </p:nvSpPr>
        <p:spPr bwMode="auto">
          <a:xfrm>
            <a:off x="6281739" y="4129089"/>
            <a:ext cx="1360487" cy="587375"/>
          </a:xfrm>
          <a:custGeom>
            <a:avLst/>
            <a:gdLst>
              <a:gd name="T0" fmla="*/ 438150 w 857"/>
              <a:gd name="T1" fmla="*/ 0 h 370"/>
              <a:gd name="T2" fmla="*/ 1300162 w 857"/>
              <a:gd name="T3" fmla="*/ 0 h 370"/>
              <a:gd name="T4" fmla="*/ 1358900 w 857"/>
              <a:gd name="T5" fmla="*/ 180975 h 370"/>
              <a:gd name="T6" fmla="*/ 1209675 w 857"/>
              <a:gd name="T7" fmla="*/ 358775 h 370"/>
              <a:gd name="T8" fmla="*/ 995362 w 857"/>
              <a:gd name="T9" fmla="*/ 434975 h 370"/>
              <a:gd name="T10" fmla="*/ 909637 w 857"/>
              <a:gd name="T11" fmla="*/ 585788 h 370"/>
              <a:gd name="T12" fmla="*/ 698500 w 857"/>
              <a:gd name="T13" fmla="*/ 334963 h 370"/>
              <a:gd name="T14" fmla="*/ 531812 w 857"/>
              <a:gd name="T15" fmla="*/ 334963 h 370"/>
              <a:gd name="T16" fmla="*/ 501650 w 857"/>
              <a:gd name="T17" fmla="*/ 284163 h 370"/>
              <a:gd name="T18" fmla="*/ 276225 w 857"/>
              <a:gd name="T19" fmla="*/ 284163 h 370"/>
              <a:gd name="T20" fmla="*/ 192087 w 857"/>
              <a:gd name="T21" fmla="*/ 369888 h 370"/>
              <a:gd name="T22" fmla="*/ 0 w 857"/>
              <a:gd name="T23" fmla="*/ 369888 h 370"/>
              <a:gd name="T24" fmla="*/ 36512 w 857"/>
              <a:gd name="T25" fmla="*/ 261938 h 370"/>
              <a:gd name="T26" fmla="*/ 420687 w 857"/>
              <a:gd name="T27" fmla="*/ 85725 h 370"/>
              <a:gd name="T28" fmla="*/ 438150 w 857"/>
              <a:gd name="T29" fmla="*/ 0 h 37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857" h="370">
                <a:moveTo>
                  <a:pt x="276" y="0"/>
                </a:moveTo>
                <a:lnTo>
                  <a:pt x="819" y="0"/>
                </a:lnTo>
                <a:lnTo>
                  <a:pt x="856" y="114"/>
                </a:lnTo>
                <a:lnTo>
                  <a:pt x="762" y="226"/>
                </a:lnTo>
                <a:lnTo>
                  <a:pt x="627" y="274"/>
                </a:lnTo>
                <a:lnTo>
                  <a:pt x="573" y="369"/>
                </a:lnTo>
                <a:lnTo>
                  <a:pt x="440" y="211"/>
                </a:lnTo>
                <a:lnTo>
                  <a:pt x="335" y="211"/>
                </a:lnTo>
                <a:lnTo>
                  <a:pt x="316" y="179"/>
                </a:lnTo>
                <a:lnTo>
                  <a:pt x="174" y="179"/>
                </a:lnTo>
                <a:lnTo>
                  <a:pt x="121" y="233"/>
                </a:lnTo>
                <a:lnTo>
                  <a:pt x="0" y="233"/>
                </a:lnTo>
                <a:lnTo>
                  <a:pt x="23" y="165"/>
                </a:lnTo>
                <a:lnTo>
                  <a:pt x="265" y="54"/>
                </a:lnTo>
                <a:lnTo>
                  <a:pt x="276" y="0"/>
                </a:lnTo>
              </a:path>
            </a:pathLst>
          </a:custGeom>
          <a:noFill/>
          <a:ln w="12700" cap="rnd" cmpd="sng">
            <a:solidFill>
              <a:srgbClr val="000000"/>
            </a:solidFill>
            <a:prstDash val="solid"/>
            <a:round/>
            <a:headEnd type="none" w="med" len="med"/>
            <a:tailEnd type="none" w="med" len="med"/>
          </a:ln>
          <a:effectLst/>
        </p:spPr>
        <p:txBody>
          <a:bodyPr lIns="91430" tIns="45716" rIns="91430" bIns="45716"/>
          <a:lstStyle/>
          <a:p>
            <a:endParaRPr lang="en-US" i="0" dirty="0">
              <a:solidFill>
                <a:schemeClr val="tx1"/>
              </a:solidFill>
              <a:latin typeface="+mj-lt"/>
            </a:endParaRPr>
          </a:p>
        </p:txBody>
      </p:sp>
      <p:sp>
        <p:nvSpPr>
          <p:cNvPr id="3113" name="Freeform 40"/>
          <p:cNvSpPr>
            <a:spLocks/>
          </p:cNvSpPr>
          <p:nvPr/>
        </p:nvSpPr>
        <p:spPr bwMode="auto">
          <a:xfrm>
            <a:off x="6450014" y="4414838"/>
            <a:ext cx="741362" cy="709612"/>
          </a:xfrm>
          <a:custGeom>
            <a:avLst/>
            <a:gdLst>
              <a:gd name="T0" fmla="*/ 30162 w 467"/>
              <a:gd name="T1" fmla="*/ 85725 h 447"/>
              <a:gd name="T2" fmla="*/ 106362 w 467"/>
              <a:gd name="T3" fmla="*/ 0 h 447"/>
              <a:gd name="T4" fmla="*/ 331787 w 467"/>
              <a:gd name="T5" fmla="*/ 0 h 447"/>
              <a:gd name="T6" fmla="*/ 357187 w 467"/>
              <a:gd name="T7" fmla="*/ 50800 h 447"/>
              <a:gd name="T8" fmla="*/ 528637 w 467"/>
              <a:gd name="T9" fmla="*/ 50800 h 447"/>
              <a:gd name="T10" fmla="*/ 739775 w 467"/>
              <a:gd name="T11" fmla="*/ 301625 h 447"/>
              <a:gd name="T12" fmla="*/ 547687 w 467"/>
              <a:gd name="T13" fmla="*/ 525462 h 447"/>
              <a:gd name="T14" fmla="*/ 403225 w 467"/>
              <a:gd name="T15" fmla="*/ 579437 h 447"/>
              <a:gd name="T16" fmla="*/ 384175 w 467"/>
              <a:gd name="T17" fmla="*/ 708025 h 447"/>
              <a:gd name="T18" fmla="*/ 309562 w 467"/>
              <a:gd name="T19" fmla="*/ 560387 h 447"/>
              <a:gd name="T20" fmla="*/ 0 w 467"/>
              <a:gd name="T21" fmla="*/ 155575 h 447"/>
              <a:gd name="T22" fmla="*/ 30162 w 467"/>
              <a:gd name="T23" fmla="*/ 85725 h 44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67" h="447">
                <a:moveTo>
                  <a:pt x="19" y="54"/>
                </a:moveTo>
                <a:lnTo>
                  <a:pt x="67" y="0"/>
                </a:lnTo>
                <a:lnTo>
                  <a:pt x="209" y="0"/>
                </a:lnTo>
                <a:lnTo>
                  <a:pt x="225" y="32"/>
                </a:lnTo>
                <a:lnTo>
                  <a:pt x="333" y="32"/>
                </a:lnTo>
                <a:lnTo>
                  <a:pt x="466" y="190"/>
                </a:lnTo>
                <a:lnTo>
                  <a:pt x="345" y="331"/>
                </a:lnTo>
                <a:lnTo>
                  <a:pt x="254" y="365"/>
                </a:lnTo>
                <a:lnTo>
                  <a:pt x="242" y="446"/>
                </a:lnTo>
                <a:lnTo>
                  <a:pt x="195" y="353"/>
                </a:lnTo>
                <a:lnTo>
                  <a:pt x="0" y="98"/>
                </a:lnTo>
                <a:lnTo>
                  <a:pt x="19" y="54"/>
                </a:lnTo>
              </a:path>
            </a:pathLst>
          </a:custGeom>
          <a:noFill/>
          <a:ln w="12700" cap="rnd" cmpd="sng">
            <a:solidFill>
              <a:srgbClr val="000000"/>
            </a:solidFill>
            <a:prstDash val="solid"/>
            <a:round/>
            <a:headEnd type="none" w="med" len="med"/>
            <a:tailEnd type="none" w="med" len="med"/>
          </a:ln>
          <a:effectLst/>
        </p:spPr>
        <p:txBody>
          <a:bodyPr lIns="91430" tIns="45716" rIns="91430" bIns="45716"/>
          <a:lstStyle/>
          <a:p>
            <a:endParaRPr lang="en-US" i="0" dirty="0">
              <a:solidFill>
                <a:schemeClr val="tx1"/>
              </a:solidFill>
              <a:latin typeface="+mj-lt"/>
            </a:endParaRPr>
          </a:p>
        </p:txBody>
      </p:sp>
      <p:sp>
        <p:nvSpPr>
          <p:cNvPr id="3114" name="Freeform 41"/>
          <p:cNvSpPr>
            <a:spLocks/>
          </p:cNvSpPr>
          <p:nvPr/>
        </p:nvSpPr>
        <p:spPr bwMode="auto">
          <a:xfrm>
            <a:off x="6121401" y="4497388"/>
            <a:ext cx="715963" cy="892175"/>
          </a:xfrm>
          <a:custGeom>
            <a:avLst/>
            <a:gdLst>
              <a:gd name="T0" fmla="*/ 0 w 451"/>
              <a:gd name="T1" fmla="*/ 0 h 562"/>
              <a:gd name="T2" fmla="*/ 358775 w 451"/>
              <a:gd name="T3" fmla="*/ 0 h 562"/>
              <a:gd name="T4" fmla="*/ 330200 w 451"/>
              <a:gd name="T5" fmla="*/ 69850 h 562"/>
              <a:gd name="T6" fmla="*/ 639763 w 451"/>
              <a:gd name="T7" fmla="*/ 476250 h 562"/>
              <a:gd name="T8" fmla="*/ 714375 w 451"/>
              <a:gd name="T9" fmla="*/ 623888 h 562"/>
              <a:gd name="T10" fmla="*/ 622300 w 451"/>
              <a:gd name="T11" fmla="*/ 890588 h 562"/>
              <a:gd name="T12" fmla="*/ 128588 w 451"/>
              <a:gd name="T13" fmla="*/ 890588 h 562"/>
              <a:gd name="T14" fmla="*/ 79375 w 451"/>
              <a:gd name="T15" fmla="*/ 779463 h 562"/>
              <a:gd name="T16" fmla="*/ 52388 w 451"/>
              <a:gd name="T17" fmla="*/ 639763 h 562"/>
              <a:gd name="T18" fmla="*/ 101600 w 451"/>
              <a:gd name="T19" fmla="*/ 560388 h 562"/>
              <a:gd name="T20" fmla="*/ 0 w 451"/>
              <a:gd name="T21" fmla="*/ 0 h 56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51" h="562">
                <a:moveTo>
                  <a:pt x="0" y="0"/>
                </a:moveTo>
                <a:lnTo>
                  <a:pt x="226" y="0"/>
                </a:lnTo>
                <a:lnTo>
                  <a:pt x="208" y="44"/>
                </a:lnTo>
                <a:lnTo>
                  <a:pt x="403" y="300"/>
                </a:lnTo>
                <a:lnTo>
                  <a:pt x="450" y="393"/>
                </a:lnTo>
                <a:lnTo>
                  <a:pt x="392" y="561"/>
                </a:lnTo>
                <a:lnTo>
                  <a:pt x="81" y="561"/>
                </a:lnTo>
                <a:lnTo>
                  <a:pt x="50" y="491"/>
                </a:lnTo>
                <a:lnTo>
                  <a:pt x="33" y="403"/>
                </a:lnTo>
                <a:lnTo>
                  <a:pt x="64" y="353"/>
                </a:lnTo>
                <a:lnTo>
                  <a:pt x="0" y="0"/>
                </a:lnTo>
              </a:path>
            </a:pathLst>
          </a:custGeom>
          <a:solidFill>
            <a:srgbClr val="660066"/>
          </a:solidFill>
          <a:ln w="12700" cap="rnd" cmpd="sng">
            <a:solidFill>
              <a:srgbClr val="000000"/>
            </a:solidFill>
            <a:prstDash val="solid"/>
            <a:round/>
            <a:headEnd type="none" w="med" len="med"/>
            <a:tailEnd type="none" w="med" len="med"/>
          </a:ln>
          <a:effectLst/>
        </p:spPr>
        <p:txBody>
          <a:bodyPr lIns="91430" tIns="45716" rIns="91430" bIns="45716"/>
          <a:lstStyle/>
          <a:p>
            <a:endParaRPr lang="en-US" i="0" dirty="0">
              <a:solidFill>
                <a:schemeClr val="tx1"/>
              </a:solidFill>
              <a:latin typeface="+mj-lt"/>
            </a:endParaRPr>
          </a:p>
        </p:txBody>
      </p:sp>
      <p:sp>
        <p:nvSpPr>
          <p:cNvPr id="3115" name="Freeform 42"/>
          <p:cNvSpPr>
            <a:spLocks/>
          </p:cNvSpPr>
          <p:nvPr/>
        </p:nvSpPr>
        <p:spPr bwMode="auto">
          <a:xfrm>
            <a:off x="5648326" y="4495801"/>
            <a:ext cx="574675" cy="931863"/>
          </a:xfrm>
          <a:custGeom>
            <a:avLst/>
            <a:gdLst>
              <a:gd name="T0" fmla="*/ 117475 w 362"/>
              <a:gd name="T1" fmla="*/ 0 h 587"/>
              <a:gd name="T2" fmla="*/ 476250 w 362"/>
              <a:gd name="T3" fmla="*/ 0 h 587"/>
              <a:gd name="T4" fmla="*/ 573088 w 362"/>
              <a:gd name="T5" fmla="*/ 568325 h 587"/>
              <a:gd name="T6" fmla="*/ 525463 w 362"/>
              <a:gd name="T7" fmla="*/ 642938 h 587"/>
              <a:gd name="T8" fmla="*/ 547688 w 362"/>
              <a:gd name="T9" fmla="*/ 776288 h 587"/>
              <a:gd name="T10" fmla="*/ 147638 w 362"/>
              <a:gd name="T11" fmla="*/ 776288 h 587"/>
              <a:gd name="T12" fmla="*/ 141288 w 362"/>
              <a:gd name="T13" fmla="*/ 908050 h 587"/>
              <a:gd name="T14" fmla="*/ 0 w 362"/>
              <a:gd name="T15" fmla="*/ 930275 h 587"/>
              <a:gd name="T16" fmla="*/ 4763 w 362"/>
              <a:gd name="T17" fmla="*/ 668338 h 587"/>
              <a:gd name="T18" fmla="*/ 117475 w 362"/>
              <a:gd name="T19" fmla="*/ 0 h 58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62" h="587">
                <a:moveTo>
                  <a:pt x="74" y="0"/>
                </a:moveTo>
                <a:lnTo>
                  <a:pt x="300" y="0"/>
                </a:lnTo>
                <a:lnTo>
                  <a:pt x="361" y="358"/>
                </a:lnTo>
                <a:lnTo>
                  <a:pt x="331" y="405"/>
                </a:lnTo>
                <a:lnTo>
                  <a:pt x="345" y="489"/>
                </a:lnTo>
                <a:lnTo>
                  <a:pt x="93" y="489"/>
                </a:lnTo>
                <a:lnTo>
                  <a:pt x="89" y="572"/>
                </a:lnTo>
                <a:lnTo>
                  <a:pt x="0" y="586"/>
                </a:lnTo>
                <a:lnTo>
                  <a:pt x="3" y="421"/>
                </a:lnTo>
                <a:lnTo>
                  <a:pt x="74" y="0"/>
                </a:lnTo>
              </a:path>
            </a:pathLst>
          </a:custGeom>
          <a:solidFill>
            <a:srgbClr val="660066"/>
          </a:solidFill>
          <a:ln w="12700" cap="rnd" cmpd="sng">
            <a:solidFill>
              <a:srgbClr val="000000"/>
            </a:solidFill>
            <a:prstDash val="solid"/>
            <a:round/>
            <a:headEnd type="none" w="med" len="med"/>
            <a:tailEnd type="none" w="med" len="med"/>
          </a:ln>
          <a:effectLst/>
        </p:spPr>
        <p:txBody>
          <a:bodyPr lIns="91430" tIns="45716" rIns="91430" bIns="45716"/>
          <a:lstStyle/>
          <a:p>
            <a:endParaRPr lang="en-US" i="0" dirty="0">
              <a:solidFill>
                <a:schemeClr val="tx1"/>
              </a:solidFill>
              <a:latin typeface="+mj-lt"/>
            </a:endParaRPr>
          </a:p>
        </p:txBody>
      </p:sp>
      <p:sp>
        <p:nvSpPr>
          <p:cNvPr id="3116" name="Freeform 43"/>
          <p:cNvSpPr>
            <a:spLocks/>
          </p:cNvSpPr>
          <p:nvPr/>
        </p:nvSpPr>
        <p:spPr bwMode="auto">
          <a:xfrm>
            <a:off x="5248276" y="4495800"/>
            <a:ext cx="517524" cy="1009650"/>
          </a:xfrm>
          <a:custGeom>
            <a:avLst/>
            <a:gdLst>
              <a:gd name="T0" fmla="*/ 173038 w 326"/>
              <a:gd name="T1" fmla="*/ 0 h 636"/>
              <a:gd name="T2" fmla="*/ 515938 w 326"/>
              <a:gd name="T3" fmla="*/ 0 h 636"/>
              <a:gd name="T4" fmla="*/ 404813 w 326"/>
              <a:gd name="T5" fmla="*/ 669925 h 636"/>
              <a:gd name="T6" fmla="*/ 400050 w 326"/>
              <a:gd name="T7" fmla="*/ 931863 h 636"/>
              <a:gd name="T8" fmla="*/ 293688 w 326"/>
              <a:gd name="T9" fmla="*/ 1008063 h 636"/>
              <a:gd name="T10" fmla="*/ 238125 w 326"/>
              <a:gd name="T11" fmla="*/ 833438 h 636"/>
              <a:gd name="T12" fmla="*/ 0 w 326"/>
              <a:gd name="T13" fmla="*/ 833438 h 636"/>
              <a:gd name="T14" fmla="*/ 74613 w 326"/>
              <a:gd name="T15" fmla="*/ 544513 h 636"/>
              <a:gd name="T16" fmla="*/ 1588 w 326"/>
              <a:gd name="T17" fmla="*/ 393700 h 636"/>
              <a:gd name="T18" fmla="*/ 69850 w 326"/>
              <a:gd name="T19" fmla="*/ 149225 h 636"/>
              <a:gd name="T20" fmla="*/ 173038 w 326"/>
              <a:gd name="T21" fmla="*/ 0 h 6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26" h="636">
                <a:moveTo>
                  <a:pt x="109" y="0"/>
                </a:moveTo>
                <a:lnTo>
                  <a:pt x="325" y="0"/>
                </a:lnTo>
                <a:lnTo>
                  <a:pt x="255" y="422"/>
                </a:lnTo>
                <a:lnTo>
                  <a:pt x="252" y="587"/>
                </a:lnTo>
                <a:lnTo>
                  <a:pt x="185" y="635"/>
                </a:lnTo>
                <a:lnTo>
                  <a:pt x="150" y="525"/>
                </a:lnTo>
                <a:lnTo>
                  <a:pt x="0" y="525"/>
                </a:lnTo>
                <a:lnTo>
                  <a:pt x="47" y="343"/>
                </a:lnTo>
                <a:lnTo>
                  <a:pt x="1" y="248"/>
                </a:lnTo>
                <a:lnTo>
                  <a:pt x="44" y="94"/>
                </a:lnTo>
                <a:lnTo>
                  <a:pt x="109" y="0"/>
                </a:lnTo>
              </a:path>
            </a:pathLst>
          </a:custGeom>
          <a:solidFill>
            <a:srgbClr val="660066"/>
          </a:solidFill>
          <a:ln w="12700" cap="rnd" cmpd="sng">
            <a:solidFill>
              <a:srgbClr val="000000"/>
            </a:solidFill>
            <a:prstDash val="solid"/>
            <a:round/>
            <a:headEnd type="none" w="med" len="med"/>
            <a:tailEnd type="none" w="med" len="med"/>
          </a:ln>
          <a:effectLst/>
        </p:spPr>
        <p:txBody>
          <a:bodyPr lIns="91430" tIns="45716" rIns="91430" bIns="45716"/>
          <a:lstStyle/>
          <a:p>
            <a:endParaRPr lang="en-US" i="0" dirty="0">
              <a:solidFill>
                <a:schemeClr val="tx1"/>
              </a:solidFill>
              <a:latin typeface="+mj-lt"/>
            </a:endParaRPr>
          </a:p>
        </p:txBody>
      </p:sp>
      <p:sp>
        <p:nvSpPr>
          <p:cNvPr id="3117" name="Freeform 44"/>
          <p:cNvSpPr>
            <a:spLocks/>
          </p:cNvSpPr>
          <p:nvPr/>
        </p:nvSpPr>
        <p:spPr bwMode="auto">
          <a:xfrm>
            <a:off x="5788025" y="5276850"/>
            <a:ext cx="1239838" cy="1201738"/>
          </a:xfrm>
          <a:custGeom>
            <a:avLst/>
            <a:gdLst>
              <a:gd name="T0" fmla="*/ 4763 w 781"/>
              <a:gd name="T1" fmla="*/ 0 h 757"/>
              <a:gd name="T2" fmla="*/ 412750 w 781"/>
              <a:gd name="T3" fmla="*/ 0 h 757"/>
              <a:gd name="T4" fmla="*/ 466725 w 781"/>
              <a:gd name="T5" fmla="*/ 120650 h 757"/>
              <a:gd name="T6" fmla="*/ 960438 w 781"/>
              <a:gd name="T7" fmla="*/ 120650 h 757"/>
              <a:gd name="T8" fmla="*/ 973138 w 781"/>
              <a:gd name="T9" fmla="*/ 225425 h 757"/>
              <a:gd name="T10" fmla="*/ 1147763 w 781"/>
              <a:gd name="T11" fmla="*/ 574675 h 757"/>
              <a:gd name="T12" fmla="*/ 1216025 w 781"/>
              <a:gd name="T13" fmla="*/ 828675 h 757"/>
              <a:gd name="T14" fmla="*/ 1238250 w 781"/>
              <a:gd name="T15" fmla="*/ 1004888 h 757"/>
              <a:gd name="T16" fmla="*/ 1066800 w 781"/>
              <a:gd name="T17" fmla="*/ 1185863 h 757"/>
              <a:gd name="T18" fmla="*/ 923925 w 781"/>
              <a:gd name="T19" fmla="*/ 1200150 h 757"/>
              <a:gd name="T20" fmla="*/ 882650 w 781"/>
              <a:gd name="T21" fmla="*/ 833438 h 757"/>
              <a:gd name="T22" fmla="*/ 838200 w 781"/>
              <a:gd name="T23" fmla="*/ 838200 h 757"/>
              <a:gd name="T24" fmla="*/ 696913 w 781"/>
              <a:gd name="T25" fmla="*/ 617538 h 757"/>
              <a:gd name="T26" fmla="*/ 728663 w 781"/>
              <a:gd name="T27" fmla="*/ 434975 h 757"/>
              <a:gd name="T28" fmla="*/ 569913 w 781"/>
              <a:gd name="T29" fmla="*/ 236538 h 757"/>
              <a:gd name="T30" fmla="*/ 361950 w 781"/>
              <a:gd name="T31" fmla="*/ 293688 h 757"/>
              <a:gd name="T32" fmla="*/ 201613 w 781"/>
              <a:gd name="T33" fmla="*/ 134938 h 757"/>
              <a:gd name="T34" fmla="*/ 0 w 781"/>
              <a:gd name="T35" fmla="*/ 130175 h 757"/>
              <a:gd name="T36" fmla="*/ 4763 w 781"/>
              <a:gd name="T37" fmla="*/ 0 h 75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81" h="757">
                <a:moveTo>
                  <a:pt x="3" y="0"/>
                </a:moveTo>
                <a:lnTo>
                  <a:pt x="260" y="0"/>
                </a:lnTo>
                <a:lnTo>
                  <a:pt x="294" y="76"/>
                </a:lnTo>
                <a:lnTo>
                  <a:pt x="605" y="76"/>
                </a:lnTo>
                <a:lnTo>
                  <a:pt x="613" y="142"/>
                </a:lnTo>
                <a:lnTo>
                  <a:pt x="723" y="362"/>
                </a:lnTo>
                <a:lnTo>
                  <a:pt x="766" y="522"/>
                </a:lnTo>
                <a:lnTo>
                  <a:pt x="780" y="633"/>
                </a:lnTo>
                <a:lnTo>
                  <a:pt x="672" y="747"/>
                </a:lnTo>
                <a:lnTo>
                  <a:pt x="582" y="756"/>
                </a:lnTo>
                <a:lnTo>
                  <a:pt x="556" y="525"/>
                </a:lnTo>
                <a:lnTo>
                  <a:pt x="528" y="528"/>
                </a:lnTo>
                <a:lnTo>
                  <a:pt x="439" y="389"/>
                </a:lnTo>
                <a:lnTo>
                  <a:pt x="459" y="274"/>
                </a:lnTo>
                <a:lnTo>
                  <a:pt x="359" y="149"/>
                </a:lnTo>
                <a:lnTo>
                  <a:pt x="228" y="185"/>
                </a:lnTo>
                <a:lnTo>
                  <a:pt x="127" y="85"/>
                </a:lnTo>
                <a:lnTo>
                  <a:pt x="0" y="82"/>
                </a:lnTo>
                <a:lnTo>
                  <a:pt x="3" y="0"/>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0" tIns="45716" rIns="91430" bIns="45716"/>
          <a:lstStyle/>
          <a:p>
            <a:endParaRPr lang="en-US" i="0" dirty="0">
              <a:solidFill>
                <a:schemeClr val="tx1"/>
              </a:solidFill>
              <a:latin typeface="+mj-lt"/>
            </a:endParaRPr>
          </a:p>
        </p:txBody>
      </p:sp>
      <p:sp>
        <p:nvSpPr>
          <p:cNvPr id="3118" name="Freeform 45"/>
          <p:cNvSpPr>
            <a:spLocks/>
          </p:cNvSpPr>
          <p:nvPr/>
        </p:nvSpPr>
        <p:spPr bwMode="auto">
          <a:xfrm>
            <a:off x="4845051" y="4868863"/>
            <a:ext cx="752475" cy="811212"/>
          </a:xfrm>
          <a:custGeom>
            <a:avLst/>
            <a:gdLst>
              <a:gd name="T0" fmla="*/ 0 w 474"/>
              <a:gd name="T1" fmla="*/ 17462 h 511"/>
              <a:gd name="T2" fmla="*/ 409575 w 474"/>
              <a:gd name="T3" fmla="*/ 17462 h 511"/>
              <a:gd name="T4" fmla="*/ 473075 w 474"/>
              <a:gd name="T5" fmla="*/ 163512 h 511"/>
              <a:gd name="T6" fmla="*/ 406400 w 474"/>
              <a:gd name="T7" fmla="*/ 458787 h 511"/>
              <a:gd name="T8" fmla="*/ 644525 w 474"/>
              <a:gd name="T9" fmla="*/ 465137 h 511"/>
              <a:gd name="T10" fmla="*/ 696913 w 474"/>
              <a:gd name="T11" fmla="*/ 627062 h 511"/>
              <a:gd name="T12" fmla="*/ 752475 w 474"/>
              <a:gd name="T13" fmla="*/ 811212 h 511"/>
              <a:gd name="T14" fmla="*/ 434975 w 474"/>
              <a:gd name="T15" fmla="*/ 790575 h 511"/>
              <a:gd name="T16" fmla="*/ 52388 w 474"/>
              <a:gd name="T17" fmla="*/ 630237 h 511"/>
              <a:gd name="T18" fmla="*/ 96838 w 474"/>
              <a:gd name="T19" fmla="*/ 503237 h 511"/>
              <a:gd name="T20" fmla="*/ 0 w 474"/>
              <a:gd name="T21" fmla="*/ 249237 h 511"/>
              <a:gd name="T22" fmla="*/ 6350 w 474"/>
              <a:gd name="T23" fmla="*/ 0 h 51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74" h="511">
                <a:moveTo>
                  <a:pt x="0" y="11"/>
                </a:moveTo>
                <a:lnTo>
                  <a:pt x="258" y="11"/>
                </a:lnTo>
                <a:lnTo>
                  <a:pt x="298" y="103"/>
                </a:lnTo>
                <a:lnTo>
                  <a:pt x="256" y="289"/>
                </a:lnTo>
                <a:lnTo>
                  <a:pt x="406" y="293"/>
                </a:lnTo>
                <a:lnTo>
                  <a:pt x="439" y="395"/>
                </a:lnTo>
                <a:lnTo>
                  <a:pt x="474" y="511"/>
                </a:lnTo>
                <a:lnTo>
                  <a:pt x="274" y="498"/>
                </a:lnTo>
                <a:lnTo>
                  <a:pt x="33" y="397"/>
                </a:lnTo>
                <a:lnTo>
                  <a:pt x="61" y="317"/>
                </a:lnTo>
                <a:lnTo>
                  <a:pt x="0" y="157"/>
                </a:lnTo>
                <a:lnTo>
                  <a:pt x="4" y="0"/>
                </a:lnTo>
              </a:path>
            </a:pathLst>
          </a:custGeom>
          <a:noFill/>
          <a:ln w="12700" cap="rnd" cmpd="sng">
            <a:solidFill>
              <a:srgbClr val="000000"/>
            </a:solidFill>
            <a:prstDash val="solid"/>
            <a:round/>
            <a:headEnd type="none" w="med" len="med"/>
            <a:tailEnd type="none" w="med" len="med"/>
          </a:ln>
          <a:effectLst/>
          <a:extLst/>
        </p:spPr>
        <p:txBody>
          <a:bodyPr lIns="91430" tIns="45716" rIns="91430" bIns="45716"/>
          <a:lstStyle/>
          <a:p>
            <a:endParaRPr lang="en-US" i="0" dirty="0">
              <a:solidFill>
                <a:schemeClr val="tx1"/>
              </a:solidFill>
              <a:latin typeface="+mj-lt"/>
            </a:endParaRPr>
          </a:p>
        </p:txBody>
      </p:sp>
      <p:sp>
        <p:nvSpPr>
          <p:cNvPr id="3119" name="Freeform 46"/>
          <p:cNvSpPr>
            <a:spLocks/>
          </p:cNvSpPr>
          <p:nvPr/>
        </p:nvSpPr>
        <p:spPr bwMode="auto">
          <a:xfrm>
            <a:off x="3468688" y="4014788"/>
            <a:ext cx="1301750" cy="746125"/>
          </a:xfrm>
          <a:custGeom>
            <a:avLst/>
            <a:gdLst>
              <a:gd name="T0" fmla="*/ 0 w 820"/>
              <a:gd name="T1" fmla="*/ 0 h 470"/>
              <a:gd name="T2" fmla="*/ 1247775 w 820"/>
              <a:gd name="T3" fmla="*/ 0 h 470"/>
              <a:gd name="T4" fmla="*/ 1282700 w 820"/>
              <a:gd name="T5" fmla="*/ 136525 h 470"/>
              <a:gd name="T6" fmla="*/ 1300163 w 820"/>
              <a:gd name="T7" fmla="*/ 288925 h 470"/>
              <a:gd name="T8" fmla="*/ 1300163 w 820"/>
              <a:gd name="T9" fmla="*/ 744538 h 470"/>
              <a:gd name="T10" fmla="*/ 1085850 w 820"/>
              <a:gd name="T11" fmla="*/ 684213 h 470"/>
              <a:gd name="T12" fmla="*/ 990600 w 820"/>
              <a:gd name="T13" fmla="*/ 704850 h 470"/>
              <a:gd name="T14" fmla="*/ 446088 w 820"/>
              <a:gd name="T15" fmla="*/ 581025 h 470"/>
              <a:gd name="T16" fmla="*/ 446088 w 820"/>
              <a:gd name="T17" fmla="*/ 220663 h 470"/>
              <a:gd name="T18" fmla="*/ 0 w 820"/>
              <a:gd name="T19" fmla="*/ 215900 h 470"/>
              <a:gd name="T20" fmla="*/ 0 w 820"/>
              <a:gd name="T21" fmla="*/ 0 h 47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820" h="470">
                <a:moveTo>
                  <a:pt x="0" y="0"/>
                </a:moveTo>
                <a:lnTo>
                  <a:pt x="786" y="0"/>
                </a:lnTo>
                <a:lnTo>
                  <a:pt x="808" y="86"/>
                </a:lnTo>
                <a:lnTo>
                  <a:pt x="819" y="182"/>
                </a:lnTo>
                <a:lnTo>
                  <a:pt x="819" y="469"/>
                </a:lnTo>
                <a:lnTo>
                  <a:pt x="684" y="431"/>
                </a:lnTo>
                <a:lnTo>
                  <a:pt x="624" y="444"/>
                </a:lnTo>
                <a:lnTo>
                  <a:pt x="281" y="366"/>
                </a:lnTo>
                <a:lnTo>
                  <a:pt x="281" y="139"/>
                </a:lnTo>
                <a:lnTo>
                  <a:pt x="0" y="136"/>
                </a:lnTo>
                <a:lnTo>
                  <a:pt x="0" y="0"/>
                </a:lnTo>
              </a:path>
            </a:pathLst>
          </a:custGeom>
          <a:solidFill>
            <a:srgbClr val="660066"/>
          </a:solidFill>
          <a:ln w="12700" cap="rnd" cmpd="sng">
            <a:solidFill>
              <a:srgbClr val="000000"/>
            </a:solidFill>
            <a:prstDash val="solid"/>
            <a:round/>
            <a:headEnd type="none" w="med" len="med"/>
            <a:tailEnd type="none" w="med" len="med"/>
          </a:ln>
          <a:effectLst/>
        </p:spPr>
        <p:txBody>
          <a:bodyPr lIns="91430" tIns="45716" rIns="91430" bIns="45716"/>
          <a:lstStyle/>
          <a:p>
            <a:endParaRPr lang="en-US" i="0" dirty="0">
              <a:solidFill>
                <a:schemeClr val="tx1"/>
              </a:solidFill>
              <a:latin typeface="+mj-lt"/>
            </a:endParaRPr>
          </a:p>
        </p:txBody>
      </p:sp>
      <p:sp>
        <p:nvSpPr>
          <p:cNvPr id="3120" name="Freeform 47"/>
          <p:cNvSpPr>
            <a:spLocks/>
          </p:cNvSpPr>
          <p:nvPr/>
        </p:nvSpPr>
        <p:spPr bwMode="auto">
          <a:xfrm>
            <a:off x="2898776" y="4157664"/>
            <a:ext cx="2041524" cy="2012950"/>
          </a:xfrm>
          <a:custGeom>
            <a:avLst/>
            <a:gdLst>
              <a:gd name="T0" fmla="*/ 565150 w 1286"/>
              <a:gd name="T1" fmla="*/ 84138 h 1268"/>
              <a:gd name="T2" fmla="*/ 1006475 w 1286"/>
              <a:gd name="T3" fmla="*/ 77788 h 1268"/>
              <a:gd name="T4" fmla="*/ 1012825 w 1286"/>
              <a:gd name="T5" fmla="*/ 436563 h 1268"/>
              <a:gd name="T6" fmla="*/ 1552575 w 1286"/>
              <a:gd name="T7" fmla="*/ 563563 h 1268"/>
              <a:gd name="T8" fmla="*/ 1660525 w 1286"/>
              <a:gd name="T9" fmla="*/ 541338 h 1268"/>
              <a:gd name="T10" fmla="*/ 1870075 w 1286"/>
              <a:gd name="T11" fmla="*/ 598488 h 1268"/>
              <a:gd name="T12" fmla="*/ 1946275 w 1286"/>
              <a:gd name="T13" fmla="*/ 614363 h 1268"/>
              <a:gd name="T14" fmla="*/ 1949450 w 1286"/>
              <a:gd name="T15" fmla="*/ 969963 h 1268"/>
              <a:gd name="T16" fmla="*/ 2041525 w 1286"/>
              <a:gd name="T17" fmla="*/ 1211263 h 1268"/>
              <a:gd name="T18" fmla="*/ 1993900 w 1286"/>
              <a:gd name="T19" fmla="*/ 1335088 h 1268"/>
              <a:gd name="T20" fmla="*/ 1801813 w 1286"/>
              <a:gd name="T21" fmla="*/ 1327150 h 1268"/>
              <a:gd name="T22" fmla="*/ 1516063 w 1286"/>
              <a:gd name="T23" fmla="*/ 1585913 h 1268"/>
              <a:gd name="T24" fmla="*/ 1446213 w 1286"/>
              <a:gd name="T25" fmla="*/ 1792288 h 1268"/>
              <a:gd name="T26" fmla="*/ 1482725 w 1286"/>
              <a:gd name="T27" fmla="*/ 2012950 h 1268"/>
              <a:gd name="T28" fmla="*/ 1116013 w 1286"/>
              <a:gd name="T29" fmla="*/ 1865313 h 1268"/>
              <a:gd name="T30" fmla="*/ 881063 w 1286"/>
              <a:gd name="T31" fmla="*/ 1422400 h 1268"/>
              <a:gd name="T32" fmla="*/ 693738 w 1286"/>
              <a:gd name="T33" fmla="*/ 1357313 h 1268"/>
              <a:gd name="T34" fmla="*/ 588963 w 1286"/>
              <a:gd name="T35" fmla="*/ 1477963 h 1268"/>
              <a:gd name="T36" fmla="*/ 442913 w 1286"/>
              <a:gd name="T37" fmla="*/ 1382713 h 1268"/>
              <a:gd name="T38" fmla="*/ 306388 w 1286"/>
              <a:gd name="T39" fmla="*/ 1108075 h 1268"/>
              <a:gd name="T40" fmla="*/ 0 w 1286"/>
              <a:gd name="T41" fmla="*/ 900113 h 1268"/>
              <a:gd name="T42" fmla="*/ 558800 w 1286"/>
              <a:gd name="T43" fmla="*/ 903288 h 1268"/>
              <a:gd name="T44" fmla="*/ 571500 w 1286"/>
              <a:gd name="T45" fmla="*/ 0 h 126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286" h="1268">
                <a:moveTo>
                  <a:pt x="356" y="53"/>
                </a:moveTo>
                <a:lnTo>
                  <a:pt x="634" y="49"/>
                </a:lnTo>
                <a:lnTo>
                  <a:pt x="638" y="275"/>
                </a:lnTo>
                <a:lnTo>
                  <a:pt x="978" y="355"/>
                </a:lnTo>
                <a:lnTo>
                  <a:pt x="1046" y="341"/>
                </a:lnTo>
                <a:lnTo>
                  <a:pt x="1178" y="377"/>
                </a:lnTo>
                <a:lnTo>
                  <a:pt x="1226" y="387"/>
                </a:lnTo>
                <a:lnTo>
                  <a:pt x="1228" y="611"/>
                </a:lnTo>
                <a:lnTo>
                  <a:pt x="1286" y="763"/>
                </a:lnTo>
                <a:lnTo>
                  <a:pt x="1256" y="841"/>
                </a:lnTo>
                <a:lnTo>
                  <a:pt x="1135" y="836"/>
                </a:lnTo>
                <a:lnTo>
                  <a:pt x="955" y="999"/>
                </a:lnTo>
                <a:lnTo>
                  <a:pt x="911" y="1129"/>
                </a:lnTo>
                <a:lnTo>
                  <a:pt x="934" y="1268"/>
                </a:lnTo>
                <a:lnTo>
                  <a:pt x="703" y="1175"/>
                </a:lnTo>
                <a:lnTo>
                  <a:pt x="555" y="896"/>
                </a:lnTo>
                <a:lnTo>
                  <a:pt x="437" y="855"/>
                </a:lnTo>
                <a:lnTo>
                  <a:pt x="371" y="931"/>
                </a:lnTo>
                <a:lnTo>
                  <a:pt x="279" y="871"/>
                </a:lnTo>
                <a:lnTo>
                  <a:pt x="193" y="698"/>
                </a:lnTo>
                <a:lnTo>
                  <a:pt x="0" y="567"/>
                </a:lnTo>
                <a:lnTo>
                  <a:pt x="352" y="569"/>
                </a:lnTo>
                <a:lnTo>
                  <a:pt x="360" y="0"/>
                </a:lnTo>
              </a:path>
            </a:pathLst>
          </a:custGeom>
          <a:solidFill>
            <a:srgbClr val="660066"/>
          </a:solidFill>
          <a:ln w="12700" cap="rnd" cmpd="sng">
            <a:solidFill>
              <a:srgbClr val="000000"/>
            </a:solidFill>
            <a:prstDash val="solid"/>
            <a:round/>
            <a:headEnd type="none" w="med" len="med"/>
            <a:tailEnd type="none" w="med" len="med"/>
          </a:ln>
          <a:effectLst/>
        </p:spPr>
        <p:txBody>
          <a:bodyPr lIns="91430" tIns="45716" rIns="91430" bIns="45716"/>
          <a:lstStyle/>
          <a:p>
            <a:endParaRPr lang="en-US" i="0" dirty="0">
              <a:solidFill>
                <a:schemeClr val="tx1"/>
              </a:solidFill>
              <a:latin typeface="+mj-lt"/>
            </a:endParaRPr>
          </a:p>
        </p:txBody>
      </p:sp>
      <p:sp>
        <p:nvSpPr>
          <p:cNvPr id="3121" name="Freeform 48"/>
          <p:cNvSpPr>
            <a:spLocks/>
          </p:cNvSpPr>
          <p:nvPr/>
        </p:nvSpPr>
        <p:spPr bwMode="auto">
          <a:xfrm>
            <a:off x="2595563" y="4010026"/>
            <a:ext cx="874712" cy="1220788"/>
          </a:xfrm>
          <a:custGeom>
            <a:avLst/>
            <a:gdLst>
              <a:gd name="T0" fmla="*/ 0 w 551"/>
              <a:gd name="T1" fmla="*/ 0 h 769"/>
              <a:gd name="T2" fmla="*/ 873125 w 551"/>
              <a:gd name="T3" fmla="*/ 0 h 769"/>
              <a:gd name="T4" fmla="*/ 873125 w 551"/>
              <a:gd name="T5" fmla="*/ 1050925 h 769"/>
              <a:gd name="T6" fmla="*/ 304800 w 551"/>
              <a:gd name="T7" fmla="*/ 1050925 h 769"/>
              <a:gd name="T8" fmla="*/ 144462 w 551"/>
              <a:gd name="T9" fmla="*/ 1050925 h 769"/>
              <a:gd name="T10" fmla="*/ 144462 w 551"/>
              <a:gd name="T11" fmla="*/ 1219200 h 769"/>
              <a:gd name="T12" fmla="*/ 0 w 551"/>
              <a:gd name="T13" fmla="*/ 1219200 h 769"/>
              <a:gd name="T14" fmla="*/ 0 w 551"/>
              <a:gd name="T15" fmla="*/ 0 h 76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51" h="769">
                <a:moveTo>
                  <a:pt x="0" y="0"/>
                </a:moveTo>
                <a:lnTo>
                  <a:pt x="550" y="0"/>
                </a:lnTo>
                <a:lnTo>
                  <a:pt x="550" y="662"/>
                </a:lnTo>
                <a:lnTo>
                  <a:pt x="192" y="662"/>
                </a:lnTo>
                <a:lnTo>
                  <a:pt x="91" y="662"/>
                </a:lnTo>
                <a:lnTo>
                  <a:pt x="91" y="768"/>
                </a:lnTo>
                <a:lnTo>
                  <a:pt x="0" y="768"/>
                </a:lnTo>
                <a:lnTo>
                  <a:pt x="0" y="0"/>
                </a:lnTo>
              </a:path>
            </a:pathLst>
          </a:custGeom>
          <a:solidFill>
            <a:srgbClr val="660066"/>
          </a:solidFill>
          <a:ln w="12700" cap="rnd" cmpd="sng">
            <a:solidFill>
              <a:srgbClr val="000000"/>
            </a:solidFill>
            <a:prstDash val="solid"/>
            <a:round/>
            <a:headEnd type="none" w="med" len="med"/>
            <a:tailEnd type="none" w="med" len="med"/>
          </a:ln>
          <a:effectLst/>
        </p:spPr>
        <p:txBody>
          <a:bodyPr lIns="91430" tIns="45716" rIns="91430" bIns="45716"/>
          <a:lstStyle/>
          <a:p>
            <a:endParaRPr lang="en-US" i="0" dirty="0">
              <a:solidFill>
                <a:schemeClr val="tx1"/>
              </a:solidFill>
              <a:latin typeface="+mj-lt"/>
            </a:endParaRPr>
          </a:p>
        </p:txBody>
      </p:sp>
      <p:sp>
        <p:nvSpPr>
          <p:cNvPr id="3122" name="Freeform 49"/>
          <p:cNvSpPr>
            <a:spLocks/>
          </p:cNvSpPr>
          <p:nvPr/>
        </p:nvSpPr>
        <p:spPr bwMode="auto">
          <a:xfrm>
            <a:off x="1816099" y="2962275"/>
            <a:ext cx="785814" cy="1054099"/>
          </a:xfrm>
          <a:custGeom>
            <a:avLst/>
            <a:gdLst>
              <a:gd name="T0" fmla="*/ 448426 w 469"/>
              <a:gd name="T1" fmla="*/ 206991 h 670"/>
              <a:gd name="T2" fmla="*/ 762000 w 469"/>
              <a:gd name="T3" fmla="*/ 206991 h 670"/>
              <a:gd name="T4" fmla="*/ 762000 w 469"/>
              <a:gd name="T5" fmla="*/ 1066800 h 670"/>
              <a:gd name="T6" fmla="*/ 0 w 469"/>
              <a:gd name="T7" fmla="*/ 1055654 h 670"/>
              <a:gd name="T8" fmla="*/ 3249 w 469"/>
              <a:gd name="T9" fmla="*/ 0 h 670"/>
              <a:gd name="T10" fmla="*/ 448426 w 469"/>
              <a:gd name="T11" fmla="*/ 0 h 670"/>
              <a:gd name="T12" fmla="*/ 448426 w 469"/>
              <a:gd name="T13" fmla="*/ 206991 h 67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69" h="670">
                <a:moveTo>
                  <a:pt x="276" y="130"/>
                </a:moveTo>
                <a:lnTo>
                  <a:pt x="469" y="130"/>
                </a:lnTo>
                <a:lnTo>
                  <a:pt x="469" y="670"/>
                </a:lnTo>
                <a:lnTo>
                  <a:pt x="0" y="663"/>
                </a:lnTo>
                <a:lnTo>
                  <a:pt x="2" y="0"/>
                </a:lnTo>
                <a:lnTo>
                  <a:pt x="276" y="0"/>
                </a:lnTo>
                <a:lnTo>
                  <a:pt x="276" y="130"/>
                </a:lnTo>
              </a:path>
            </a:pathLst>
          </a:custGeom>
          <a:solidFill>
            <a:srgbClr val="660066"/>
          </a:solidFill>
          <a:ln w="12700" cap="flat" cmpd="sng">
            <a:solidFill>
              <a:schemeClr val="tx1"/>
            </a:solidFill>
            <a:prstDash val="solid"/>
            <a:round/>
            <a:headEnd type="none" w="med" len="med"/>
            <a:tailEnd type="none" w="med" len="med"/>
          </a:ln>
          <a:effectLst/>
        </p:spPr>
        <p:txBody>
          <a:bodyPr wrap="square" lIns="90478" tIns="44445" rIns="90478" bIns="44445">
            <a:spAutoFit/>
          </a:bodyPr>
          <a:lstStyle/>
          <a:p>
            <a:endParaRPr lang="en-US" i="0" dirty="0">
              <a:solidFill>
                <a:schemeClr val="tx1"/>
              </a:solidFill>
              <a:latin typeface="+mj-lt"/>
            </a:endParaRPr>
          </a:p>
        </p:txBody>
      </p:sp>
      <p:sp>
        <p:nvSpPr>
          <p:cNvPr id="3123" name="Freeform 50"/>
          <p:cNvSpPr>
            <a:spLocks/>
          </p:cNvSpPr>
          <p:nvPr/>
        </p:nvSpPr>
        <p:spPr bwMode="auto">
          <a:xfrm>
            <a:off x="295275" y="1371600"/>
            <a:ext cx="1081088" cy="750888"/>
          </a:xfrm>
          <a:custGeom>
            <a:avLst/>
            <a:gdLst>
              <a:gd name="T0" fmla="*/ 241300 w 681"/>
              <a:gd name="T1" fmla="*/ 0 h 473"/>
              <a:gd name="T2" fmla="*/ 280988 w 681"/>
              <a:gd name="T3" fmla="*/ 220663 h 473"/>
              <a:gd name="T4" fmla="*/ 258763 w 681"/>
              <a:gd name="T5" fmla="*/ 271463 h 473"/>
              <a:gd name="T6" fmla="*/ 0 w 681"/>
              <a:gd name="T7" fmla="*/ 227013 h 473"/>
              <a:gd name="T8" fmla="*/ 80963 w 681"/>
              <a:gd name="T9" fmla="*/ 620713 h 473"/>
              <a:gd name="T10" fmla="*/ 203200 w 681"/>
              <a:gd name="T11" fmla="*/ 631825 h 473"/>
              <a:gd name="T12" fmla="*/ 227013 w 681"/>
              <a:gd name="T13" fmla="*/ 749300 h 473"/>
              <a:gd name="T14" fmla="*/ 720725 w 681"/>
              <a:gd name="T15" fmla="*/ 641350 h 473"/>
              <a:gd name="T16" fmla="*/ 1079500 w 681"/>
              <a:gd name="T17" fmla="*/ 641350 h 473"/>
              <a:gd name="T18" fmla="*/ 1079500 w 681"/>
              <a:gd name="T19" fmla="*/ 4763 h 473"/>
              <a:gd name="T20" fmla="*/ 241300 w 681"/>
              <a:gd name="T21" fmla="*/ 0 h 47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81" h="473">
                <a:moveTo>
                  <a:pt x="152" y="0"/>
                </a:moveTo>
                <a:lnTo>
                  <a:pt x="177" y="139"/>
                </a:lnTo>
                <a:lnTo>
                  <a:pt x="163" y="171"/>
                </a:lnTo>
                <a:lnTo>
                  <a:pt x="0" y="143"/>
                </a:lnTo>
                <a:lnTo>
                  <a:pt x="51" y="391"/>
                </a:lnTo>
                <a:lnTo>
                  <a:pt x="128" y="398"/>
                </a:lnTo>
                <a:lnTo>
                  <a:pt x="143" y="472"/>
                </a:lnTo>
                <a:lnTo>
                  <a:pt x="454" y="404"/>
                </a:lnTo>
                <a:lnTo>
                  <a:pt x="680" y="404"/>
                </a:lnTo>
                <a:lnTo>
                  <a:pt x="680" y="3"/>
                </a:lnTo>
                <a:lnTo>
                  <a:pt x="152" y="0"/>
                </a:lnTo>
              </a:path>
            </a:pathLst>
          </a:custGeom>
          <a:solidFill>
            <a:srgbClr val="660066"/>
          </a:solidFill>
          <a:ln w="12700" cap="rnd" cmpd="sng">
            <a:solidFill>
              <a:srgbClr val="000000"/>
            </a:solidFill>
            <a:prstDash val="solid"/>
            <a:round/>
            <a:headEnd type="none" w="med" len="med"/>
            <a:tailEnd type="none" w="med" len="med"/>
          </a:ln>
          <a:effectLst/>
        </p:spPr>
        <p:txBody>
          <a:bodyPr lIns="91430" tIns="45716" rIns="91430" bIns="45716"/>
          <a:lstStyle/>
          <a:p>
            <a:endParaRPr lang="en-US" i="0" dirty="0">
              <a:solidFill>
                <a:schemeClr val="tx1"/>
              </a:solidFill>
              <a:latin typeface="+mj-lt"/>
            </a:endParaRPr>
          </a:p>
        </p:txBody>
      </p:sp>
      <p:sp>
        <p:nvSpPr>
          <p:cNvPr id="3124" name="Freeform 51"/>
          <p:cNvSpPr>
            <a:spLocks/>
          </p:cNvSpPr>
          <p:nvPr/>
        </p:nvSpPr>
        <p:spPr bwMode="auto">
          <a:xfrm>
            <a:off x="298451" y="1993901"/>
            <a:ext cx="1133475" cy="962025"/>
          </a:xfrm>
          <a:custGeom>
            <a:avLst/>
            <a:gdLst>
              <a:gd name="T0" fmla="*/ 73025 w 714"/>
              <a:gd name="T1" fmla="*/ 0 h 606"/>
              <a:gd name="T2" fmla="*/ 198438 w 714"/>
              <a:gd name="T3" fmla="*/ 4763 h 606"/>
              <a:gd name="T4" fmla="*/ 228600 w 714"/>
              <a:gd name="T5" fmla="*/ 128588 h 606"/>
              <a:gd name="T6" fmla="*/ 709613 w 714"/>
              <a:gd name="T7" fmla="*/ 20638 h 606"/>
              <a:gd name="T8" fmla="*/ 1077913 w 714"/>
              <a:gd name="T9" fmla="*/ 20638 h 606"/>
              <a:gd name="T10" fmla="*/ 1131888 w 714"/>
              <a:gd name="T11" fmla="*/ 119063 h 606"/>
              <a:gd name="T12" fmla="*/ 1055688 w 714"/>
              <a:gd name="T13" fmla="*/ 479425 h 606"/>
              <a:gd name="T14" fmla="*/ 1104900 w 714"/>
              <a:gd name="T15" fmla="*/ 493713 h 606"/>
              <a:gd name="T16" fmla="*/ 1104900 w 714"/>
              <a:gd name="T17" fmla="*/ 960438 h 606"/>
              <a:gd name="T18" fmla="*/ 31750 w 714"/>
              <a:gd name="T19" fmla="*/ 960438 h 606"/>
              <a:gd name="T20" fmla="*/ 0 w 714"/>
              <a:gd name="T21" fmla="*/ 754063 h 606"/>
              <a:gd name="T22" fmla="*/ 73025 w 714"/>
              <a:gd name="T23" fmla="*/ 0 h 60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14" h="606">
                <a:moveTo>
                  <a:pt x="46" y="0"/>
                </a:moveTo>
                <a:lnTo>
                  <a:pt x="125" y="3"/>
                </a:lnTo>
                <a:lnTo>
                  <a:pt x="144" y="81"/>
                </a:lnTo>
                <a:lnTo>
                  <a:pt x="447" y="13"/>
                </a:lnTo>
                <a:lnTo>
                  <a:pt x="679" y="13"/>
                </a:lnTo>
                <a:lnTo>
                  <a:pt x="713" y="75"/>
                </a:lnTo>
                <a:lnTo>
                  <a:pt x="665" y="302"/>
                </a:lnTo>
                <a:lnTo>
                  <a:pt x="696" y="311"/>
                </a:lnTo>
                <a:lnTo>
                  <a:pt x="696" y="605"/>
                </a:lnTo>
                <a:lnTo>
                  <a:pt x="20" y="605"/>
                </a:lnTo>
                <a:lnTo>
                  <a:pt x="0" y="475"/>
                </a:lnTo>
                <a:lnTo>
                  <a:pt x="46" y="0"/>
                </a:lnTo>
              </a:path>
            </a:pathLst>
          </a:custGeom>
          <a:solidFill>
            <a:srgbClr val="660066"/>
          </a:solidFill>
          <a:ln w="12700" cap="rnd" cmpd="sng">
            <a:solidFill>
              <a:srgbClr val="000000"/>
            </a:solidFill>
            <a:prstDash val="solid"/>
            <a:round/>
            <a:headEnd type="none" w="med" len="med"/>
            <a:tailEnd type="none" w="med" len="med"/>
          </a:ln>
          <a:effectLst/>
          <a:extLst/>
        </p:spPr>
        <p:txBody>
          <a:bodyPr lIns="91430" tIns="45716" rIns="91430" bIns="45716"/>
          <a:lstStyle/>
          <a:p>
            <a:endParaRPr lang="en-US" i="0" dirty="0">
              <a:solidFill>
                <a:schemeClr val="tx1"/>
              </a:solidFill>
              <a:latin typeface="+mj-lt"/>
            </a:endParaRPr>
          </a:p>
        </p:txBody>
      </p:sp>
      <p:sp>
        <p:nvSpPr>
          <p:cNvPr id="3125" name="Freeform 52"/>
          <p:cNvSpPr>
            <a:spLocks/>
          </p:cNvSpPr>
          <p:nvPr/>
        </p:nvSpPr>
        <p:spPr bwMode="auto">
          <a:xfrm>
            <a:off x="1358900" y="1371601"/>
            <a:ext cx="928688" cy="1584325"/>
          </a:xfrm>
          <a:custGeom>
            <a:avLst/>
            <a:gdLst>
              <a:gd name="T0" fmla="*/ 26988 w 585"/>
              <a:gd name="T1" fmla="*/ 0 h 998"/>
              <a:gd name="T2" fmla="*/ 190500 w 585"/>
              <a:gd name="T3" fmla="*/ 0 h 998"/>
              <a:gd name="T4" fmla="*/ 190500 w 585"/>
              <a:gd name="T5" fmla="*/ 261938 h 998"/>
              <a:gd name="T6" fmla="*/ 463550 w 585"/>
              <a:gd name="T7" fmla="*/ 587375 h 998"/>
              <a:gd name="T8" fmla="*/ 406400 w 585"/>
              <a:gd name="T9" fmla="*/ 730250 h 998"/>
              <a:gd name="T10" fmla="*/ 430213 w 585"/>
              <a:gd name="T11" fmla="*/ 796925 h 998"/>
              <a:gd name="T12" fmla="*/ 531813 w 585"/>
              <a:gd name="T13" fmla="*/ 755650 h 998"/>
              <a:gd name="T14" fmla="*/ 676275 w 585"/>
              <a:gd name="T15" fmla="*/ 1041400 h 998"/>
              <a:gd name="T16" fmla="*/ 927100 w 585"/>
              <a:gd name="T17" fmla="*/ 957263 h 998"/>
              <a:gd name="T18" fmla="*/ 927100 w 585"/>
              <a:gd name="T19" fmla="*/ 1582738 h 998"/>
              <a:gd name="T20" fmla="*/ 477838 w 585"/>
              <a:gd name="T21" fmla="*/ 1582738 h 998"/>
              <a:gd name="T22" fmla="*/ 53975 w 585"/>
              <a:gd name="T23" fmla="*/ 1582738 h 998"/>
              <a:gd name="T24" fmla="*/ 53975 w 585"/>
              <a:gd name="T25" fmla="*/ 1116013 h 998"/>
              <a:gd name="T26" fmla="*/ 0 w 585"/>
              <a:gd name="T27" fmla="*/ 1106488 h 998"/>
              <a:gd name="T28" fmla="*/ 80963 w 585"/>
              <a:gd name="T29" fmla="*/ 746125 h 998"/>
              <a:gd name="T30" fmla="*/ 26988 w 585"/>
              <a:gd name="T31" fmla="*/ 638175 h 998"/>
              <a:gd name="T32" fmla="*/ 26988 w 585"/>
              <a:gd name="T33" fmla="*/ 0 h 99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85" h="998">
                <a:moveTo>
                  <a:pt x="17" y="0"/>
                </a:moveTo>
                <a:lnTo>
                  <a:pt x="120" y="0"/>
                </a:lnTo>
                <a:lnTo>
                  <a:pt x="120" y="165"/>
                </a:lnTo>
                <a:lnTo>
                  <a:pt x="292" y="370"/>
                </a:lnTo>
                <a:lnTo>
                  <a:pt x="256" y="460"/>
                </a:lnTo>
                <a:lnTo>
                  <a:pt x="271" y="502"/>
                </a:lnTo>
                <a:lnTo>
                  <a:pt x="335" y="476"/>
                </a:lnTo>
                <a:lnTo>
                  <a:pt x="426" y="656"/>
                </a:lnTo>
                <a:lnTo>
                  <a:pt x="584" y="603"/>
                </a:lnTo>
                <a:lnTo>
                  <a:pt x="584" y="997"/>
                </a:lnTo>
                <a:lnTo>
                  <a:pt x="301" y="997"/>
                </a:lnTo>
                <a:lnTo>
                  <a:pt x="34" y="997"/>
                </a:lnTo>
                <a:lnTo>
                  <a:pt x="34" y="703"/>
                </a:lnTo>
                <a:lnTo>
                  <a:pt x="0" y="697"/>
                </a:lnTo>
                <a:lnTo>
                  <a:pt x="51" y="470"/>
                </a:lnTo>
                <a:lnTo>
                  <a:pt x="17" y="402"/>
                </a:lnTo>
                <a:lnTo>
                  <a:pt x="17" y="0"/>
                </a:lnTo>
              </a:path>
            </a:pathLst>
          </a:custGeom>
          <a:solidFill>
            <a:srgbClr val="660066"/>
          </a:solidFill>
          <a:ln w="12700" cap="rnd" cmpd="sng">
            <a:solidFill>
              <a:srgbClr val="000000"/>
            </a:solidFill>
            <a:prstDash val="solid"/>
            <a:round/>
            <a:headEnd type="none" w="med" len="med"/>
            <a:tailEnd type="none" w="med" len="med"/>
          </a:ln>
          <a:effectLst/>
        </p:spPr>
        <p:txBody>
          <a:bodyPr lIns="91430" tIns="45716" rIns="91430" bIns="45716"/>
          <a:lstStyle/>
          <a:p>
            <a:endParaRPr lang="en-US" i="0" dirty="0">
              <a:solidFill>
                <a:schemeClr val="tx1"/>
              </a:solidFill>
              <a:latin typeface="+mj-lt"/>
            </a:endParaRPr>
          </a:p>
        </p:txBody>
      </p:sp>
      <p:sp>
        <p:nvSpPr>
          <p:cNvPr id="3126" name="Freeform 53"/>
          <p:cNvSpPr>
            <a:spLocks/>
          </p:cNvSpPr>
          <p:nvPr/>
        </p:nvSpPr>
        <p:spPr bwMode="auto">
          <a:xfrm>
            <a:off x="963614" y="2955925"/>
            <a:ext cx="873125" cy="1562100"/>
          </a:xfrm>
          <a:custGeom>
            <a:avLst/>
            <a:gdLst>
              <a:gd name="T0" fmla="*/ 0 w 550"/>
              <a:gd name="T1" fmla="*/ 0 h 984"/>
              <a:gd name="T2" fmla="*/ 871538 w 550"/>
              <a:gd name="T3" fmla="*/ 0 h 984"/>
              <a:gd name="T4" fmla="*/ 871538 w 550"/>
              <a:gd name="T5" fmla="*/ 1062038 h 984"/>
              <a:gd name="T6" fmla="*/ 871538 w 550"/>
              <a:gd name="T7" fmla="*/ 1300163 h 984"/>
              <a:gd name="T8" fmla="*/ 774700 w 550"/>
              <a:gd name="T9" fmla="*/ 1274763 h 984"/>
              <a:gd name="T10" fmla="*/ 819150 w 550"/>
              <a:gd name="T11" fmla="*/ 1560513 h 984"/>
              <a:gd name="T12" fmla="*/ 0 w 550"/>
              <a:gd name="T13" fmla="*/ 658813 h 984"/>
              <a:gd name="T14" fmla="*/ 0 w 550"/>
              <a:gd name="T15" fmla="*/ 0 h 98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50" h="984">
                <a:moveTo>
                  <a:pt x="0" y="0"/>
                </a:moveTo>
                <a:lnTo>
                  <a:pt x="549" y="0"/>
                </a:lnTo>
                <a:lnTo>
                  <a:pt x="549" y="669"/>
                </a:lnTo>
                <a:lnTo>
                  <a:pt x="549" y="819"/>
                </a:lnTo>
                <a:lnTo>
                  <a:pt x="488" y="803"/>
                </a:lnTo>
                <a:lnTo>
                  <a:pt x="516" y="983"/>
                </a:lnTo>
                <a:lnTo>
                  <a:pt x="0" y="415"/>
                </a:lnTo>
                <a:lnTo>
                  <a:pt x="0" y="0"/>
                </a:lnTo>
              </a:path>
            </a:pathLst>
          </a:custGeom>
          <a:solidFill>
            <a:srgbClr val="660066"/>
          </a:solidFill>
          <a:ln w="12700" cap="rnd" cmpd="sng">
            <a:solidFill>
              <a:srgbClr val="000000"/>
            </a:solidFill>
            <a:prstDash val="solid"/>
            <a:round/>
            <a:headEnd type="none" w="med" len="med"/>
            <a:tailEnd type="none" w="med" len="med"/>
          </a:ln>
          <a:effectLst/>
        </p:spPr>
        <p:txBody>
          <a:bodyPr lIns="91430" tIns="45716" rIns="91430" bIns="45716"/>
          <a:lstStyle/>
          <a:p>
            <a:endParaRPr lang="en-US" i="0" dirty="0">
              <a:solidFill>
                <a:schemeClr val="tx1"/>
              </a:solidFill>
              <a:latin typeface="+mj-lt"/>
            </a:endParaRPr>
          </a:p>
        </p:txBody>
      </p:sp>
      <p:sp>
        <p:nvSpPr>
          <p:cNvPr id="3127" name="Freeform 54"/>
          <p:cNvSpPr>
            <a:spLocks/>
          </p:cNvSpPr>
          <p:nvPr/>
        </p:nvSpPr>
        <p:spPr bwMode="auto">
          <a:xfrm>
            <a:off x="1743076" y="4003676"/>
            <a:ext cx="854075" cy="1230313"/>
          </a:xfrm>
          <a:custGeom>
            <a:avLst/>
            <a:gdLst>
              <a:gd name="T0" fmla="*/ 95250 w 538"/>
              <a:gd name="T1" fmla="*/ 0 h 775"/>
              <a:gd name="T2" fmla="*/ 854075 w 538"/>
              <a:gd name="T3" fmla="*/ 3175 h 775"/>
              <a:gd name="T4" fmla="*/ 852488 w 538"/>
              <a:gd name="T5" fmla="*/ 1230313 h 775"/>
              <a:gd name="T6" fmla="*/ 587375 w 538"/>
              <a:gd name="T7" fmla="*/ 1230313 h 775"/>
              <a:gd name="T8" fmla="*/ 84138 w 538"/>
              <a:gd name="T9" fmla="*/ 965200 h 775"/>
              <a:gd name="T10" fmla="*/ 84138 w 538"/>
              <a:gd name="T11" fmla="*/ 881063 h 775"/>
              <a:gd name="T12" fmla="*/ 115888 w 538"/>
              <a:gd name="T13" fmla="*/ 625475 h 775"/>
              <a:gd name="T14" fmla="*/ 36513 w 538"/>
              <a:gd name="T15" fmla="*/ 508000 h 775"/>
              <a:gd name="T16" fmla="*/ 0 w 538"/>
              <a:gd name="T17" fmla="*/ 234950 h 775"/>
              <a:gd name="T18" fmla="*/ 92075 w 538"/>
              <a:gd name="T19" fmla="*/ 265113 h 775"/>
              <a:gd name="T20" fmla="*/ 92075 w 538"/>
              <a:gd name="T21" fmla="*/ 34925 h 77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38" h="775">
                <a:moveTo>
                  <a:pt x="60" y="0"/>
                </a:moveTo>
                <a:lnTo>
                  <a:pt x="538" y="2"/>
                </a:lnTo>
                <a:lnTo>
                  <a:pt x="537" y="775"/>
                </a:lnTo>
                <a:lnTo>
                  <a:pt x="370" y="775"/>
                </a:lnTo>
                <a:lnTo>
                  <a:pt x="53" y="608"/>
                </a:lnTo>
                <a:lnTo>
                  <a:pt x="53" y="555"/>
                </a:lnTo>
                <a:lnTo>
                  <a:pt x="73" y="394"/>
                </a:lnTo>
                <a:lnTo>
                  <a:pt x="23" y="320"/>
                </a:lnTo>
                <a:lnTo>
                  <a:pt x="0" y="148"/>
                </a:lnTo>
                <a:lnTo>
                  <a:pt x="58" y="167"/>
                </a:lnTo>
                <a:lnTo>
                  <a:pt x="58" y="22"/>
                </a:lnTo>
              </a:path>
            </a:pathLst>
          </a:custGeom>
          <a:solidFill>
            <a:srgbClr val="660066"/>
          </a:solidFill>
          <a:ln w="12700" cap="rnd" cmpd="sng">
            <a:solidFill>
              <a:srgbClr val="000000"/>
            </a:solidFill>
            <a:prstDash val="solid"/>
            <a:round/>
            <a:headEnd type="none" w="med" len="med"/>
            <a:tailEnd type="none" w="med" len="med"/>
          </a:ln>
          <a:effectLst/>
        </p:spPr>
        <p:txBody>
          <a:bodyPr lIns="91430" tIns="45716" rIns="91430" bIns="45716"/>
          <a:lstStyle/>
          <a:p>
            <a:endParaRPr lang="en-US" i="0" dirty="0">
              <a:solidFill>
                <a:schemeClr val="tx1"/>
              </a:solidFill>
              <a:latin typeface="+mj-lt"/>
            </a:endParaRPr>
          </a:p>
        </p:txBody>
      </p:sp>
      <p:sp>
        <p:nvSpPr>
          <p:cNvPr id="3128" name="Freeform 55"/>
          <p:cNvSpPr>
            <a:spLocks/>
          </p:cNvSpPr>
          <p:nvPr/>
        </p:nvSpPr>
        <p:spPr bwMode="auto">
          <a:xfrm>
            <a:off x="292101" y="2949576"/>
            <a:ext cx="1565275" cy="1935163"/>
          </a:xfrm>
          <a:custGeom>
            <a:avLst/>
            <a:gdLst>
              <a:gd name="T0" fmla="*/ 36513 w 986"/>
              <a:gd name="T1" fmla="*/ 0 h 1219"/>
              <a:gd name="T2" fmla="*/ 673100 w 986"/>
              <a:gd name="T3" fmla="*/ 0 h 1219"/>
              <a:gd name="T4" fmla="*/ 673100 w 986"/>
              <a:gd name="T5" fmla="*/ 658813 h 1219"/>
              <a:gd name="T6" fmla="*/ 1492250 w 986"/>
              <a:gd name="T7" fmla="*/ 1566863 h 1219"/>
              <a:gd name="T8" fmla="*/ 1563688 w 986"/>
              <a:gd name="T9" fmla="*/ 1670050 h 1219"/>
              <a:gd name="T10" fmla="*/ 1527175 w 986"/>
              <a:gd name="T11" fmla="*/ 1933575 h 1219"/>
              <a:gd name="T12" fmla="*/ 1117600 w 986"/>
              <a:gd name="T13" fmla="*/ 1933575 h 1219"/>
              <a:gd name="T14" fmla="*/ 754063 w 986"/>
              <a:gd name="T15" fmla="*/ 1609725 h 1219"/>
              <a:gd name="T16" fmla="*/ 625475 w 986"/>
              <a:gd name="T17" fmla="*/ 1609725 h 1219"/>
              <a:gd name="T18" fmla="*/ 315913 w 986"/>
              <a:gd name="T19" fmla="*/ 1003300 h 1219"/>
              <a:gd name="T20" fmla="*/ 100013 w 986"/>
              <a:gd name="T21" fmla="*/ 630238 h 1219"/>
              <a:gd name="T22" fmla="*/ 127000 w 986"/>
              <a:gd name="T23" fmla="*/ 485775 h 1219"/>
              <a:gd name="T24" fmla="*/ 0 w 986"/>
              <a:gd name="T25" fmla="*/ 295275 h 1219"/>
              <a:gd name="T26" fmla="*/ 36513 w 986"/>
              <a:gd name="T27" fmla="*/ 0 h 12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86" h="1219">
                <a:moveTo>
                  <a:pt x="23" y="0"/>
                </a:moveTo>
                <a:lnTo>
                  <a:pt x="424" y="0"/>
                </a:lnTo>
                <a:lnTo>
                  <a:pt x="424" y="415"/>
                </a:lnTo>
                <a:lnTo>
                  <a:pt x="940" y="987"/>
                </a:lnTo>
                <a:lnTo>
                  <a:pt x="985" y="1052"/>
                </a:lnTo>
                <a:lnTo>
                  <a:pt x="962" y="1218"/>
                </a:lnTo>
                <a:lnTo>
                  <a:pt x="704" y="1218"/>
                </a:lnTo>
                <a:lnTo>
                  <a:pt x="475" y="1014"/>
                </a:lnTo>
                <a:lnTo>
                  <a:pt x="394" y="1014"/>
                </a:lnTo>
                <a:lnTo>
                  <a:pt x="199" y="632"/>
                </a:lnTo>
                <a:lnTo>
                  <a:pt x="63" y="397"/>
                </a:lnTo>
                <a:lnTo>
                  <a:pt x="80" y="306"/>
                </a:lnTo>
                <a:lnTo>
                  <a:pt x="0" y="186"/>
                </a:lnTo>
                <a:lnTo>
                  <a:pt x="23" y="0"/>
                </a:lnTo>
              </a:path>
            </a:pathLst>
          </a:custGeom>
          <a:noFill/>
          <a:ln w="12700" cap="rnd" cmpd="sng">
            <a:solidFill>
              <a:srgbClr val="000000"/>
            </a:solidFill>
            <a:prstDash val="solid"/>
            <a:round/>
            <a:headEnd type="none" w="med" len="med"/>
            <a:tailEnd type="none" w="med" len="med"/>
          </a:ln>
          <a:effectLst/>
          <a:extLst/>
        </p:spPr>
        <p:txBody>
          <a:bodyPr lIns="91430" tIns="45716" rIns="91430" bIns="45716"/>
          <a:lstStyle/>
          <a:p>
            <a:endParaRPr lang="en-US" i="0" dirty="0">
              <a:solidFill>
                <a:schemeClr val="tx1"/>
              </a:solidFill>
              <a:latin typeface="+mj-lt"/>
            </a:endParaRPr>
          </a:p>
        </p:txBody>
      </p:sp>
      <p:sp>
        <p:nvSpPr>
          <p:cNvPr id="3129" name="Rectangle 56"/>
          <p:cNvSpPr>
            <a:spLocks noChangeArrowheads="1"/>
          </p:cNvSpPr>
          <p:nvPr/>
        </p:nvSpPr>
        <p:spPr bwMode="auto">
          <a:xfrm>
            <a:off x="2862263" y="3370264"/>
            <a:ext cx="339759" cy="215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78" tIns="44445" rIns="90478" bIns="44445">
            <a:spAutoFit/>
          </a:bodyPr>
          <a:lstStyle/>
          <a:p>
            <a:pPr eaLnBrk="0" hangingPunct="0"/>
            <a:r>
              <a:rPr lang="en-US" sz="800" dirty="0">
                <a:latin typeface="+mj-lt"/>
              </a:rPr>
              <a:t>CO</a:t>
            </a:r>
          </a:p>
        </p:txBody>
      </p:sp>
      <p:sp>
        <p:nvSpPr>
          <p:cNvPr id="3130" name="Rectangle 57"/>
          <p:cNvSpPr>
            <a:spLocks noChangeArrowheads="1"/>
          </p:cNvSpPr>
          <p:nvPr/>
        </p:nvSpPr>
        <p:spPr bwMode="auto">
          <a:xfrm>
            <a:off x="3873501" y="3581400"/>
            <a:ext cx="563563" cy="3409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78" tIns="44445" rIns="90478" bIns="44445">
            <a:spAutoFit/>
          </a:bodyPr>
          <a:lstStyle/>
          <a:p>
            <a:pPr eaLnBrk="0" hangingPunct="0"/>
            <a:r>
              <a:rPr lang="en-US" sz="800" dirty="0">
                <a:solidFill>
                  <a:schemeClr val="bg1"/>
                </a:solidFill>
                <a:latin typeface="+mj-lt"/>
              </a:rPr>
              <a:t>  KS</a:t>
            </a:r>
          </a:p>
          <a:p>
            <a:pPr eaLnBrk="0" hangingPunct="0"/>
            <a:endParaRPr lang="en-US" sz="800" dirty="0">
              <a:solidFill>
                <a:schemeClr val="bg1"/>
              </a:solidFill>
              <a:latin typeface="+mj-lt"/>
            </a:endParaRPr>
          </a:p>
        </p:txBody>
      </p:sp>
      <p:sp>
        <p:nvSpPr>
          <p:cNvPr id="3131" name="Rectangle 58"/>
          <p:cNvSpPr>
            <a:spLocks noChangeArrowheads="1"/>
          </p:cNvSpPr>
          <p:nvPr/>
        </p:nvSpPr>
        <p:spPr bwMode="auto">
          <a:xfrm>
            <a:off x="552450" y="3435352"/>
            <a:ext cx="333217" cy="215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78" tIns="44445" rIns="90478" bIns="44445">
            <a:spAutoFit/>
          </a:bodyPr>
          <a:lstStyle/>
          <a:p>
            <a:pPr eaLnBrk="0" hangingPunct="0"/>
            <a:r>
              <a:rPr lang="en-US" sz="800" dirty="0">
                <a:latin typeface="+mj-lt"/>
              </a:rPr>
              <a:t>CA</a:t>
            </a:r>
          </a:p>
        </p:txBody>
      </p:sp>
      <p:sp>
        <p:nvSpPr>
          <p:cNvPr id="3132" name="Rectangle 59"/>
          <p:cNvSpPr>
            <a:spLocks noChangeArrowheads="1"/>
          </p:cNvSpPr>
          <p:nvPr/>
        </p:nvSpPr>
        <p:spPr bwMode="auto">
          <a:xfrm>
            <a:off x="1235075" y="3130551"/>
            <a:ext cx="328311" cy="215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78" tIns="44445" rIns="90478" bIns="44445">
            <a:spAutoFit/>
          </a:bodyPr>
          <a:lstStyle/>
          <a:p>
            <a:pPr eaLnBrk="0" hangingPunct="0"/>
            <a:r>
              <a:rPr lang="en-US" sz="800" dirty="0">
                <a:solidFill>
                  <a:schemeClr val="bg1"/>
                </a:solidFill>
                <a:latin typeface="+mj-lt"/>
              </a:rPr>
              <a:t>NV</a:t>
            </a:r>
          </a:p>
        </p:txBody>
      </p:sp>
      <p:sp>
        <p:nvSpPr>
          <p:cNvPr id="3133" name="Rectangle 60"/>
          <p:cNvSpPr>
            <a:spLocks noChangeArrowheads="1"/>
          </p:cNvSpPr>
          <p:nvPr/>
        </p:nvSpPr>
        <p:spPr bwMode="auto">
          <a:xfrm>
            <a:off x="7620000" y="3309939"/>
            <a:ext cx="316860" cy="215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78" tIns="44445" rIns="90478" bIns="44445">
            <a:spAutoFit/>
          </a:bodyPr>
          <a:lstStyle/>
          <a:p>
            <a:pPr eaLnBrk="0" hangingPunct="0"/>
            <a:r>
              <a:rPr lang="en-US" sz="800" dirty="0">
                <a:solidFill>
                  <a:schemeClr val="bg1"/>
                </a:solidFill>
                <a:latin typeface="+mj-lt"/>
              </a:rPr>
              <a:t>NJ</a:t>
            </a:r>
          </a:p>
        </p:txBody>
      </p:sp>
      <p:sp>
        <p:nvSpPr>
          <p:cNvPr id="3134" name="Rectangle 61"/>
          <p:cNvSpPr>
            <a:spLocks noChangeArrowheads="1"/>
          </p:cNvSpPr>
          <p:nvPr/>
        </p:nvSpPr>
        <p:spPr bwMode="auto">
          <a:xfrm>
            <a:off x="6845300" y="4191001"/>
            <a:ext cx="609600" cy="215370"/>
          </a:xfrm>
          <a:prstGeom prst="rect">
            <a:avLst/>
          </a:prstGeom>
          <a:noFill/>
          <a:ln>
            <a:noFill/>
          </a:ln>
          <a:effectLst/>
        </p:spPr>
        <p:txBody>
          <a:bodyPr lIns="90478" tIns="44445" rIns="90478" bIns="44445">
            <a:spAutoFit/>
          </a:bodyPr>
          <a:lstStyle/>
          <a:p>
            <a:pPr eaLnBrk="0" hangingPunct="0"/>
            <a:r>
              <a:rPr lang="en-US" sz="800" dirty="0">
                <a:latin typeface="+mj-lt"/>
              </a:rPr>
              <a:t>      NC </a:t>
            </a:r>
          </a:p>
        </p:txBody>
      </p:sp>
      <p:sp>
        <p:nvSpPr>
          <p:cNvPr id="3135" name="Rectangle 62"/>
          <p:cNvSpPr>
            <a:spLocks noChangeArrowheads="1"/>
          </p:cNvSpPr>
          <p:nvPr/>
        </p:nvSpPr>
        <p:spPr bwMode="auto">
          <a:xfrm>
            <a:off x="6159500" y="2971801"/>
            <a:ext cx="914400" cy="3409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78" tIns="44445" rIns="90478" bIns="44445">
            <a:spAutoFit/>
          </a:bodyPr>
          <a:lstStyle/>
          <a:p>
            <a:pPr eaLnBrk="0" hangingPunct="0"/>
            <a:endParaRPr lang="en-US" sz="800" dirty="0">
              <a:latin typeface="+mj-lt"/>
            </a:endParaRPr>
          </a:p>
          <a:p>
            <a:pPr eaLnBrk="0" hangingPunct="0"/>
            <a:r>
              <a:rPr lang="en-US" sz="800" dirty="0">
                <a:latin typeface="+mj-lt"/>
              </a:rPr>
              <a:t>       OH </a:t>
            </a:r>
          </a:p>
        </p:txBody>
      </p:sp>
      <p:sp>
        <p:nvSpPr>
          <p:cNvPr id="3136" name="Rectangle 63"/>
          <p:cNvSpPr>
            <a:spLocks noChangeArrowheads="1"/>
          </p:cNvSpPr>
          <p:nvPr/>
        </p:nvSpPr>
        <p:spPr bwMode="auto">
          <a:xfrm>
            <a:off x="7092950" y="3021014"/>
            <a:ext cx="328311" cy="215370"/>
          </a:xfrm>
          <a:prstGeom prst="rect">
            <a:avLst/>
          </a:prstGeom>
          <a:noFill/>
          <a:ln>
            <a:noFill/>
          </a:ln>
          <a:effectLst/>
          <a:extLst>
            <a:ext uri="{909E8E84-426E-40DD-AFC4-6F175D3DCCD1}">
              <a14:hiddenFill xmlns:a14="http://schemas.microsoft.com/office/drawing/2010/main">
                <a:solidFill>
                  <a:schemeClr val="accent2">
                    <a:alpha val="50195"/>
                  </a:schemeClr>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78" tIns="44445" rIns="90478" bIns="44445">
            <a:spAutoFit/>
          </a:bodyPr>
          <a:lstStyle/>
          <a:p>
            <a:pPr eaLnBrk="0" hangingPunct="0"/>
            <a:r>
              <a:rPr lang="en-US" sz="800" dirty="0">
                <a:solidFill>
                  <a:schemeClr val="bg1"/>
                </a:solidFill>
                <a:latin typeface="+mj-lt"/>
              </a:rPr>
              <a:t>PA</a:t>
            </a:r>
          </a:p>
        </p:txBody>
      </p:sp>
      <p:sp>
        <p:nvSpPr>
          <p:cNvPr id="3137" name="Rectangle 64"/>
          <p:cNvSpPr>
            <a:spLocks noChangeArrowheads="1"/>
          </p:cNvSpPr>
          <p:nvPr/>
        </p:nvSpPr>
        <p:spPr bwMode="auto">
          <a:xfrm>
            <a:off x="7526338" y="2541589"/>
            <a:ext cx="328311" cy="215370"/>
          </a:xfrm>
          <a:prstGeom prst="rect">
            <a:avLst/>
          </a:prstGeom>
          <a:noFill/>
          <a:ln>
            <a:noFill/>
          </a:ln>
          <a:effectLst/>
        </p:spPr>
        <p:txBody>
          <a:bodyPr wrap="none" lIns="90478" tIns="44445" rIns="90478" bIns="44445">
            <a:spAutoFit/>
          </a:bodyPr>
          <a:lstStyle/>
          <a:p>
            <a:pPr eaLnBrk="0" hangingPunct="0"/>
            <a:r>
              <a:rPr lang="en-US" sz="800" dirty="0">
                <a:solidFill>
                  <a:schemeClr val="bg1"/>
                </a:solidFill>
                <a:latin typeface="+mj-lt"/>
              </a:rPr>
              <a:t>NY</a:t>
            </a:r>
          </a:p>
        </p:txBody>
      </p:sp>
      <p:sp>
        <p:nvSpPr>
          <p:cNvPr id="3138" name="Rectangle 65"/>
          <p:cNvSpPr>
            <a:spLocks noChangeArrowheads="1"/>
          </p:cNvSpPr>
          <p:nvPr/>
        </p:nvSpPr>
        <p:spPr bwMode="auto">
          <a:xfrm>
            <a:off x="2862263" y="4216401"/>
            <a:ext cx="344667" cy="466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78" tIns="44445" rIns="90478" bIns="44445">
            <a:spAutoFit/>
          </a:bodyPr>
          <a:lstStyle/>
          <a:p>
            <a:pPr eaLnBrk="0" hangingPunct="0"/>
            <a:endParaRPr lang="en-US" sz="800" dirty="0">
              <a:solidFill>
                <a:schemeClr val="bg1"/>
              </a:solidFill>
              <a:latin typeface="+mj-lt"/>
            </a:endParaRPr>
          </a:p>
          <a:p>
            <a:pPr eaLnBrk="0" hangingPunct="0"/>
            <a:endParaRPr lang="en-US" sz="800" dirty="0">
              <a:solidFill>
                <a:schemeClr val="bg1"/>
              </a:solidFill>
              <a:latin typeface="+mj-lt"/>
            </a:endParaRPr>
          </a:p>
          <a:p>
            <a:pPr eaLnBrk="0" hangingPunct="0"/>
            <a:r>
              <a:rPr lang="en-US" sz="800" dirty="0">
                <a:solidFill>
                  <a:schemeClr val="bg1"/>
                </a:solidFill>
                <a:latin typeface="+mj-lt"/>
              </a:rPr>
              <a:t>NM</a:t>
            </a:r>
          </a:p>
        </p:txBody>
      </p:sp>
      <p:sp>
        <p:nvSpPr>
          <p:cNvPr id="3139" name="Rectangle 66"/>
          <p:cNvSpPr>
            <a:spLocks noChangeArrowheads="1"/>
          </p:cNvSpPr>
          <p:nvPr/>
        </p:nvSpPr>
        <p:spPr bwMode="auto">
          <a:xfrm>
            <a:off x="5792788" y="4216400"/>
            <a:ext cx="321768" cy="215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78" tIns="44445" rIns="90478" bIns="44445">
            <a:spAutoFit/>
          </a:bodyPr>
          <a:lstStyle/>
          <a:p>
            <a:pPr eaLnBrk="0" hangingPunct="0"/>
            <a:r>
              <a:rPr lang="en-US" sz="800" dirty="0">
                <a:solidFill>
                  <a:schemeClr val="bg1"/>
                </a:solidFill>
                <a:latin typeface="+mj-lt"/>
              </a:rPr>
              <a:t>TN</a:t>
            </a:r>
          </a:p>
        </p:txBody>
      </p:sp>
      <p:sp>
        <p:nvSpPr>
          <p:cNvPr id="3140" name="Rectangle 67"/>
          <p:cNvSpPr>
            <a:spLocks noChangeArrowheads="1"/>
          </p:cNvSpPr>
          <p:nvPr/>
        </p:nvSpPr>
        <p:spPr bwMode="auto">
          <a:xfrm>
            <a:off x="4924425" y="5059365"/>
            <a:ext cx="309361" cy="212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78" tIns="44445" rIns="90478" bIns="44445">
            <a:spAutoFit/>
          </a:bodyPr>
          <a:lstStyle/>
          <a:p>
            <a:pPr eaLnBrk="0" hangingPunct="0"/>
            <a:r>
              <a:rPr lang="en-US" sz="800" dirty="0">
                <a:latin typeface="+mj-lt"/>
              </a:rPr>
              <a:t>LA</a:t>
            </a:r>
          </a:p>
        </p:txBody>
      </p:sp>
      <p:sp>
        <p:nvSpPr>
          <p:cNvPr id="3141" name="Rectangle 68"/>
          <p:cNvSpPr>
            <a:spLocks noChangeArrowheads="1"/>
          </p:cNvSpPr>
          <p:nvPr/>
        </p:nvSpPr>
        <p:spPr bwMode="auto">
          <a:xfrm>
            <a:off x="5168901" y="2209801"/>
            <a:ext cx="486969" cy="215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78" tIns="44445" rIns="90478" bIns="44445">
            <a:spAutoFit/>
          </a:bodyPr>
          <a:lstStyle/>
          <a:p>
            <a:pPr eaLnBrk="0" hangingPunct="0"/>
            <a:r>
              <a:rPr lang="en-US" sz="800" dirty="0">
                <a:solidFill>
                  <a:schemeClr val="bg1"/>
                </a:solidFill>
                <a:latin typeface="+mj-lt"/>
              </a:rPr>
              <a:t>      WI</a:t>
            </a:r>
          </a:p>
        </p:txBody>
      </p:sp>
      <p:sp>
        <p:nvSpPr>
          <p:cNvPr id="3142" name="Rectangle 69"/>
          <p:cNvSpPr>
            <a:spLocks noChangeArrowheads="1"/>
          </p:cNvSpPr>
          <p:nvPr/>
        </p:nvSpPr>
        <p:spPr bwMode="auto">
          <a:xfrm>
            <a:off x="6116639" y="2541589"/>
            <a:ext cx="298869" cy="215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78" tIns="44445" rIns="90478" bIns="44445">
            <a:spAutoFit/>
          </a:bodyPr>
          <a:lstStyle/>
          <a:p>
            <a:pPr eaLnBrk="0" hangingPunct="0"/>
            <a:r>
              <a:rPr lang="en-US" sz="800" dirty="0">
                <a:solidFill>
                  <a:schemeClr val="bg1"/>
                </a:solidFill>
                <a:latin typeface="+mj-lt"/>
              </a:rPr>
              <a:t>MI</a:t>
            </a:r>
          </a:p>
        </p:txBody>
      </p:sp>
      <p:sp>
        <p:nvSpPr>
          <p:cNvPr id="3143" name="Rectangle 70"/>
          <p:cNvSpPr>
            <a:spLocks noChangeArrowheads="1"/>
          </p:cNvSpPr>
          <p:nvPr/>
        </p:nvSpPr>
        <p:spPr bwMode="auto">
          <a:xfrm>
            <a:off x="4597400" y="1806576"/>
            <a:ext cx="344667" cy="215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78" tIns="44445" rIns="90478" bIns="44445">
            <a:spAutoFit/>
          </a:bodyPr>
          <a:lstStyle/>
          <a:p>
            <a:pPr eaLnBrk="0" hangingPunct="0"/>
            <a:r>
              <a:rPr lang="en-US" sz="800" dirty="0">
                <a:solidFill>
                  <a:schemeClr val="bg1"/>
                </a:solidFill>
                <a:latin typeface="+mj-lt"/>
              </a:rPr>
              <a:t>MN</a:t>
            </a:r>
          </a:p>
        </p:txBody>
      </p:sp>
      <p:sp>
        <p:nvSpPr>
          <p:cNvPr id="3144" name="Rectangle 71"/>
          <p:cNvSpPr>
            <a:spLocks noChangeArrowheads="1"/>
          </p:cNvSpPr>
          <p:nvPr/>
        </p:nvSpPr>
        <p:spPr bwMode="auto">
          <a:xfrm>
            <a:off x="5815014" y="3240090"/>
            <a:ext cx="301625" cy="215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78" tIns="44445" rIns="90478" bIns="44445">
            <a:spAutoFit/>
          </a:bodyPr>
          <a:lstStyle/>
          <a:p>
            <a:pPr eaLnBrk="0" hangingPunct="0"/>
            <a:r>
              <a:rPr lang="en-US" sz="800" dirty="0">
                <a:solidFill>
                  <a:schemeClr val="bg1"/>
                </a:solidFill>
                <a:latin typeface="+mj-lt"/>
              </a:rPr>
              <a:t>IN</a:t>
            </a:r>
          </a:p>
        </p:txBody>
      </p:sp>
      <p:sp>
        <p:nvSpPr>
          <p:cNvPr id="3145" name="Rectangle 72"/>
          <p:cNvSpPr>
            <a:spLocks noChangeArrowheads="1"/>
          </p:cNvSpPr>
          <p:nvPr/>
        </p:nvSpPr>
        <p:spPr bwMode="auto">
          <a:xfrm>
            <a:off x="8370889" y="2014539"/>
            <a:ext cx="509587" cy="215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78" tIns="44445" rIns="90478" bIns="44445">
            <a:spAutoFit/>
          </a:bodyPr>
          <a:lstStyle/>
          <a:p>
            <a:pPr eaLnBrk="0" hangingPunct="0"/>
            <a:r>
              <a:rPr lang="en-US" sz="800" dirty="0">
                <a:solidFill>
                  <a:schemeClr val="bg1"/>
                </a:solidFill>
                <a:latin typeface="+mj-lt"/>
              </a:rPr>
              <a:t>   ME</a:t>
            </a:r>
          </a:p>
        </p:txBody>
      </p:sp>
      <p:sp>
        <p:nvSpPr>
          <p:cNvPr id="3146" name="Rectangle 73"/>
          <p:cNvSpPr>
            <a:spLocks noChangeArrowheads="1"/>
          </p:cNvSpPr>
          <p:nvPr/>
        </p:nvSpPr>
        <p:spPr bwMode="auto">
          <a:xfrm>
            <a:off x="7837488" y="2401889"/>
            <a:ext cx="406400" cy="215370"/>
          </a:xfrm>
          <a:prstGeom prst="rect">
            <a:avLst/>
          </a:prstGeom>
          <a:noFill/>
          <a:ln>
            <a:noFill/>
          </a:ln>
          <a:effectLst/>
          <a:extLst>
            <a:ext uri="{909E8E84-426E-40DD-AFC4-6F175D3DCCD1}">
              <a14:hiddenFill xmlns:a14="http://schemas.microsoft.com/office/drawing/2010/main">
                <a:solidFill>
                  <a:srgbClr val="114FFB"/>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78" tIns="44445" rIns="90478" bIns="44445">
            <a:spAutoFit/>
          </a:bodyPr>
          <a:lstStyle/>
          <a:p>
            <a:pPr eaLnBrk="0" hangingPunct="0"/>
            <a:r>
              <a:rPr lang="en-US" sz="800" dirty="0">
                <a:latin typeface="+mj-lt"/>
              </a:rPr>
              <a:t>  VT</a:t>
            </a:r>
          </a:p>
        </p:txBody>
      </p:sp>
      <p:sp>
        <p:nvSpPr>
          <p:cNvPr id="3147" name="Rectangle 74"/>
          <p:cNvSpPr>
            <a:spLocks noChangeArrowheads="1"/>
          </p:cNvSpPr>
          <p:nvPr/>
        </p:nvSpPr>
        <p:spPr bwMode="auto">
          <a:xfrm>
            <a:off x="8089900" y="2466976"/>
            <a:ext cx="381000" cy="215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78" tIns="44445" rIns="90478" bIns="44445">
            <a:spAutoFit/>
          </a:bodyPr>
          <a:lstStyle/>
          <a:p>
            <a:pPr eaLnBrk="0" hangingPunct="0"/>
            <a:r>
              <a:rPr lang="en-US" sz="800" dirty="0">
                <a:solidFill>
                  <a:schemeClr val="bg1"/>
                </a:solidFill>
                <a:latin typeface="+mj-lt"/>
              </a:rPr>
              <a:t> NH</a:t>
            </a:r>
          </a:p>
        </p:txBody>
      </p:sp>
      <p:sp>
        <p:nvSpPr>
          <p:cNvPr id="3148" name="Rectangle 75"/>
          <p:cNvSpPr>
            <a:spLocks noChangeArrowheads="1"/>
          </p:cNvSpPr>
          <p:nvPr/>
        </p:nvSpPr>
        <p:spPr bwMode="auto">
          <a:xfrm>
            <a:off x="7912101" y="2895601"/>
            <a:ext cx="396875" cy="215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78" tIns="44445" rIns="90478" bIns="44445">
            <a:spAutoFit/>
          </a:bodyPr>
          <a:lstStyle/>
          <a:p>
            <a:pPr eaLnBrk="0" hangingPunct="0"/>
            <a:r>
              <a:rPr lang="en-US" sz="800" dirty="0">
                <a:latin typeface="+mj-lt"/>
              </a:rPr>
              <a:t>CT</a:t>
            </a:r>
          </a:p>
        </p:txBody>
      </p:sp>
      <p:sp>
        <p:nvSpPr>
          <p:cNvPr id="3149" name="Line 76"/>
          <p:cNvSpPr>
            <a:spLocks noChangeShapeType="1"/>
          </p:cNvSpPr>
          <p:nvPr/>
        </p:nvSpPr>
        <p:spPr bwMode="auto">
          <a:xfrm flipH="1">
            <a:off x="8261351" y="2998788"/>
            <a:ext cx="555625"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0" tIns="45716" rIns="91430" bIns="45716" anchor="ctr"/>
          <a:lstStyle/>
          <a:p>
            <a:endParaRPr lang="en-US" i="0" dirty="0">
              <a:solidFill>
                <a:schemeClr val="tx1"/>
              </a:solidFill>
              <a:latin typeface="+mj-lt"/>
            </a:endParaRPr>
          </a:p>
        </p:txBody>
      </p:sp>
      <p:sp>
        <p:nvSpPr>
          <p:cNvPr id="3150" name="Rectangle 77"/>
          <p:cNvSpPr>
            <a:spLocks noChangeArrowheads="1"/>
          </p:cNvSpPr>
          <p:nvPr/>
        </p:nvSpPr>
        <p:spPr bwMode="auto">
          <a:xfrm>
            <a:off x="6988175" y="3857626"/>
            <a:ext cx="328311" cy="215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78" tIns="44445" rIns="90478" bIns="44445">
            <a:spAutoFit/>
          </a:bodyPr>
          <a:lstStyle/>
          <a:p>
            <a:pPr eaLnBrk="0" hangingPunct="0"/>
            <a:r>
              <a:rPr lang="en-US" sz="800" dirty="0">
                <a:latin typeface="+mj-lt"/>
              </a:rPr>
              <a:t>VA</a:t>
            </a:r>
          </a:p>
        </p:txBody>
      </p:sp>
      <p:sp>
        <p:nvSpPr>
          <p:cNvPr id="3151" name="Rectangle 78"/>
          <p:cNvSpPr>
            <a:spLocks noChangeArrowheads="1"/>
          </p:cNvSpPr>
          <p:nvPr/>
        </p:nvSpPr>
        <p:spPr bwMode="auto">
          <a:xfrm>
            <a:off x="6659564" y="4584701"/>
            <a:ext cx="328311" cy="21537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78" tIns="44445" rIns="90478" bIns="44445">
            <a:spAutoFit/>
          </a:bodyPr>
          <a:lstStyle/>
          <a:p>
            <a:pPr eaLnBrk="0" hangingPunct="0"/>
            <a:r>
              <a:rPr lang="en-US" sz="800" dirty="0">
                <a:latin typeface="+mj-lt"/>
              </a:rPr>
              <a:t>SC</a:t>
            </a:r>
          </a:p>
        </p:txBody>
      </p:sp>
      <p:sp>
        <p:nvSpPr>
          <p:cNvPr id="3152" name="Rectangle 79"/>
          <p:cNvSpPr>
            <a:spLocks noChangeArrowheads="1"/>
          </p:cNvSpPr>
          <p:nvPr/>
        </p:nvSpPr>
        <p:spPr bwMode="auto">
          <a:xfrm>
            <a:off x="5902325" y="3857626"/>
            <a:ext cx="328311" cy="21537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78" tIns="44445" rIns="90478" bIns="44445">
            <a:spAutoFit/>
          </a:bodyPr>
          <a:lstStyle/>
          <a:p>
            <a:pPr eaLnBrk="0" hangingPunct="0"/>
            <a:r>
              <a:rPr lang="en-US" sz="800" dirty="0">
                <a:solidFill>
                  <a:schemeClr val="bg1"/>
                </a:solidFill>
                <a:latin typeface="+mj-lt"/>
              </a:rPr>
              <a:t>KY</a:t>
            </a:r>
          </a:p>
        </p:txBody>
      </p:sp>
      <p:sp>
        <p:nvSpPr>
          <p:cNvPr id="3153" name="Rectangle 80"/>
          <p:cNvSpPr>
            <a:spLocks noChangeArrowheads="1"/>
          </p:cNvSpPr>
          <p:nvPr/>
        </p:nvSpPr>
        <p:spPr bwMode="auto">
          <a:xfrm>
            <a:off x="5378451" y="3224214"/>
            <a:ext cx="301625" cy="215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78" tIns="44445" rIns="90478" bIns="44445">
            <a:spAutoFit/>
          </a:bodyPr>
          <a:lstStyle/>
          <a:p>
            <a:pPr eaLnBrk="0" hangingPunct="0"/>
            <a:r>
              <a:rPr lang="en-US" sz="800" dirty="0">
                <a:solidFill>
                  <a:schemeClr val="bg1"/>
                </a:solidFill>
                <a:latin typeface="+mj-lt"/>
              </a:rPr>
              <a:t>IL</a:t>
            </a:r>
          </a:p>
        </p:txBody>
      </p:sp>
      <p:sp>
        <p:nvSpPr>
          <p:cNvPr id="3154" name="Rectangle 81"/>
          <p:cNvSpPr>
            <a:spLocks noChangeArrowheads="1"/>
          </p:cNvSpPr>
          <p:nvPr/>
        </p:nvSpPr>
        <p:spPr bwMode="auto">
          <a:xfrm>
            <a:off x="4787900" y="3505200"/>
            <a:ext cx="351210" cy="215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78" tIns="44445" rIns="90478" bIns="44445">
            <a:spAutoFit/>
          </a:bodyPr>
          <a:lstStyle/>
          <a:p>
            <a:pPr eaLnBrk="0" hangingPunct="0"/>
            <a:r>
              <a:rPr lang="en-US" sz="800" dirty="0">
                <a:latin typeface="+mj-lt"/>
              </a:rPr>
              <a:t>MO</a:t>
            </a:r>
          </a:p>
        </p:txBody>
      </p:sp>
      <p:sp>
        <p:nvSpPr>
          <p:cNvPr id="3155" name="Rectangle 82"/>
          <p:cNvSpPr>
            <a:spLocks noChangeArrowheads="1"/>
          </p:cNvSpPr>
          <p:nvPr/>
        </p:nvSpPr>
        <p:spPr bwMode="auto">
          <a:xfrm>
            <a:off x="4706939" y="2830514"/>
            <a:ext cx="287418" cy="215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78" tIns="44445" rIns="90478" bIns="44445">
            <a:spAutoFit/>
          </a:bodyPr>
          <a:lstStyle/>
          <a:p>
            <a:pPr eaLnBrk="0" hangingPunct="0"/>
            <a:r>
              <a:rPr lang="en-US" sz="800" dirty="0">
                <a:solidFill>
                  <a:schemeClr val="bg1"/>
                </a:solidFill>
                <a:latin typeface="+mj-lt"/>
              </a:rPr>
              <a:t>IA</a:t>
            </a:r>
          </a:p>
        </p:txBody>
      </p:sp>
      <p:sp>
        <p:nvSpPr>
          <p:cNvPr id="3156" name="Rectangle 83"/>
          <p:cNvSpPr>
            <a:spLocks noChangeArrowheads="1"/>
          </p:cNvSpPr>
          <p:nvPr/>
        </p:nvSpPr>
        <p:spPr bwMode="auto">
          <a:xfrm>
            <a:off x="3836988" y="2886076"/>
            <a:ext cx="328311" cy="215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78" tIns="44445" rIns="90478" bIns="44445">
            <a:spAutoFit/>
          </a:bodyPr>
          <a:lstStyle/>
          <a:p>
            <a:pPr eaLnBrk="0" hangingPunct="0"/>
            <a:r>
              <a:rPr lang="en-US" sz="800" dirty="0">
                <a:solidFill>
                  <a:schemeClr val="bg1"/>
                </a:solidFill>
                <a:latin typeface="+mj-lt"/>
              </a:rPr>
              <a:t>NE</a:t>
            </a:r>
          </a:p>
        </p:txBody>
      </p:sp>
      <p:sp>
        <p:nvSpPr>
          <p:cNvPr id="3157" name="Rectangle 84"/>
          <p:cNvSpPr>
            <a:spLocks noChangeArrowheads="1"/>
          </p:cNvSpPr>
          <p:nvPr/>
        </p:nvSpPr>
        <p:spPr bwMode="auto">
          <a:xfrm>
            <a:off x="3727450" y="2162176"/>
            <a:ext cx="328311" cy="215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78" tIns="44445" rIns="90478" bIns="44445">
            <a:spAutoFit/>
          </a:bodyPr>
          <a:lstStyle/>
          <a:p>
            <a:pPr eaLnBrk="0" hangingPunct="0"/>
            <a:r>
              <a:rPr lang="en-US" sz="800" dirty="0">
                <a:solidFill>
                  <a:schemeClr val="bg1"/>
                </a:solidFill>
                <a:latin typeface="+mj-lt"/>
              </a:rPr>
              <a:t>SD</a:t>
            </a:r>
          </a:p>
        </p:txBody>
      </p:sp>
      <p:sp>
        <p:nvSpPr>
          <p:cNvPr id="3158" name="Rectangle 85"/>
          <p:cNvSpPr>
            <a:spLocks noChangeArrowheads="1"/>
          </p:cNvSpPr>
          <p:nvPr/>
        </p:nvSpPr>
        <p:spPr bwMode="auto">
          <a:xfrm>
            <a:off x="3622675" y="1560515"/>
            <a:ext cx="333217" cy="215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78" tIns="44445" rIns="90478" bIns="44445">
            <a:spAutoFit/>
          </a:bodyPr>
          <a:lstStyle/>
          <a:p>
            <a:pPr eaLnBrk="0" hangingPunct="0"/>
            <a:r>
              <a:rPr lang="en-US" sz="800" dirty="0">
                <a:solidFill>
                  <a:schemeClr val="bg1"/>
                </a:solidFill>
                <a:latin typeface="+mj-lt"/>
              </a:rPr>
              <a:t>ND</a:t>
            </a:r>
          </a:p>
        </p:txBody>
      </p:sp>
      <p:sp>
        <p:nvSpPr>
          <p:cNvPr id="3159" name="Rectangle 86"/>
          <p:cNvSpPr>
            <a:spLocks noChangeArrowheads="1"/>
          </p:cNvSpPr>
          <p:nvPr/>
        </p:nvSpPr>
        <p:spPr bwMode="auto">
          <a:xfrm>
            <a:off x="2122488" y="1601789"/>
            <a:ext cx="377825" cy="215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78" tIns="44445" rIns="90478" bIns="44445">
            <a:spAutoFit/>
          </a:bodyPr>
          <a:lstStyle/>
          <a:p>
            <a:pPr eaLnBrk="0" hangingPunct="0"/>
            <a:r>
              <a:rPr lang="en-US" sz="800" dirty="0">
                <a:solidFill>
                  <a:schemeClr val="bg1"/>
                </a:solidFill>
                <a:latin typeface="+mj-lt"/>
              </a:rPr>
              <a:t>MT</a:t>
            </a:r>
          </a:p>
        </p:txBody>
      </p:sp>
      <p:sp>
        <p:nvSpPr>
          <p:cNvPr id="3160" name="Rectangle 87"/>
          <p:cNvSpPr>
            <a:spLocks noChangeArrowheads="1"/>
          </p:cNvSpPr>
          <p:nvPr/>
        </p:nvSpPr>
        <p:spPr bwMode="auto">
          <a:xfrm>
            <a:off x="2535239" y="2525714"/>
            <a:ext cx="351210" cy="215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78" tIns="44445" rIns="90478" bIns="44445">
            <a:spAutoFit/>
          </a:bodyPr>
          <a:lstStyle/>
          <a:p>
            <a:pPr eaLnBrk="0" hangingPunct="0"/>
            <a:r>
              <a:rPr lang="en-US" sz="800" dirty="0">
                <a:solidFill>
                  <a:schemeClr val="bg1"/>
                </a:solidFill>
                <a:latin typeface="+mj-lt"/>
              </a:rPr>
              <a:t>WY</a:t>
            </a:r>
          </a:p>
        </p:txBody>
      </p:sp>
      <p:sp>
        <p:nvSpPr>
          <p:cNvPr id="3161" name="Rectangle 88"/>
          <p:cNvSpPr>
            <a:spLocks noChangeArrowheads="1"/>
          </p:cNvSpPr>
          <p:nvPr/>
        </p:nvSpPr>
        <p:spPr bwMode="auto">
          <a:xfrm>
            <a:off x="1562101" y="2281239"/>
            <a:ext cx="287418" cy="215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78" tIns="44445" rIns="90478" bIns="44445">
            <a:spAutoFit/>
          </a:bodyPr>
          <a:lstStyle/>
          <a:p>
            <a:pPr eaLnBrk="0" hangingPunct="0"/>
            <a:r>
              <a:rPr lang="en-US" sz="800" dirty="0">
                <a:solidFill>
                  <a:schemeClr val="bg1"/>
                </a:solidFill>
                <a:latin typeface="+mj-lt"/>
              </a:rPr>
              <a:t>ID</a:t>
            </a:r>
          </a:p>
        </p:txBody>
      </p:sp>
      <p:sp>
        <p:nvSpPr>
          <p:cNvPr id="3162" name="Rectangle 89"/>
          <p:cNvSpPr>
            <a:spLocks noChangeArrowheads="1"/>
          </p:cNvSpPr>
          <p:nvPr/>
        </p:nvSpPr>
        <p:spPr bwMode="auto">
          <a:xfrm>
            <a:off x="584200" y="2406651"/>
            <a:ext cx="339759" cy="215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78" tIns="44445" rIns="90478" bIns="44445">
            <a:spAutoFit/>
          </a:bodyPr>
          <a:lstStyle/>
          <a:p>
            <a:pPr eaLnBrk="0" hangingPunct="0"/>
            <a:r>
              <a:rPr lang="en-US" sz="800" dirty="0">
                <a:solidFill>
                  <a:schemeClr val="bg1"/>
                </a:solidFill>
                <a:latin typeface="+mj-lt"/>
              </a:rPr>
              <a:t>OR</a:t>
            </a:r>
          </a:p>
        </p:txBody>
      </p:sp>
      <p:sp>
        <p:nvSpPr>
          <p:cNvPr id="3163" name="Rectangle 90"/>
          <p:cNvSpPr>
            <a:spLocks noChangeArrowheads="1"/>
          </p:cNvSpPr>
          <p:nvPr/>
        </p:nvSpPr>
        <p:spPr bwMode="auto">
          <a:xfrm>
            <a:off x="690563" y="1560515"/>
            <a:ext cx="356116" cy="215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78" tIns="44445" rIns="90478" bIns="44445">
            <a:spAutoFit/>
          </a:bodyPr>
          <a:lstStyle/>
          <a:p>
            <a:pPr eaLnBrk="0" hangingPunct="0"/>
            <a:r>
              <a:rPr lang="en-US" sz="800" dirty="0">
                <a:solidFill>
                  <a:schemeClr val="bg1"/>
                </a:solidFill>
                <a:latin typeface="+mj-lt"/>
              </a:rPr>
              <a:t>WA</a:t>
            </a:r>
          </a:p>
        </p:txBody>
      </p:sp>
      <p:sp>
        <p:nvSpPr>
          <p:cNvPr id="3164" name="Rectangle 91"/>
          <p:cNvSpPr>
            <a:spLocks noChangeArrowheads="1"/>
          </p:cNvSpPr>
          <p:nvPr/>
        </p:nvSpPr>
        <p:spPr bwMode="auto">
          <a:xfrm>
            <a:off x="1892300" y="4343401"/>
            <a:ext cx="682625" cy="340982"/>
          </a:xfrm>
          <a:prstGeom prst="rect">
            <a:avLst/>
          </a:prstGeom>
          <a:noFill/>
          <a:ln>
            <a:noFill/>
          </a:ln>
          <a:effectLst/>
          <a:extLst>
            <a:ext uri="{909E8E84-426E-40DD-AFC4-6F175D3DCCD1}">
              <a14:hiddenFill xmlns:a14="http://schemas.microsoft.com/office/drawing/2010/main">
                <a:solidFill>
                  <a:srgbClr val="FE9B03"/>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78" tIns="44445" rIns="90478" bIns="44445">
            <a:spAutoFit/>
          </a:bodyPr>
          <a:lstStyle/>
          <a:p>
            <a:pPr eaLnBrk="0" hangingPunct="0"/>
            <a:r>
              <a:rPr lang="en-US" sz="800" dirty="0">
                <a:solidFill>
                  <a:schemeClr val="bg1"/>
                </a:solidFill>
                <a:latin typeface="+mj-lt"/>
              </a:rPr>
              <a:t>      AZ</a:t>
            </a:r>
          </a:p>
          <a:p>
            <a:pPr eaLnBrk="0" hangingPunct="0"/>
            <a:endParaRPr lang="en-US" sz="800" dirty="0">
              <a:solidFill>
                <a:schemeClr val="bg1"/>
              </a:solidFill>
              <a:latin typeface="+mj-lt"/>
            </a:endParaRPr>
          </a:p>
        </p:txBody>
      </p:sp>
      <p:sp>
        <p:nvSpPr>
          <p:cNvPr id="3165" name="Rectangle 92"/>
          <p:cNvSpPr>
            <a:spLocks noChangeArrowheads="1"/>
          </p:cNvSpPr>
          <p:nvPr/>
        </p:nvSpPr>
        <p:spPr bwMode="auto">
          <a:xfrm>
            <a:off x="4054476" y="4216401"/>
            <a:ext cx="339759" cy="215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78" tIns="44445" rIns="90478" bIns="44445">
            <a:spAutoFit/>
          </a:bodyPr>
          <a:lstStyle/>
          <a:p>
            <a:pPr eaLnBrk="0" hangingPunct="0"/>
            <a:r>
              <a:rPr lang="en-US" sz="800" dirty="0">
                <a:solidFill>
                  <a:schemeClr val="bg1"/>
                </a:solidFill>
                <a:latin typeface="+mj-lt"/>
              </a:rPr>
              <a:t>OK</a:t>
            </a:r>
          </a:p>
        </p:txBody>
      </p:sp>
      <p:sp>
        <p:nvSpPr>
          <p:cNvPr id="3166" name="Rectangle 93"/>
          <p:cNvSpPr>
            <a:spLocks noChangeArrowheads="1"/>
          </p:cNvSpPr>
          <p:nvPr/>
        </p:nvSpPr>
        <p:spPr bwMode="auto">
          <a:xfrm>
            <a:off x="4895850" y="4344989"/>
            <a:ext cx="349250" cy="21537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78" tIns="44445" rIns="90478" bIns="44445">
            <a:spAutoFit/>
          </a:bodyPr>
          <a:lstStyle/>
          <a:p>
            <a:pPr eaLnBrk="0" hangingPunct="0"/>
            <a:r>
              <a:rPr lang="en-US" sz="800" dirty="0">
                <a:solidFill>
                  <a:schemeClr val="bg1"/>
                </a:solidFill>
                <a:latin typeface="+mj-lt"/>
              </a:rPr>
              <a:t>AR</a:t>
            </a:r>
          </a:p>
        </p:txBody>
      </p:sp>
      <p:sp>
        <p:nvSpPr>
          <p:cNvPr id="3167" name="Rectangle 94"/>
          <p:cNvSpPr>
            <a:spLocks noChangeArrowheads="1"/>
          </p:cNvSpPr>
          <p:nvPr/>
        </p:nvSpPr>
        <p:spPr bwMode="auto">
          <a:xfrm>
            <a:off x="3727450" y="4941889"/>
            <a:ext cx="316860" cy="215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78" tIns="44445" rIns="90478" bIns="44445">
            <a:spAutoFit/>
          </a:bodyPr>
          <a:lstStyle/>
          <a:p>
            <a:pPr eaLnBrk="0" hangingPunct="0"/>
            <a:r>
              <a:rPr lang="en-US" sz="800" dirty="0">
                <a:solidFill>
                  <a:schemeClr val="bg1"/>
                </a:solidFill>
                <a:latin typeface="+mj-lt"/>
              </a:rPr>
              <a:t>TX</a:t>
            </a:r>
          </a:p>
        </p:txBody>
      </p:sp>
      <p:sp>
        <p:nvSpPr>
          <p:cNvPr id="3168" name="Rectangle 95"/>
          <p:cNvSpPr>
            <a:spLocks noChangeArrowheads="1"/>
          </p:cNvSpPr>
          <p:nvPr/>
        </p:nvSpPr>
        <p:spPr bwMode="auto">
          <a:xfrm>
            <a:off x="5354638" y="4697414"/>
            <a:ext cx="339759" cy="215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78" tIns="44445" rIns="90478" bIns="44445">
            <a:spAutoFit/>
          </a:bodyPr>
          <a:lstStyle/>
          <a:p>
            <a:pPr eaLnBrk="0" hangingPunct="0"/>
            <a:r>
              <a:rPr lang="en-US" sz="800" dirty="0">
                <a:solidFill>
                  <a:schemeClr val="bg1"/>
                </a:solidFill>
                <a:latin typeface="+mj-lt"/>
              </a:rPr>
              <a:t>MS</a:t>
            </a:r>
          </a:p>
        </p:txBody>
      </p:sp>
      <p:sp>
        <p:nvSpPr>
          <p:cNvPr id="3169" name="Rectangle 96"/>
          <p:cNvSpPr>
            <a:spLocks noChangeArrowheads="1"/>
          </p:cNvSpPr>
          <p:nvPr/>
        </p:nvSpPr>
        <p:spPr bwMode="auto">
          <a:xfrm>
            <a:off x="5683250" y="4697414"/>
            <a:ext cx="351210" cy="215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78" tIns="44445" rIns="90478" bIns="44445">
            <a:spAutoFit/>
          </a:bodyPr>
          <a:lstStyle/>
          <a:p>
            <a:pPr eaLnBrk="0" hangingPunct="0"/>
            <a:r>
              <a:rPr lang="en-US" sz="800" dirty="0">
                <a:solidFill>
                  <a:schemeClr val="bg1"/>
                </a:solidFill>
                <a:latin typeface="+mj-lt"/>
              </a:rPr>
              <a:t> AL</a:t>
            </a:r>
          </a:p>
        </p:txBody>
      </p:sp>
      <p:sp>
        <p:nvSpPr>
          <p:cNvPr id="3170" name="Rectangle 97"/>
          <p:cNvSpPr>
            <a:spLocks noChangeArrowheads="1"/>
          </p:cNvSpPr>
          <p:nvPr/>
        </p:nvSpPr>
        <p:spPr bwMode="auto">
          <a:xfrm>
            <a:off x="6226175" y="4894264"/>
            <a:ext cx="769938" cy="3409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78" tIns="44445" rIns="90478" bIns="44445">
            <a:spAutoFit/>
          </a:bodyPr>
          <a:lstStyle/>
          <a:p>
            <a:pPr eaLnBrk="0" hangingPunct="0"/>
            <a:r>
              <a:rPr lang="en-US" sz="800" dirty="0">
                <a:solidFill>
                  <a:schemeClr val="bg1"/>
                </a:solidFill>
                <a:latin typeface="+mj-lt"/>
              </a:rPr>
              <a:t>    GA</a:t>
            </a:r>
          </a:p>
          <a:p>
            <a:pPr eaLnBrk="0" hangingPunct="0"/>
            <a:endParaRPr lang="en-US" sz="800" dirty="0">
              <a:solidFill>
                <a:schemeClr val="bg1"/>
              </a:solidFill>
              <a:latin typeface="+mj-lt"/>
            </a:endParaRPr>
          </a:p>
        </p:txBody>
      </p:sp>
      <p:sp>
        <p:nvSpPr>
          <p:cNvPr id="3171" name="Rectangle 98"/>
          <p:cNvSpPr>
            <a:spLocks noChangeArrowheads="1"/>
          </p:cNvSpPr>
          <p:nvPr/>
        </p:nvSpPr>
        <p:spPr bwMode="auto">
          <a:xfrm>
            <a:off x="6540501" y="5791201"/>
            <a:ext cx="369888" cy="215370"/>
          </a:xfrm>
          <a:prstGeom prst="rect">
            <a:avLst/>
          </a:prstGeom>
          <a:noFill/>
          <a:ln>
            <a:noFill/>
          </a:ln>
          <a:effectLst/>
          <a:extLst>
            <a:ext uri="{909E8E84-426E-40DD-AFC4-6F175D3DCCD1}">
              <a14:hiddenFill xmlns:a14="http://schemas.microsoft.com/office/drawing/2010/main">
                <a:solidFill>
                  <a:srgbClr val="114FFB"/>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78" tIns="44445" rIns="90478" bIns="44445">
            <a:spAutoFit/>
          </a:bodyPr>
          <a:lstStyle/>
          <a:p>
            <a:pPr eaLnBrk="0" hangingPunct="0"/>
            <a:r>
              <a:rPr lang="en-US" sz="800" dirty="0">
                <a:latin typeface="+mj-lt"/>
              </a:rPr>
              <a:t>FL</a:t>
            </a:r>
          </a:p>
        </p:txBody>
      </p:sp>
      <p:sp>
        <p:nvSpPr>
          <p:cNvPr id="3172" name="Rectangle 99"/>
          <p:cNvSpPr>
            <a:spLocks noChangeArrowheads="1"/>
          </p:cNvSpPr>
          <p:nvPr/>
        </p:nvSpPr>
        <p:spPr bwMode="auto">
          <a:xfrm>
            <a:off x="8293101" y="3505200"/>
            <a:ext cx="377825" cy="215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78" tIns="44445" rIns="90478" bIns="44445">
            <a:spAutoFit/>
          </a:bodyPr>
          <a:lstStyle/>
          <a:p>
            <a:pPr eaLnBrk="0" hangingPunct="0"/>
            <a:r>
              <a:rPr lang="en-US" sz="800" dirty="0">
                <a:latin typeface="+mj-lt"/>
              </a:rPr>
              <a:t>DE</a:t>
            </a:r>
          </a:p>
        </p:txBody>
      </p:sp>
      <p:sp>
        <p:nvSpPr>
          <p:cNvPr id="3173" name="Line 100"/>
          <p:cNvSpPr>
            <a:spLocks noChangeShapeType="1"/>
          </p:cNvSpPr>
          <p:nvPr/>
        </p:nvSpPr>
        <p:spPr bwMode="auto">
          <a:xfrm flipV="1">
            <a:off x="7607300" y="3581400"/>
            <a:ext cx="68580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0" tIns="45716" rIns="91430" bIns="45716" anchor="ctr"/>
          <a:lstStyle/>
          <a:p>
            <a:endParaRPr lang="en-US" i="0" dirty="0">
              <a:solidFill>
                <a:schemeClr val="tx1"/>
              </a:solidFill>
              <a:latin typeface="+mj-lt"/>
            </a:endParaRPr>
          </a:p>
        </p:txBody>
      </p:sp>
      <p:sp>
        <p:nvSpPr>
          <p:cNvPr id="3174" name="Rectangle 101"/>
          <p:cNvSpPr>
            <a:spLocks noChangeArrowheads="1"/>
          </p:cNvSpPr>
          <p:nvPr/>
        </p:nvSpPr>
        <p:spPr bwMode="auto">
          <a:xfrm>
            <a:off x="963613" y="5589589"/>
            <a:ext cx="393700" cy="215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78" tIns="44445" rIns="90478" bIns="44445">
            <a:spAutoFit/>
          </a:bodyPr>
          <a:lstStyle/>
          <a:p>
            <a:pPr eaLnBrk="0" hangingPunct="0"/>
            <a:r>
              <a:rPr lang="en-US" sz="800" dirty="0">
                <a:solidFill>
                  <a:schemeClr val="bg1"/>
                </a:solidFill>
                <a:latin typeface="+mj-lt"/>
              </a:rPr>
              <a:t>AK</a:t>
            </a:r>
          </a:p>
        </p:txBody>
      </p:sp>
      <p:sp>
        <p:nvSpPr>
          <p:cNvPr id="3175" name="Line 102"/>
          <p:cNvSpPr>
            <a:spLocks noChangeShapeType="1"/>
          </p:cNvSpPr>
          <p:nvPr/>
        </p:nvSpPr>
        <p:spPr bwMode="auto">
          <a:xfrm>
            <a:off x="7537450" y="3810000"/>
            <a:ext cx="5207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0" tIns="45716" rIns="91430" bIns="45716" anchor="ctr"/>
          <a:lstStyle/>
          <a:p>
            <a:endParaRPr lang="en-US" i="0" dirty="0">
              <a:solidFill>
                <a:schemeClr val="tx1"/>
              </a:solidFill>
              <a:latin typeface="+mj-lt"/>
            </a:endParaRPr>
          </a:p>
        </p:txBody>
      </p:sp>
      <p:sp>
        <p:nvSpPr>
          <p:cNvPr id="3176" name="Rectangle 103"/>
          <p:cNvSpPr>
            <a:spLocks noChangeArrowheads="1"/>
          </p:cNvSpPr>
          <p:nvPr/>
        </p:nvSpPr>
        <p:spPr bwMode="auto">
          <a:xfrm>
            <a:off x="5397501" y="6400801"/>
            <a:ext cx="38100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0" tIns="45716" rIns="91430" bIns="45716" anchor="ctr"/>
          <a:lstStyle/>
          <a:p>
            <a:endParaRPr lang="en-US" i="0" dirty="0">
              <a:solidFill>
                <a:schemeClr val="tx1"/>
              </a:solidFill>
              <a:latin typeface="+mj-lt"/>
            </a:endParaRPr>
          </a:p>
        </p:txBody>
      </p:sp>
      <p:sp>
        <p:nvSpPr>
          <p:cNvPr id="3178" name="Rectangle 105"/>
          <p:cNvSpPr>
            <a:spLocks noChangeArrowheads="1"/>
          </p:cNvSpPr>
          <p:nvPr/>
        </p:nvSpPr>
        <p:spPr bwMode="auto">
          <a:xfrm>
            <a:off x="6616700" y="3597275"/>
            <a:ext cx="381000" cy="215370"/>
          </a:xfrm>
          <a:prstGeom prst="rect">
            <a:avLst/>
          </a:prstGeom>
          <a:noFill/>
          <a:ln>
            <a:noFill/>
          </a:ln>
          <a:effectLst/>
          <a:extLst>
            <a:ext uri="{909E8E84-426E-40DD-AFC4-6F175D3DCCD1}">
              <a14:hiddenFill xmlns:a14="http://schemas.microsoft.com/office/drawing/2010/main">
                <a:solidFill>
                  <a:srgbClr val="FAFD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78" tIns="44445" rIns="90478" bIns="44445">
            <a:spAutoFit/>
          </a:bodyPr>
          <a:lstStyle/>
          <a:p>
            <a:pPr algn="ctr" eaLnBrk="0" hangingPunct="0"/>
            <a:r>
              <a:rPr lang="en-US" sz="800" dirty="0">
                <a:solidFill>
                  <a:schemeClr val="bg1"/>
                </a:solidFill>
                <a:latin typeface="+mj-lt"/>
              </a:rPr>
              <a:t> WV</a:t>
            </a:r>
          </a:p>
        </p:txBody>
      </p:sp>
      <p:sp>
        <p:nvSpPr>
          <p:cNvPr id="3179" name="Rectangle 106"/>
          <p:cNvSpPr>
            <a:spLocks noChangeArrowheads="1"/>
          </p:cNvSpPr>
          <p:nvPr/>
        </p:nvSpPr>
        <p:spPr bwMode="auto">
          <a:xfrm>
            <a:off x="6997700" y="5530057"/>
            <a:ext cx="503238" cy="228600"/>
          </a:xfrm>
          <a:prstGeom prst="rect">
            <a:avLst/>
          </a:prstGeom>
          <a:solidFill>
            <a:srgbClr val="660066"/>
          </a:solidFill>
          <a:ln w="12700" cap="rnd" algn="ctr">
            <a:noFill/>
            <a:miter lim="800000"/>
            <a:headEnd/>
            <a:tailEnd/>
          </a:ln>
          <a:effectLst/>
        </p:spPr>
        <p:txBody>
          <a:bodyPr lIns="91430" tIns="45716" rIns="91430" bIns="45716"/>
          <a:lstStyle/>
          <a:p>
            <a:endParaRPr lang="en-US" i="0" dirty="0">
              <a:solidFill>
                <a:schemeClr val="tx1"/>
              </a:solidFill>
              <a:latin typeface="+mj-lt"/>
            </a:endParaRPr>
          </a:p>
        </p:txBody>
      </p:sp>
      <p:sp>
        <p:nvSpPr>
          <p:cNvPr id="3180" name="Rectangle 107"/>
          <p:cNvSpPr>
            <a:spLocks noChangeArrowheads="1"/>
          </p:cNvSpPr>
          <p:nvPr/>
        </p:nvSpPr>
        <p:spPr bwMode="auto">
          <a:xfrm>
            <a:off x="7520167" y="5452313"/>
            <a:ext cx="1600200" cy="3095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78" tIns="44445" rIns="90478" bIns="44445">
            <a:spAutoFit/>
          </a:bodyPr>
          <a:lstStyle/>
          <a:p>
            <a:pPr eaLnBrk="0" hangingPunct="0"/>
            <a:r>
              <a:rPr lang="en-US" sz="1400" dirty="0">
                <a:latin typeface="+mn-lt"/>
              </a:rPr>
              <a:t>Approved</a:t>
            </a:r>
          </a:p>
        </p:txBody>
      </p:sp>
      <p:grpSp>
        <p:nvGrpSpPr>
          <p:cNvPr id="3181" name="Group 108"/>
          <p:cNvGrpSpPr>
            <a:grpSpLocks/>
          </p:cNvGrpSpPr>
          <p:nvPr/>
        </p:nvGrpSpPr>
        <p:grpSpPr bwMode="auto">
          <a:xfrm>
            <a:off x="2336800" y="5588001"/>
            <a:ext cx="1047750" cy="866775"/>
            <a:chOff x="1505" y="3436"/>
            <a:chExt cx="660" cy="546"/>
          </a:xfrm>
          <a:solidFill>
            <a:srgbClr val="660066"/>
          </a:solidFill>
        </p:grpSpPr>
        <p:grpSp>
          <p:nvGrpSpPr>
            <p:cNvPr id="3187" name="Group 109"/>
            <p:cNvGrpSpPr>
              <a:grpSpLocks/>
            </p:cNvGrpSpPr>
            <p:nvPr/>
          </p:nvGrpSpPr>
          <p:grpSpPr bwMode="auto">
            <a:xfrm>
              <a:off x="1505" y="3436"/>
              <a:ext cx="660" cy="546"/>
              <a:chOff x="1505" y="3436"/>
              <a:chExt cx="660" cy="546"/>
            </a:xfrm>
            <a:grpFill/>
          </p:grpSpPr>
          <p:sp>
            <p:nvSpPr>
              <p:cNvPr id="3189" name="Freeform 110"/>
              <p:cNvSpPr>
                <a:spLocks/>
              </p:cNvSpPr>
              <p:nvPr/>
            </p:nvSpPr>
            <p:spPr bwMode="auto">
              <a:xfrm>
                <a:off x="1505" y="3502"/>
                <a:ext cx="50" cy="83"/>
              </a:xfrm>
              <a:custGeom>
                <a:avLst/>
                <a:gdLst>
                  <a:gd name="T0" fmla="*/ 0 w 50"/>
                  <a:gd name="T1" fmla="*/ 82 h 83"/>
                  <a:gd name="T2" fmla="*/ 0 w 50"/>
                  <a:gd name="T3" fmla="*/ 58 h 83"/>
                  <a:gd name="T4" fmla="*/ 27 w 50"/>
                  <a:gd name="T5" fmla="*/ 0 h 83"/>
                  <a:gd name="T6" fmla="*/ 49 w 50"/>
                  <a:gd name="T7" fmla="*/ 17 h 83"/>
                  <a:gd name="T8" fmla="*/ 25 w 50"/>
                  <a:gd name="T9" fmla="*/ 82 h 83"/>
                  <a:gd name="T10" fmla="*/ 0 w 50"/>
                  <a:gd name="T11" fmla="*/ 82 h 8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0" h="83">
                    <a:moveTo>
                      <a:pt x="0" y="82"/>
                    </a:moveTo>
                    <a:lnTo>
                      <a:pt x="0" y="58"/>
                    </a:lnTo>
                    <a:lnTo>
                      <a:pt x="27" y="0"/>
                    </a:lnTo>
                    <a:lnTo>
                      <a:pt x="49" y="17"/>
                    </a:lnTo>
                    <a:lnTo>
                      <a:pt x="25" y="82"/>
                    </a:lnTo>
                    <a:lnTo>
                      <a:pt x="0" y="82"/>
                    </a:lnTo>
                  </a:path>
                </a:pathLst>
              </a:custGeom>
              <a:grp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i="0" dirty="0">
                  <a:solidFill>
                    <a:schemeClr val="tx1"/>
                  </a:solidFill>
                  <a:latin typeface="+mj-lt"/>
                </a:endParaRPr>
              </a:p>
            </p:txBody>
          </p:sp>
          <p:sp>
            <p:nvSpPr>
              <p:cNvPr id="3190" name="Freeform 111"/>
              <p:cNvSpPr>
                <a:spLocks/>
              </p:cNvSpPr>
              <p:nvPr/>
            </p:nvSpPr>
            <p:spPr bwMode="auto">
              <a:xfrm>
                <a:off x="1576" y="3436"/>
                <a:ext cx="96" cy="100"/>
              </a:xfrm>
              <a:custGeom>
                <a:avLst/>
                <a:gdLst>
                  <a:gd name="T0" fmla="*/ 21 w 96"/>
                  <a:gd name="T1" fmla="*/ 10 h 100"/>
                  <a:gd name="T2" fmla="*/ 0 w 96"/>
                  <a:gd name="T3" fmla="*/ 59 h 100"/>
                  <a:gd name="T4" fmla="*/ 37 w 96"/>
                  <a:gd name="T5" fmla="*/ 90 h 100"/>
                  <a:gd name="T6" fmla="*/ 79 w 96"/>
                  <a:gd name="T7" fmla="*/ 99 h 100"/>
                  <a:gd name="T8" fmla="*/ 95 w 96"/>
                  <a:gd name="T9" fmla="*/ 60 h 100"/>
                  <a:gd name="T10" fmla="*/ 85 w 96"/>
                  <a:gd name="T11" fmla="*/ 0 h 100"/>
                  <a:gd name="T12" fmla="*/ 21 w 96"/>
                  <a:gd name="T13" fmla="*/ 10 h 10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6" h="100">
                    <a:moveTo>
                      <a:pt x="21" y="10"/>
                    </a:moveTo>
                    <a:lnTo>
                      <a:pt x="0" y="59"/>
                    </a:lnTo>
                    <a:lnTo>
                      <a:pt x="37" y="90"/>
                    </a:lnTo>
                    <a:lnTo>
                      <a:pt x="79" y="99"/>
                    </a:lnTo>
                    <a:lnTo>
                      <a:pt x="95" y="60"/>
                    </a:lnTo>
                    <a:lnTo>
                      <a:pt x="85" y="0"/>
                    </a:lnTo>
                    <a:lnTo>
                      <a:pt x="21" y="10"/>
                    </a:lnTo>
                  </a:path>
                </a:pathLst>
              </a:custGeom>
              <a:grp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i="0" dirty="0">
                  <a:solidFill>
                    <a:schemeClr val="tx1"/>
                  </a:solidFill>
                  <a:latin typeface="+mj-lt"/>
                </a:endParaRPr>
              </a:p>
            </p:txBody>
          </p:sp>
          <p:sp>
            <p:nvSpPr>
              <p:cNvPr id="3191" name="Freeform 112"/>
              <p:cNvSpPr>
                <a:spLocks/>
              </p:cNvSpPr>
              <p:nvPr/>
            </p:nvSpPr>
            <p:spPr bwMode="auto">
              <a:xfrm>
                <a:off x="1666" y="3502"/>
                <a:ext cx="141" cy="115"/>
              </a:xfrm>
              <a:custGeom>
                <a:avLst/>
                <a:gdLst>
                  <a:gd name="T0" fmla="*/ 0 w 141"/>
                  <a:gd name="T1" fmla="*/ 41 h 115"/>
                  <a:gd name="T2" fmla="*/ 95 w 141"/>
                  <a:gd name="T3" fmla="*/ 0 h 115"/>
                  <a:gd name="T4" fmla="*/ 113 w 141"/>
                  <a:gd name="T5" fmla="*/ 49 h 115"/>
                  <a:gd name="T6" fmla="*/ 132 w 141"/>
                  <a:gd name="T7" fmla="*/ 61 h 115"/>
                  <a:gd name="T8" fmla="*/ 140 w 141"/>
                  <a:gd name="T9" fmla="*/ 101 h 115"/>
                  <a:gd name="T10" fmla="*/ 93 w 141"/>
                  <a:gd name="T11" fmla="*/ 106 h 115"/>
                  <a:gd name="T12" fmla="*/ 58 w 141"/>
                  <a:gd name="T13" fmla="*/ 114 h 115"/>
                  <a:gd name="T14" fmla="*/ 0 w 141"/>
                  <a:gd name="T15" fmla="*/ 41 h 11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41" h="115">
                    <a:moveTo>
                      <a:pt x="0" y="41"/>
                    </a:moveTo>
                    <a:lnTo>
                      <a:pt x="95" y="0"/>
                    </a:lnTo>
                    <a:lnTo>
                      <a:pt x="113" y="49"/>
                    </a:lnTo>
                    <a:lnTo>
                      <a:pt x="132" y="61"/>
                    </a:lnTo>
                    <a:lnTo>
                      <a:pt x="140" y="101"/>
                    </a:lnTo>
                    <a:lnTo>
                      <a:pt x="93" y="106"/>
                    </a:lnTo>
                    <a:lnTo>
                      <a:pt x="58" y="114"/>
                    </a:lnTo>
                    <a:lnTo>
                      <a:pt x="0" y="41"/>
                    </a:lnTo>
                  </a:path>
                </a:pathLst>
              </a:custGeom>
              <a:grp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i="0" dirty="0">
                  <a:solidFill>
                    <a:schemeClr val="tx1"/>
                  </a:solidFill>
                  <a:latin typeface="+mj-lt"/>
                </a:endParaRPr>
              </a:p>
            </p:txBody>
          </p:sp>
          <p:sp>
            <p:nvSpPr>
              <p:cNvPr id="3192" name="Freeform 113"/>
              <p:cNvSpPr>
                <a:spLocks/>
              </p:cNvSpPr>
              <p:nvPr/>
            </p:nvSpPr>
            <p:spPr bwMode="auto">
              <a:xfrm>
                <a:off x="1812" y="3588"/>
                <a:ext cx="113" cy="61"/>
              </a:xfrm>
              <a:custGeom>
                <a:avLst/>
                <a:gdLst>
                  <a:gd name="T0" fmla="*/ 17 w 113"/>
                  <a:gd name="T1" fmla="*/ 3 h 61"/>
                  <a:gd name="T2" fmla="*/ 0 w 113"/>
                  <a:gd name="T3" fmla="*/ 56 h 61"/>
                  <a:gd name="T4" fmla="*/ 29 w 113"/>
                  <a:gd name="T5" fmla="*/ 60 h 61"/>
                  <a:gd name="T6" fmla="*/ 47 w 113"/>
                  <a:gd name="T7" fmla="*/ 47 h 61"/>
                  <a:gd name="T8" fmla="*/ 83 w 113"/>
                  <a:gd name="T9" fmla="*/ 48 h 61"/>
                  <a:gd name="T10" fmla="*/ 112 w 113"/>
                  <a:gd name="T11" fmla="*/ 25 h 61"/>
                  <a:gd name="T12" fmla="*/ 93 w 113"/>
                  <a:gd name="T13" fmla="*/ 17 h 61"/>
                  <a:gd name="T14" fmla="*/ 78 w 113"/>
                  <a:gd name="T15" fmla="*/ 0 h 61"/>
                  <a:gd name="T16" fmla="*/ 17 w 113"/>
                  <a:gd name="T17" fmla="*/ 3 h 6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13" h="61">
                    <a:moveTo>
                      <a:pt x="17" y="3"/>
                    </a:moveTo>
                    <a:lnTo>
                      <a:pt x="0" y="56"/>
                    </a:lnTo>
                    <a:lnTo>
                      <a:pt x="29" y="60"/>
                    </a:lnTo>
                    <a:lnTo>
                      <a:pt x="47" y="47"/>
                    </a:lnTo>
                    <a:lnTo>
                      <a:pt x="83" y="48"/>
                    </a:lnTo>
                    <a:lnTo>
                      <a:pt x="112" y="25"/>
                    </a:lnTo>
                    <a:lnTo>
                      <a:pt x="93" y="17"/>
                    </a:lnTo>
                    <a:lnTo>
                      <a:pt x="78" y="0"/>
                    </a:lnTo>
                    <a:lnTo>
                      <a:pt x="17" y="3"/>
                    </a:lnTo>
                  </a:path>
                </a:pathLst>
              </a:custGeom>
              <a:grp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i="0" dirty="0">
                  <a:solidFill>
                    <a:schemeClr val="tx1"/>
                  </a:solidFill>
                  <a:latin typeface="+mj-lt"/>
                </a:endParaRPr>
              </a:p>
            </p:txBody>
          </p:sp>
          <p:sp>
            <p:nvSpPr>
              <p:cNvPr id="3193" name="Freeform 114"/>
              <p:cNvSpPr>
                <a:spLocks/>
              </p:cNvSpPr>
              <p:nvPr/>
            </p:nvSpPr>
            <p:spPr bwMode="auto">
              <a:xfrm>
                <a:off x="1844" y="3671"/>
                <a:ext cx="47" cy="45"/>
              </a:xfrm>
              <a:custGeom>
                <a:avLst/>
                <a:gdLst>
                  <a:gd name="T0" fmla="*/ 40 w 47"/>
                  <a:gd name="T1" fmla="*/ 0 h 45"/>
                  <a:gd name="T2" fmla="*/ 0 w 47"/>
                  <a:gd name="T3" fmla="*/ 4 h 45"/>
                  <a:gd name="T4" fmla="*/ 7 w 47"/>
                  <a:gd name="T5" fmla="*/ 44 h 45"/>
                  <a:gd name="T6" fmla="*/ 46 w 47"/>
                  <a:gd name="T7" fmla="*/ 35 h 45"/>
                  <a:gd name="T8" fmla="*/ 40 w 47"/>
                  <a:gd name="T9" fmla="*/ 0 h 4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7" h="45">
                    <a:moveTo>
                      <a:pt x="40" y="0"/>
                    </a:moveTo>
                    <a:lnTo>
                      <a:pt x="0" y="4"/>
                    </a:lnTo>
                    <a:lnTo>
                      <a:pt x="7" y="44"/>
                    </a:lnTo>
                    <a:lnTo>
                      <a:pt x="46" y="35"/>
                    </a:lnTo>
                    <a:lnTo>
                      <a:pt x="40" y="0"/>
                    </a:lnTo>
                  </a:path>
                </a:pathLst>
              </a:custGeom>
              <a:grp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i="0" dirty="0">
                  <a:solidFill>
                    <a:schemeClr val="tx1"/>
                  </a:solidFill>
                  <a:latin typeface="+mj-lt"/>
                </a:endParaRPr>
              </a:p>
            </p:txBody>
          </p:sp>
          <p:sp>
            <p:nvSpPr>
              <p:cNvPr id="3194" name="Freeform 115"/>
              <p:cNvSpPr>
                <a:spLocks/>
              </p:cNvSpPr>
              <p:nvPr/>
            </p:nvSpPr>
            <p:spPr bwMode="auto">
              <a:xfrm>
                <a:off x="1896" y="3719"/>
                <a:ext cx="31" cy="42"/>
              </a:xfrm>
              <a:custGeom>
                <a:avLst/>
                <a:gdLst>
                  <a:gd name="T0" fmla="*/ 0 w 31"/>
                  <a:gd name="T1" fmla="*/ 15 h 42"/>
                  <a:gd name="T2" fmla="*/ 30 w 31"/>
                  <a:gd name="T3" fmla="*/ 0 h 42"/>
                  <a:gd name="T4" fmla="*/ 30 w 31"/>
                  <a:gd name="T5" fmla="*/ 36 h 42"/>
                  <a:gd name="T6" fmla="*/ 10 w 31"/>
                  <a:gd name="T7" fmla="*/ 41 h 42"/>
                  <a:gd name="T8" fmla="*/ 0 w 31"/>
                  <a:gd name="T9" fmla="*/ 15 h 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1" h="42">
                    <a:moveTo>
                      <a:pt x="0" y="15"/>
                    </a:moveTo>
                    <a:lnTo>
                      <a:pt x="30" y="0"/>
                    </a:lnTo>
                    <a:lnTo>
                      <a:pt x="30" y="36"/>
                    </a:lnTo>
                    <a:lnTo>
                      <a:pt x="10" y="41"/>
                    </a:lnTo>
                    <a:lnTo>
                      <a:pt x="0" y="15"/>
                    </a:lnTo>
                  </a:path>
                </a:pathLst>
              </a:custGeom>
              <a:grp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i="0" dirty="0">
                  <a:solidFill>
                    <a:schemeClr val="tx1"/>
                  </a:solidFill>
                  <a:latin typeface="+mj-lt"/>
                </a:endParaRPr>
              </a:p>
            </p:txBody>
          </p:sp>
          <p:sp>
            <p:nvSpPr>
              <p:cNvPr id="3195" name="Freeform 116"/>
              <p:cNvSpPr>
                <a:spLocks/>
              </p:cNvSpPr>
              <p:nvPr/>
            </p:nvSpPr>
            <p:spPr bwMode="auto">
              <a:xfrm>
                <a:off x="1973" y="3738"/>
                <a:ext cx="192" cy="244"/>
              </a:xfrm>
              <a:custGeom>
                <a:avLst/>
                <a:gdLst>
                  <a:gd name="T0" fmla="*/ 33 w 192"/>
                  <a:gd name="T1" fmla="*/ 0 h 244"/>
                  <a:gd name="T2" fmla="*/ 0 w 192"/>
                  <a:gd name="T3" fmla="*/ 93 h 244"/>
                  <a:gd name="T4" fmla="*/ 23 w 192"/>
                  <a:gd name="T5" fmla="*/ 138 h 244"/>
                  <a:gd name="T6" fmla="*/ 23 w 192"/>
                  <a:gd name="T7" fmla="*/ 221 h 244"/>
                  <a:gd name="T8" fmla="*/ 69 w 192"/>
                  <a:gd name="T9" fmla="*/ 243 h 244"/>
                  <a:gd name="T10" fmla="*/ 90 w 192"/>
                  <a:gd name="T11" fmla="*/ 195 h 244"/>
                  <a:gd name="T12" fmla="*/ 148 w 192"/>
                  <a:gd name="T13" fmla="*/ 183 h 244"/>
                  <a:gd name="T14" fmla="*/ 191 w 192"/>
                  <a:gd name="T15" fmla="*/ 131 h 244"/>
                  <a:gd name="T16" fmla="*/ 146 w 192"/>
                  <a:gd name="T17" fmla="*/ 48 h 244"/>
                  <a:gd name="T18" fmla="*/ 33 w 192"/>
                  <a:gd name="T19" fmla="*/ 0 h 24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92" h="244">
                    <a:moveTo>
                      <a:pt x="33" y="0"/>
                    </a:moveTo>
                    <a:lnTo>
                      <a:pt x="0" y="93"/>
                    </a:lnTo>
                    <a:lnTo>
                      <a:pt x="23" y="138"/>
                    </a:lnTo>
                    <a:lnTo>
                      <a:pt x="23" y="221"/>
                    </a:lnTo>
                    <a:lnTo>
                      <a:pt x="69" y="243"/>
                    </a:lnTo>
                    <a:lnTo>
                      <a:pt x="90" y="195"/>
                    </a:lnTo>
                    <a:lnTo>
                      <a:pt x="148" y="183"/>
                    </a:lnTo>
                    <a:lnTo>
                      <a:pt x="191" y="131"/>
                    </a:lnTo>
                    <a:lnTo>
                      <a:pt x="146" y="48"/>
                    </a:lnTo>
                    <a:lnTo>
                      <a:pt x="33" y="0"/>
                    </a:lnTo>
                  </a:path>
                </a:pathLst>
              </a:custGeom>
              <a:grp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i="0" dirty="0">
                  <a:solidFill>
                    <a:schemeClr val="tx1"/>
                  </a:solidFill>
                  <a:latin typeface="+mj-lt"/>
                </a:endParaRPr>
              </a:p>
            </p:txBody>
          </p:sp>
        </p:grpSp>
        <p:sp>
          <p:nvSpPr>
            <p:cNvPr id="3188" name="Freeform 117"/>
            <p:cNvSpPr>
              <a:spLocks/>
            </p:cNvSpPr>
            <p:nvPr/>
          </p:nvSpPr>
          <p:spPr bwMode="auto">
            <a:xfrm>
              <a:off x="1906" y="3627"/>
              <a:ext cx="106" cy="94"/>
            </a:xfrm>
            <a:custGeom>
              <a:avLst/>
              <a:gdLst>
                <a:gd name="T0" fmla="*/ 22 w 106"/>
                <a:gd name="T1" fmla="*/ 0 h 94"/>
                <a:gd name="T2" fmla="*/ 0 w 106"/>
                <a:gd name="T3" fmla="*/ 27 h 94"/>
                <a:gd name="T4" fmla="*/ 9 w 106"/>
                <a:gd name="T5" fmla="*/ 49 h 94"/>
                <a:gd name="T6" fmla="*/ 28 w 106"/>
                <a:gd name="T7" fmla="*/ 57 h 94"/>
                <a:gd name="T8" fmla="*/ 49 w 106"/>
                <a:gd name="T9" fmla="*/ 93 h 94"/>
                <a:gd name="T10" fmla="*/ 105 w 106"/>
                <a:gd name="T11" fmla="*/ 79 h 94"/>
                <a:gd name="T12" fmla="*/ 105 w 106"/>
                <a:gd name="T13" fmla="*/ 40 h 94"/>
                <a:gd name="T14" fmla="*/ 66 w 106"/>
                <a:gd name="T15" fmla="*/ 6 h 94"/>
                <a:gd name="T16" fmla="*/ 22 w 106"/>
                <a:gd name="T17" fmla="*/ 0 h 9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6" h="94">
                  <a:moveTo>
                    <a:pt x="22" y="0"/>
                  </a:moveTo>
                  <a:lnTo>
                    <a:pt x="0" y="27"/>
                  </a:lnTo>
                  <a:lnTo>
                    <a:pt x="9" y="49"/>
                  </a:lnTo>
                  <a:lnTo>
                    <a:pt x="28" y="57"/>
                  </a:lnTo>
                  <a:lnTo>
                    <a:pt x="49" y="93"/>
                  </a:lnTo>
                  <a:lnTo>
                    <a:pt x="105" y="79"/>
                  </a:lnTo>
                  <a:lnTo>
                    <a:pt x="105" y="40"/>
                  </a:lnTo>
                  <a:lnTo>
                    <a:pt x="66" y="6"/>
                  </a:lnTo>
                  <a:lnTo>
                    <a:pt x="22" y="0"/>
                  </a:lnTo>
                </a:path>
              </a:pathLst>
            </a:custGeom>
            <a:grp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i="0" dirty="0">
                <a:solidFill>
                  <a:schemeClr val="tx1"/>
                </a:solidFill>
                <a:latin typeface="+mj-lt"/>
              </a:endParaRPr>
            </a:p>
          </p:txBody>
        </p:sp>
      </p:grpSp>
      <p:sp>
        <p:nvSpPr>
          <p:cNvPr id="3182" name="Rectangle 118"/>
          <p:cNvSpPr>
            <a:spLocks noChangeArrowheads="1"/>
          </p:cNvSpPr>
          <p:nvPr/>
        </p:nvSpPr>
        <p:spPr bwMode="auto">
          <a:xfrm>
            <a:off x="3086100" y="6132514"/>
            <a:ext cx="287418" cy="215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78" tIns="44445" rIns="90478" bIns="44445">
            <a:spAutoFit/>
          </a:bodyPr>
          <a:lstStyle/>
          <a:p>
            <a:pPr eaLnBrk="0" hangingPunct="0"/>
            <a:r>
              <a:rPr lang="en-US" sz="800" dirty="0">
                <a:solidFill>
                  <a:schemeClr val="bg1"/>
                </a:solidFill>
                <a:latin typeface="+mj-lt"/>
              </a:rPr>
              <a:t>HI</a:t>
            </a:r>
          </a:p>
        </p:txBody>
      </p:sp>
      <p:sp>
        <p:nvSpPr>
          <p:cNvPr id="3183" name="Rectangle 119"/>
          <p:cNvSpPr>
            <a:spLocks noChangeArrowheads="1"/>
          </p:cNvSpPr>
          <p:nvPr/>
        </p:nvSpPr>
        <p:spPr bwMode="auto">
          <a:xfrm>
            <a:off x="1968501" y="3352800"/>
            <a:ext cx="377825" cy="215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78" tIns="44445" rIns="90478" bIns="44445">
            <a:spAutoFit/>
          </a:bodyPr>
          <a:lstStyle/>
          <a:p>
            <a:pPr eaLnBrk="0" hangingPunct="0"/>
            <a:r>
              <a:rPr lang="en-US" sz="800" dirty="0">
                <a:solidFill>
                  <a:schemeClr val="bg1"/>
                </a:solidFill>
                <a:latin typeface="+mj-lt"/>
              </a:rPr>
              <a:t>UT</a:t>
            </a:r>
          </a:p>
        </p:txBody>
      </p:sp>
      <p:sp>
        <p:nvSpPr>
          <p:cNvPr id="3184" name="Text Box 120"/>
          <p:cNvSpPr txBox="1">
            <a:spLocks noChangeArrowheads="1"/>
          </p:cNvSpPr>
          <p:nvPr/>
        </p:nvSpPr>
        <p:spPr bwMode="auto">
          <a:xfrm>
            <a:off x="8064500" y="3733801"/>
            <a:ext cx="457200" cy="228600"/>
          </a:xfrm>
          <a:prstGeom prst="rect">
            <a:avLst/>
          </a:prstGeom>
          <a:noFill/>
          <a:ln w="12700" cap="rnd" algn="ctr">
            <a:solidFill>
              <a:srgbClr val="000000"/>
            </a:solidFill>
            <a:miter lim="800000"/>
            <a:headEnd/>
            <a:tailEnd/>
          </a:ln>
          <a:effectLst/>
        </p:spPr>
        <p:txBody>
          <a:bodyPr lIns="91430" tIns="45716" rIns="91430" bIns="45716"/>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r>
              <a:rPr lang="en-US" sz="800" dirty="0">
                <a:latin typeface="+mj-lt"/>
              </a:rPr>
              <a:t>DC</a:t>
            </a:r>
          </a:p>
        </p:txBody>
      </p:sp>
      <p:sp>
        <p:nvSpPr>
          <p:cNvPr id="3185" name="Text Box 121"/>
          <p:cNvSpPr txBox="1">
            <a:spLocks noChangeArrowheads="1"/>
          </p:cNvSpPr>
          <p:nvPr/>
        </p:nvSpPr>
        <p:spPr bwMode="auto">
          <a:xfrm>
            <a:off x="8039100" y="4038600"/>
            <a:ext cx="457200" cy="241300"/>
          </a:xfrm>
          <a:prstGeom prst="rect">
            <a:avLst/>
          </a:prstGeom>
          <a:noFill/>
          <a:ln w="12700" cap="rnd" algn="ctr">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0" tIns="45716" rIns="91430" bIns="45716"/>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r>
              <a:rPr lang="en-US" sz="800" dirty="0">
                <a:latin typeface="+mj-lt"/>
              </a:rPr>
              <a:t>MD</a:t>
            </a:r>
          </a:p>
        </p:txBody>
      </p:sp>
      <p:sp>
        <p:nvSpPr>
          <p:cNvPr id="3186" name="Line 122"/>
          <p:cNvSpPr>
            <a:spLocks noChangeShapeType="1"/>
          </p:cNvSpPr>
          <p:nvPr/>
        </p:nvSpPr>
        <p:spPr bwMode="auto">
          <a:xfrm>
            <a:off x="7550150" y="3746500"/>
            <a:ext cx="457200" cy="3810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0" tIns="45716" rIns="91430" bIns="45716" anchor="ctr"/>
          <a:lstStyle/>
          <a:p>
            <a:endParaRPr lang="en-US" i="0" dirty="0">
              <a:solidFill>
                <a:schemeClr val="tx1"/>
              </a:solidFill>
              <a:latin typeface="+mj-lt"/>
            </a:endParaRPr>
          </a:p>
        </p:txBody>
      </p:sp>
    </p:spTree>
    <p:extLst>
      <p:ext uri="{BB962C8B-B14F-4D97-AF65-F5344CB8AC3E}">
        <p14:creationId xmlns:p14="http://schemas.microsoft.com/office/powerpoint/2010/main" val="16154462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2"/>
          <p:cNvSpPr txBox="1">
            <a:spLocks noChangeArrowheads="1"/>
          </p:cNvSpPr>
          <p:nvPr/>
        </p:nvSpPr>
        <p:spPr bwMode="auto">
          <a:xfrm>
            <a:off x="166688" y="2635250"/>
            <a:ext cx="8810625"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lstStyle>
            <a:lvl1pPr eaLnBrk="0" hangingPunct="0">
              <a:defRPr sz="3200" i="1">
                <a:solidFill>
                  <a:srgbClr val="333333"/>
                </a:solidFill>
                <a:latin typeface="Arial" pitchFamily="34" charset="0"/>
                <a:cs typeface="Arial" pitchFamily="34" charset="0"/>
              </a:defRPr>
            </a:lvl1pPr>
            <a:lvl2pPr marL="742950" indent="-285750" eaLnBrk="0" hangingPunct="0">
              <a:defRPr sz="3200" i="1">
                <a:solidFill>
                  <a:srgbClr val="333333"/>
                </a:solidFill>
                <a:latin typeface="Arial" pitchFamily="34" charset="0"/>
                <a:cs typeface="Arial" pitchFamily="34" charset="0"/>
              </a:defRPr>
            </a:lvl2pPr>
            <a:lvl3pPr marL="1143000" indent="-228600" eaLnBrk="0" hangingPunct="0">
              <a:defRPr sz="3200" i="1">
                <a:solidFill>
                  <a:srgbClr val="333333"/>
                </a:solidFill>
                <a:latin typeface="Arial" pitchFamily="34" charset="0"/>
                <a:cs typeface="Arial" pitchFamily="34" charset="0"/>
              </a:defRPr>
            </a:lvl3pPr>
            <a:lvl4pPr marL="1600200" indent="-228600" eaLnBrk="0" hangingPunct="0">
              <a:defRPr sz="3200" i="1">
                <a:solidFill>
                  <a:srgbClr val="333333"/>
                </a:solidFill>
                <a:latin typeface="Arial" pitchFamily="34" charset="0"/>
                <a:cs typeface="Arial" pitchFamily="34" charset="0"/>
              </a:defRPr>
            </a:lvl4pPr>
            <a:lvl5pPr marL="2057400" indent="-228600" eaLnBrk="0" hangingPunct="0">
              <a:defRPr sz="3200" i="1">
                <a:solidFill>
                  <a:srgbClr val="333333"/>
                </a:solidFill>
                <a:latin typeface="Arial" pitchFamily="34" charset="0"/>
                <a:cs typeface="Arial" pitchFamily="34" charset="0"/>
              </a:defRPr>
            </a:lvl5pPr>
            <a:lvl6pPr marL="2514600" indent="-228600" eaLnBrk="0" fontAlgn="base" hangingPunct="0">
              <a:spcBef>
                <a:spcPct val="0"/>
              </a:spcBef>
              <a:spcAft>
                <a:spcPct val="0"/>
              </a:spcAft>
              <a:defRPr sz="3200" i="1">
                <a:solidFill>
                  <a:srgbClr val="333333"/>
                </a:solidFill>
                <a:latin typeface="Arial" pitchFamily="34" charset="0"/>
                <a:cs typeface="Arial" pitchFamily="34" charset="0"/>
              </a:defRPr>
            </a:lvl6pPr>
            <a:lvl7pPr marL="2971800" indent="-228600" eaLnBrk="0" fontAlgn="base" hangingPunct="0">
              <a:spcBef>
                <a:spcPct val="0"/>
              </a:spcBef>
              <a:spcAft>
                <a:spcPct val="0"/>
              </a:spcAft>
              <a:defRPr sz="3200" i="1">
                <a:solidFill>
                  <a:srgbClr val="333333"/>
                </a:solidFill>
                <a:latin typeface="Arial" pitchFamily="34" charset="0"/>
                <a:cs typeface="Arial" pitchFamily="34" charset="0"/>
              </a:defRPr>
            </a:lvl7pPr>
            <a:lvl8pPr marL="3429000" indent="-228600" eaLnBrk="0" fontAlgn="base" hangingPunct="0">
              <a:spcBef>
                <a:spcPct val="0"/>
              </a:spcBef>
              <a:spcAft>
                <a:spcPct val="0"/>
              </a:spcAft>
              <a:defRPr sz="3200" i="1">
                <a:solidFill>
                  <a:srgbClr val="333333"/>
                </a:solidFill>
                <a:latin typeface="Arial" pitchFamily="34" charset="0"/>
                <a:cs typeface="Arial" pitchFamily="34" charset="0"/>
              </a:defRPr>
            </a:lvl8pPr>
            <a:lvl9pPr marL="3886200" indent="-228600" eaLnBrk="0" fontAlgn="base" hangingPunct="0">
              <a:spcBef>
                <a:spcPct val="0"/>
              </a:spcBef>
              <a:spcAft>
                <a:spcPct val="0"/>
              </a:spcAft>
              <a:defRPr sz="3200" i="1">
                <a:solidFill>
                  <a:srgbClr val="333333"/>
                </a:solidFill>
                <a:latin typeface="Arial" pitchFamily="34" charset="0"/>
                <a:cs typeface="Arial" pitchFamily="34" charset="0"/>
              </a:defRPr>
            </a:lvl9pPr>
          </a:lstStyle>
          <a:p>
            <a:r>
              <a:rPr lang="en-US" sz="3600" dirty="0" smtClean="0">
                <a:solidFill>
                  <a:srgbClr val="006AB6"/>
                </a:solidFill>
              </a:rPr>
              <a:t>Target Markets Sales </a:t>
            </a:r>
            <a:r>
              <a:rPr lang="en-US" sz="3600" dirty="0">
                <a:solidFill>
                  <a:srgbClr val="006AB6"/>
                </a:solidFill>
              </a:rPr>
              <a:t>Ideas </a:t>
            </a:r>
          </a:p>
        </p:txBody>
      </p:sp>
      <p:sp>
        <p:nvSpPr>
          <p:cNvPr id="3" name="Rectangle 5"/>
          <p:cNvSpPr>
            <a:spLocks noGrp="1" noChangeArrowheads="1"/>
          </p:cNvSpPr>
          <p:nvPr>
            <p:ph type="ftr" sz="quarter" idx="10"/>
          </p:nvPr>
        </p:nvSpPr>
        <p:spPr>
          <a:xfrm>
            <a:off x="2473325" y="6600340"/>
            <a:ext cx="4557713" cy="24985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rgbClr val="333333"/>
                </a:solidFill>
                <a:latin typeface="Arial" pitchFamily="34" charset="0"/>
                <a:cs typeface="Arial" pitchFamily="34" charset="0"/>
              </a:defRPr>
            </a:lvl1pPr>
            <a:lvl2pPr marL="742950" indent="-285750" eaLnBrk="0" hangingPunct="0">
              <a:defRPr sz="3200" i="1">
                <a:solidFill>
                  <a:srgbClr val="333333"/>
                </a:solidFill>
                <a:latin typeface="Arial" pitchFamily="34" charset="0"/>
                <a:cs typeface="Arial" pitchFamily="34" charset="0"/>
              </a:defRPr>
            </a:lvl2pPr>
            <a:lvl3pPr marL="1143000" indent="-228600" eaLnBrk="0" hangingPunct="0">
              <a:defRPr sz="3200" i="1">
                <a:solidFill>
                  <a:srgbClr val="333333"/>
                </a:solidFill>
                <a:latin typeface="Arial" pitchFamily="34" charset="0"/>
                <a:cs typeface="Arial" pitchFamily="34" charset="0"/>
              </a:defRPr>
            </a:lvl3pPr>
            <a:lvl4pPr marL="1600200" indent="-228600" eaLnBrk="0" hangingPunct="0">
              <a:defRPr sz="3200" i="1">
                <a:solidFill>
                  <a:srgbClr val="333333"/>
                </a:solidFill>
                <a:latin typeface="Arial" pitchFamily="34" charset="0"/>
                <a:cs typeface="Arial" pitchFamily="34" charset="0"/>
              </a:defRPr>
            </a:lvl4pPr>
            <a:lvl5pPr marL="2057400" indent="-228600" eaLnBrk="0" hangingPunct="0">
              <a:defRPr sz="3200" i="1">
                <a:solidFill>
                  <a:srgbClr val="333333"/>
                </a:solidFill>
                <a:latin typeface="Arial" pitchFamily="34" charset="0"/>
                <a:cs typeface="Arial" pitchFamily="34" charset="0"/>
              </a:defRPr>
            </a:lvl5pPr>
            <a:lvl6pPr marL="2514600" indent="-228600" eaLnBrk="0" fontAlgn="base" hangingPunct="0">
              <a:spcBef>
                <a:spcPct val="0"/>
              </a:spcBef>
              <a:spcAft>
                <a:spcPct val="0"/>
              </a:spcAft>
              <a:defRPr sz="3200" i="1">
                <a:solidFill>
                  <a:srgbClr val="333333"/>
                </a:solidFill>
                <a:latin typeface="Arial" pitchFamily="34" charset="0"/>
                <a:cs typeface="Arial" pitchFamily="34" charset="0"/>
              </a:defRPr>
            </a:lvl6pPr>
            <a:lvl7pPr marL="2971800" indent="-228600" eaLnBrk="0" fontAlgn="base" hangingPunct="0">
              <a:spcBef>
                <a:spcPct val="0"/>
              </a:spcBef>
              <a:spcAft>
                <a:spcPct val="0"/>
              </a:spcAft>
              <a:defRPr sz="3200" i="1">
                <a:solidFill>
                  <a:srgbClr val="333333"/>
                </a:solidFill>
                <a:latin typeface="Arial" pitchFamily="34" charset="0"/>
                <a:cs typeface="Arial" pitchFamily="34" charset="0"/>
              </a:defRPr>
            </a:lvl7pPr>
            <a:lvl8pPr marL="3429000" indent="-228600" eaLnBrk="0" fontAlgn="base" hangingPunct="0">
              <a:spcBef>
                <a:spcPct val="0"/>
              </a:spcBef>
              <a:spcAft>
                <a:spcPct val="0"/>
              </a:spcAft>
              <a:defRPr sz="3200" i="1">
                <a:solidFill>
                  <a:srgbClr val="333333"/>
                </a:solidFill>
                <a:latin typeface="Arial" pitchFamily="34" charset="0"/>
                <a:cs typeface="Arial" pitchFamily="34" charset="0"/>
              </a:defRPr>
            </a:lvl8pPr>
            <a:lvl9pPr marL="3886200" indent="-228600" eaLnBrk="0" fontAlgn="base" hangingPunct="0">
              <a:spcBef>
                <a:spcPct val="0"/>
              </a:spcBef>
              <a:spcAft>
                <a:spcPct val="0"/>
              </a:spcAft>
              <a:defRPr sz="3200" i="1">
                <a:solidFill>
                  <a:srgbClr val="333333"/>
                </a:solidFill>
                <a:latin typeface="Arial" pitchFamily="34" charset="0"/>
                <a:cs typeface="Arial" pitchFamily="34" charset="0"/>
              </a:defRPr>
            </a:lvl9pPr>
          </a:lstStyle>
          <a:p>
            <a:pPr algn="ctr" eaLnBrk="1" hangingPunct="1"/>
            <a:r>
              <a:rPr lang="en-US" sz="1100" i="0" dirty="0" smtClean="0">
                <a:solidFill>
                  <a:schemeClr val="tx1"/>
                </a:solidFill>
              </a:rPr>
              <a:t>For Producer Use Only – Not For Use With the General Public</a:t>
            </a:r>
          </a:p>
        </p:txBody>
      </p:sp>
    </p:spTree>
    <p:extLst>
      <p:ext uri="{BB962C8B-B14F-4D97-AF65-F5344CB8AC3E}">
        <p14:creationId xmlns:p14="http://schemas.microsoft.com/office/powerpoint/2010/main" val="12152504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Building a Plan for Executives</a:t>
            </a:r>
            <a:br>
              <a:rPr lang="en-US" dirty="0" smtClean="0"/>
            </a:br>
            <a:r>
              <a:rPr lang="en-US" sz="2000" dirty="0" smtClean="0"/>
              <a:t>New Features Make us Even More Competitive</a:t>
            </a:r>
            <a:endParaRPr lang="en-US" dirty="0"/>
          </a:p>
        </p:txBody>
      </p:sp>
      <p:sp>
        <p:nvSpPr>
          <p:cNvPr id="5" name="Slide Number Placeholder 4"/>
          <p:cNvSpPr>
            <a:spLocks noGrp="1"/>
          </p:cNvSpPr>
          <p:nvPr>
            <p:ph type="sldNum" sz="quarter" idx="11"/>
          </p:nvPr>
        </p:nvSpPr>
        <p:spPr/>
        <p:txBody>
          <a:bodyPr/>
          <a:lstStyle/>
          <a:p>
            <a:pPr>
              <a:defRPr/>
            </a:pPr>
            <a:fld id="{5159A2E0-A3F0-4CDD-A1C6-0CB664AA114C}" type="slidenum">
              <a:rPr lang="en-US" smtClean="0"/>
              <a:pPr>
                <a:defRPr/>
              </a:pPr>
              <a:t>27</a:t>
            </a:fld>
            <a:endParaRPr lang="en-US" dirty="0"/>
          </a:p>
        </p:txBody>
      </p:sp>
      <p:sp>
        <p:nvSpPr>
          <p:cNvPr id="8" name="TextBox 7"/>
          <p:cNvSpPr txBox="1"/>
          <p:nvPr/>
        </p:nvSpPr>
        <p:spPr>
          <a:xfrm>
            <a:off x="285006" y="2182435"/>
            <a:ext cx="5095067" cy="3139321"/>
          </a:xfrm>
          <a:prstGeom prst="rect">
            <a:avLst/>
          </a:prstGeom>
          <a:noFill/>
        </p:spPr>
        <p:txBody>
          <a:bodyPr wrap="square" rtlCol="0">
            <a:spAutoFit/>
          </a:bodyPr>
          <a:lstStyle/>
          <a:p>
            <a:r>
              <a:rPr lang="en-US" sz="1800" b="1" i="0" dirty="0" smtClean="0"/>
              <a:t>Client:</a:t>
            </a:r>
          </a:p>
          <a:p>
            <a:pPr marL="285750" indent="-285750">
              <a:buFont typeface="Arial" pitchFamily="34" charset="0"/>
              <a:buChar char="•"/>
            </a:pPr>
            <a:r>
              <a:rPr lang="en-US" sz="1800" i="0" dirty="0" smtClean="0"/>
              <a:t>Andrew, 38 year old corporate attorney </a:t>
            </a:r>
          </a:p>
          <a:p>
            <a:pPr marL="285750" indent="-285750">
              <a:buFont typeface="Arial" pitchFamily="34" charset="0"/>
              <a:buChar char="•"/>
            </a:pPr>
            <a:r>
              <a:rPr lang="en-US" sz="1800" i="0" dirty="0" smtClean="0"/>
              <a:t>Annual income of $180,000, or $15,000 per month</a:t>
            </a:r>
          </a:p>
          <a:p>
            <a:endParaRPr lang="en-US" sz="1800" i="0" dirty="0" smtClean="0"/>
          </a:p>
          <a:p>
            <a:r>
              <a:rPr lang="en-US" sz="1800" b="1" i="0" dirty="0" smtClean="0"/>
              <a:t>Concern:</a:t>
            </a:r>
          </a:p>
          <a:p>
            <a:pPr marL="285750" indent="-285750">
              <a:buFont typeface="Arial" pitchFamily="34" charset="0"/>
              <a:buChar char="•"/>
            </a:pPr>
            <a:r>
              <a:rPr lang="en-US" sz="1800" i="0" dirty="0" smtClean="0"/>
              <a:t>Has group coverage</a:t>
            </a:r>
          </a:p>
          <a:p>
            <a:pPr marL="742950" lvl="1" indent="-285750">
              <a:buFont typeface="Arial" pitchFamily="34" charset="0"/>
              <a:buChar char="•"/>
            </a:pPr>
            <a:r>
              <a:rPr lang="en-US" sz="1800" i="0" dirty="0" smtClean="0"/>
              <a:t>Does not cover bonus and has a monthly cap of $5,000 per month</a:t>
            </a:r>
          </a:p>
          <a:p>
            <a:pPr marL="285750" indent="-285750">
              <a:buFont typeface="Arial" pitchFamily="34" charset="0"/>
              <a:buChar char="•"/>
            </a:pPr>
            <a:r>
              <a:rPr lang="en-US" sz="1800" i="0" dirty="0" smtClean="0"/>
              <a:t>Wants to protect the most income he can as he has a young family</a:t>
            </a:r>
            <a:endParaRPr lang="en-US" sz="1800" i="0" dirty="0"/>
          </a:p>
        </p:txBody>
      </p:sp>
      <p:sp>
        <p:nvSpPr>
          <p:cNvPr id="12" name="TextBox 11"/>
          <p:cNvSpPr txBox="1"/>
          <p:nvPr/>
        </p:nvSpPr>
        <p:spPr>
          <a:xfrm>
            <a:off x="7500679" y="98500"/>
            <a:ext cx="1541721" cy="369332"/>
          </a:xfrm>
          <a:prstGeom prst="rect">
            <a:avLst/>
          </a:prstGeom>
          <a:noFill/>
        </p:spPr>
        <p:txBody>
          <a:bodyPr wrap="square" rtlCol="0">
            <a:spAutoFit/>
          </a:bodyPr>
          <a:lstStyle/>
          <a:p>
            <a:r>
              <a:rPr lang="en-US" sz="1800" b="1" dirty="0" smtClean="0">
                <a:solidFill>
                  <a:schemeClr val="bg1"/>
                </a:solidFill>
              </a:rPr>
              <a:t>Executives</a:t>
            </a:r>
            <a:endParaRPr lang="en-US" sz="1800" b="1" dirty="0">
              <a:solidFill>
                <a:schemeClr val="bg1"/>
              </a:solidFill>
            </a:endParaRPr>
          </a:p>
        </p:txBody>
      </p:sp>
      <p:sp>
        <p:nvSpPr>
          <p:cNvPr id="7" name="Rectangle 5"/>
          <p:cNvSpPr>
            <a:spLocks noGrp="1" noChangeArrowheads="1"/>
          </p:cNvSpPr>
          <p:nvPr>
            <p:ph type="ftr" sz="quarter" idx="10"/>
          </p:nvPr>
        </p:nvSpPr>
        <p:spPr>
          <a:xfrm>
            <a:off x="2473325" y="6600340"/>
            <a:ext cx="4557713" cy="24985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rgbClr val="333333"/>
                </a:solidFill>
                <a:latin typeface="Arial" pitchFamily="34" charset="0"/>
                <a:cs typeface="Arial" pitchFamily="34" charset="0"/>
              </a:defRPr>
            </a:lvl1pPr>
            <a:lvl2pPr marL="742950" indent="-285750" eaLnBrk="0" hangingPunct="0">
              <a:defRPr sz="3200" i="1">
                <a:solidFill>
                  <a:srgbClr val="333333"/>
                </a:solidFill>
                <a:latin typeface="Arial" pitchFamily="34" charset="0"/>
                <a:cs typeface="Arial" pitchFamily="34" charset="0"/>
              </a:defRPr>
            </a:lvl2pPr>
            <a:lvl3pPr marL="1143000" indent="-228600" eaLnBrk="0" hangingPunct="0">
              <a:defRPr sz="3200" i="1">
                <a:solidFill>
                  <a:srgbClr val="333333"/>
                </a:solidFill>
                <a:latin typeface="Arial" pitchFamily="34" charset="0"/>
                <a:cs typeface="Arial" pitchFamily="34" charset="0"/>
              </a:defRPr>
            </a:lvl3pPr>
            <a:lvl4pPr marL="1600200" indent="-228600" eaLnBrk="0" hangingPunct="0">
              <a:defRPr sz="3200" i="1">
                <a:solidFill>
                  <a:srgbClr val="333333"/>
                </a:solidFill>
                <a:latin typeface="Arial" pitchFamily="34" charset="0"/>
                <a:cs typeface="Arial" pitchFamily="34" charset="0"/>
              </a:defRPr>
            </a:lvl4pPr>
            <a:lvl5pPr marL="2057400" indent="-228600" eaLnBrk="0" hangingPunct="0">
              <a:defRPr sz="3200" i="1">
                <a:solidFill>
                  <a:srgbClr val="333333"/>
                </a:solidFill>
                <a:latin typeface="Arial" pitchFamily="34" charset="0"/>
                <a:cs typeface="Arial" pitchFamily="34" charset="0"/>
              </a:defRPr>
            </a:lvl5pPr>
            <a:lvl6pPr marL="2514600" indent="-228600" eaLnBrk="0" fontAlgn="base" hangingPunct="0">
              <a:spcBef>
                <a:spcPct val="0"/>
              </a:spcBef>
              <a:spcAft>
                <a:spcPct val="0"/>
              </a:spcAft>
              <a:defRPr sz="3200" i="1">
                <a:solidFill>
                  <a:srgbClr val="333333"/>
                </a:solidFill>
                <a:latin typeface="Arial" pitchFamily="34" charset="0"/>
                <a:cs typeface="Arial" pitchFamily="34" charset="0"/>
              </a:defRPr>
            </a:lvl6pPr>
            <a:lvl7pPr marL="2971800" indent="-228600" eaLnBrk="0" fontAlgn="base" hangingPunct="0">
              <a:spcBef>
                <a:spcPct val="0"/>
              </a:spcBef>
              <a:spcAft>
                <a:spcPct val="0"/>
              </a:spcAft>
              <a:defRPr sz="3200" i="1">
                <a:solidFill>
                  <a:srgbClr val="333333"/>
                </a:solidFill>
                <a:latin typeface="Arial" pitchFamily="34" charset="0"/>
                <a:cs typeface="Arial" pitchFamily="34" charset="0"/>
              </a:defRPr>
            </a:lvl7pPr>
            <a:lvl8pPr marL="3429000" indent="-228600" eaLnBrk="0" fontAlgn="base" hangingPunct="0">
              <a:spcBef>
                <a:spcPct val="0"/>
              </a:spcBef>
              <a:spcAft>
                <a:spcPct val="0"/>
              </a:spcAft>
              <a:defRPr sz="3200" i="1">
                <a:solidFill>
                  <a:srgbClr val="333333"/>
                </a:solidFill>
                <a:latin typeface="Arial" pitchFamily="34" charset="0"/>
                <a:cs typeface="Arial" pitchFamily="34" charset="0"/>
              </a:defRPr>
            </a:lvl8pPr>
            <a:lvl9pPr marL="3886200" indent="-228600" eaLnBrk="0" fontAlgn="base" hangingPunct="0">
              <a:spcBef>
                <a:spcPct val="0"/>
              </a:spcBef>
              <a:spcAft>
                <a:spcPct val="0"/>
              </a:spcAft>
              <a:defRPr sz="3200" i="1">
                <a:solidFill>
                  <a:srgbClr val="333333"/>
                </a:solidFill>
                <a:latin typeface="Arial" pitchFamily="34" charset="0"/>
                <a:cs typeface="Arial" pitchFamily="34" charset="0"/>
              </a:defRPr>
            </a:lvl9pPr>
          </a:lstStyle>
          <a:p>
            <a:pPr algn="ctr" eaLnBrk="1" hangingPunct="1"/>
            <a:r>
              <a:rPr lang="en-US" sz="1100" i="0" dirty="0" smtClean="0">
                <a:solidFill>
                  <a:schemeClr val="tx1"/>
                </a:solidFill>
              </a:rPr>
              <a:t>For Producer Use Only – Not For Use With the General Public</a:t>
            </a:r>
          </a:p>
        </p:txBody>
      </p:sp>
      <p:pic>
        <p:nvPicPr>
          <p:cNvPr id="3" name="Picture 2"/>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270172" y="1922496"/>
            <a:ext cx="2104606" cy="3177955"/>
          </a:xfrm>
          <a:prstGeom prst="rect">
            <a:avLst/>
          </a:prstGeom>
        </p:spPr>
      </p:pic>
    </p:spTree>
    <p:extLst>
      <p:ext uri="{BB962C8B-B14F-4D97-AF65-F5344CB8AC3E}">
        <p14:creationId xmlns:p14="http://schemas.microsoft.com/office/powerpoint/2010/main" val="29840869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Building a Plan for Executives</a:t>
            </a:r>
            <a:br>
              <a:rPr lang="en-US" dirty="0"/>
            </a:br>
            <a:r>
              <a:rPr lang="en-US" sz="2000" dirty="0"/>
              <a:t>New </a:t>
            </a:r>
            <a:r>
              <a:rPr lang="en-US" sz="2000" dirty="0" smtClean="0"/>
              <a:t>Features </a:t>
            </a:r>
            <a:r>
              <a:rPr lang="en-US" sz="2000" dirty="0"/>
              <a:t>Make us Even More Competitive</a:t>
            </a:r>
          </a:p>
        </p:txBody>
      </p:sp>
      <p:sp>
        <p:nvSpPr>
          <p:cNvPr id="5" name="Slide Number Placeholder 4"/>
          <p:cNvSpPr>
            <a:spLocks noGrp="1"/>
          </p:cNvSpPr>
          <p:nvPr>
            <p:ph type="sldNum" sz="quarter" idx="11"/>
          </p:nvPr>
        </p:nvSpPr>
        <p:spPr/>
        <p:txBody>
          <a:bodyPr/>
          <a:lstStyle/>
          <a:p>
            <a:pPr>
              <a:defRPr/>
            </a:pPr>
            <a:fld id="{5159A2E0-A3F0-4CDD-A1C6-0CB664AA114C}" type="slidenum">
              <a:rPr lang="en-US" smtClean="0"/>
              <a:pPr>
                <a:defRPr/>
              </a:pPr>
              <a:t>28</a:t>
            </a:fld>
            <a:endParaRPr lang="en-US" dirty="0"/>
          </a:p>
        </p:txBody>
      </p:sp>
      <p:sp>
        <p:nvSpPr>
          <p:cNvPr id="6" name="TextBox 5"/>
          <p:cNvSpPr txBox="1"/>
          <p:nvPr/>
        </p:nvSpPr>
        <p:spPr>
          <a:xfrm>
            <a:off x="7500679" y="98500"/>
            <a:ext cx="1541721" cy="369332"/>
          </a:xfrm>
          <a:prstGeom prst="rect">
            <a:avLst/>
          </a:prstGeom>
          <a:noFill/>
        </p:spPr>
        <p:txBody>
          <a:bodyPr wrap="square" rtlCol="0">
            <a:spAutoFit/>
          </a:bodyPr>
          <a:lstStyle/>
          <a:p>
            <a:r>
              <a:rPr lang="en-US" sz="1800" b="1" dirty="0" smtClean="0">
                <a:solidFill>
                  <a:schemeClr val="bg1"/>
                </a:solidFill>
              </a:rPr>
              <a:t>Executives</a:t>
            </a:r>
            <a:endParaRPr lang="en-US" sz="1800" b="1" dirty="0">
              <a:solidFill>
                <a:schemeClr val="bg1"/>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1554672782"/>
              </p:ext>
            </p:extLst>
          </p:nvPr>
        </p:nvGraphicFramePr>
        <p:xfrm>
          <a:off x="471487" y="2941617"/>
          <a:ext cx="8383812" cy="2113280"/>
        </p:xfrm>
        <a:graphic>
          <a:graphicData uri="http://schemas.openxmlformats.org/drawingml/2006/table">
            <a:tbl>
              <a:tblPr firstRow="1" bandRow="1">
                <a:tableStyleId>{5C22544A-7EE6-4342-B048-85BDC9FD1C3A}</a:tableStyleId>
              </a:tblPr>
              <a:tblGrid>
                <a:gridCol w="2794604"/>
                <a:gridCol w="2794604"/>
                <a:gridCol w="2794604"/>
              </a:tblGrid>
              <a:tr h="370840">
                <a:tc>
                  <a:txBody>
                    <a:bodyPr/>
                    <a:lstStyle/>
                    <a:p>
                      <a:endParaRPr lang="en-US" dirty="0"/>
                    </a:p>
                  </a:txBody>
                  <a:tcPr>
                    <a:solidFill>
                      <a:srgbClr val="660066"/>
                    </a:solidFill>
                  </a:tcPr>
                </a:tc>
                <a:tc>
                  <a:txBody>
                    <a:bodyPr/>
                    <a:lstStyle/>
                    <a:p>
                      <a:r>
                        <a:rPr lang="en-US" dirty="0" smtClean="0"/>
                        <a:t>Monthly</a:t>
                      </a:r>
                      <a:r>
                        <a:rPr lang="en-US" baseline="0" dirty="0" smtClean="0"/>
                        <a:t> Total Disability Benefit (after taxes)*</a:t>
                      </a:r>
                      <a:endParaRPr lang="en-US" dirty="0"/>
                    </a:p>
                  </a:txBody>
                  <a:tcPr>
                    <a:solidFill>
                      <a:srgbClr val="660066"/>
                    </a:solidFill>
                  </a:tcPr>
                </a:tc>
                <a:tc>
                  <a:txBody>
                    <a:bodyPr/>
                    <a:lstStyle/>
                    <a:p>
                      <a:r>
                        <a:rPr lang="en-US" dirty="0" smtClean="0"/>
                        <a:t>Andrew’s Premium</a:t>
                      </a:r>
                      <a:endParaRPr lang="en-US" dirty="0"/>
                    </a:p>
                  </a:txBody>
                  <a:tcPr>
                    <a:solidFill>
                      <a:srgbClr val="660066"/>
                    </a:solidFill>
                  </a:tcPr>
                </a:tc>
              </a:tr>
              <a:tr h="370840">
                <a:tc>
                  <a:txBody>
                    <a:bodyPr/>
                    <a:lstStyle/>
                    <a:p>
                      <a:r>
                        <a:rPr lang="en-US" sz="1400" dirty="0" smtClean="0"/>
                        <a:t>Current Group</a:t>
                      </a:r>
                      <a:r>
                        <a:rPr lang="en-US" sz="1400" baseline="0" dirty="0" smtClean="0"/>
                        <a:t> LTD</a:t>
                      </a:r>
                      <a:endParaRPr lang="en-US" sz="1400" dirty="0"/>
                    </a:p>
                  </a:txBody>
                  <a:tcPr>
                    <a:solidFill>
                      <a:schemeClr val="bg1">
                        <a:lumMod val="75000"/>
                      </a:schemeClr>
                    </a:solidFill>
                  </a:tcPr>
                </a:tc>
                <a:tc>
                  <a:txBody>
                    <a:bodyPr/>
                    <a:lstStyle/>
                    <a:p>
                      <a:r>
                        <a:rPr lang="en-US" sz="1400" dirty="0" smtClean="0"/>
                        <a:t>$3,750 ($5,000 – 25% tax rate)</a:t>
                      </a:r>
                      <a:endParaRPr lang="en-US" sz="1400" dirty="0"/>
                    </a:p>
                  </a:txBody>
                  <a:tcPr>
                    <a:solidFill>
                      <a:schemeClr val="bg1">
                        <a:lumMod val="75000"/>
                      </a:schemeClr>
                    </a:solidFill>
                  </a:tcPr>
                </a:tc>
                <a:tc>
                  <a:txBody>
                    <a:bodyPr/>
                    <a:lstStyle/>
                    <a:p>
                      <a:r>
                        <a:rPr lang="en-US" sz="1400" dirty="0" smtClean="0"/>
                        <a:t>$0 (Employer Paid)</a:t>
                      </a:r>
                      <a:endParaRPr lang="en-US" sz="1400" dirty="0"/>
                    </a:p>
                  </a:txBody>
                  <a:tcPr>
                    <a:solidFill>
                      <a:schemeClr val="bg1">
                        <a:lumMod val="75000"/>
                      </a:schemeClr>
                    </a:solidFill>
                  </a:tcPr>
                </a:tc>
              </a:tr>
              <a:tr h="370840">
                <a:tc>
                  <a:txBody>
                    <a:bodyPr/>
                    <a:lstStyle/>
                    <a:p>
                      <a:r>
                        <a:rPr lang="en-US" sz="1400" dirty="0" smtClean="0"/>
                        <a:t>Supplemental Policy</a:t>
                      </a:r>
                      <a:endParaRPr lang="en-US" sz="1400" dirty="0"/>
                    </a:p>
                  </a:txBody>
                  <a:tcPr>
                    <a:solidFill>
                      <a:schemeClr val="bg1">
                        <a:lumMod val="85000"/>
                      </a:schemeClr>
                    </a:solidFill>
                  </a:tcPr>
                </a:tc>
                <a:tc>
                  <a:txBody>
                    <a:bodyPr/>
                    <a:lstStyle/>
                    <a:p>
                      <a:r>
                        <a:rPr lang="en-US" sz="1400" dirty="0" smtClean="0"/>
                        <a:t>$6,250 (max. issue amount based on</a:t>
                      </a:r>
                      <a:r>
                        <a:rPr lang="en-US" sz="1400" baseline="0" dirty="0" smtClean="0"/>
                        <a:t> income and inforce coverage)</a:t>
                      </a:r>
                      <a:endParaRPr lang="en-US" sz="1400" dirty="0"/>
                    </a:p>
                  </a:txBody>
                  <a:tcPr>
                    <a:solidFill>
                      <a:schemeClr val="bg1">
                        <a:lumMod val="85000"/>
                      </a:schemeClr>
                    </a:solidFill>
                  </a:tcPr>
                </a:tc>
                <a:tc>
                  <a:txBody>
                    <a:bodyPr/>
                    <a:lstStyle/>
                    <a:p>
                      <a:r>
                        <a:rPr lang="en-US" sz="1400" dirty="0" smtClean="0"/>
                        <a:t>$2,416</a:t>
                      </a:r>
                      <a:endParaRPr lang="en-US" sz="1400" dirty="0"/>
                    </a:p>
                  </a:txBody>
                  <a:tcPr>
                    <a:solidFill>
                      <a:schemeClr val="bg1">
                        <a:lumMod val="85000"/>
                      </a:schemeClr>
                    </a:solidFill>
                  </a:tcPr>
                </a:tc>
              </a:tr>
              <a:tr h="370840">
                <a:tc>
                  <a:txBody>
                    <a:bodyPr/>
                    <a:lstStyle/>
                    <a:p>
                      <a:r>
                        <a:rPr lang="en-US" sz="1400" b="1" dirty="0" smtClean="0"/>
                        <a:t>Total</a:t>
                      </a:r>
                      <a:endParaRPr lang="en-US" sz="1400" b="1" dirty="0"/>
                    </a:p>
                  </a:txBody>
                  <a:tcPr>
                    <a:solidFill>
                      <a:schemeClr val="bg1">
                        <a:lumMod val="75000"/>
                      </a:schemeClr>
                    </a:solidFill>
                  </a:tcPr>
                </a:tc>
                <a:tc>
                  <a:txBody>
                    <a:bodyPr/>
                    <a:lstStyle/>
                    <a:p>
                      <a:r>
                        <a:rPr lang="en-US" sz="1400" b="1" dirty="0" smtClean="0"/>
                        <a:t>$10,000</a:t>
                      </a:r>
                      <a:r>
                        <a:rPr lang="en-US" sz="1400" b="1" baseline="0" dirty="0" smtClean="0"/>
                        <a:t> or 66% of income</a:t>
                      </a:r>
                      <a:endParaRPr lang="en-US" sz="1400" b="1" dirty="0"/>
                    </a:p>
                  </a:txBody>
                  <a:tcPr>
                    <a:solidFill>
                      <a:schemeClr val="bg1">
                        <a:lumMod val="75000"/>
                      </a:schemeClr>
                    </a:solidFill>
                  </a:tcPr>
                </a:tc>
                <a:tc>
                  <a:txBody>
                    <a:bodyPr/>
                    <a:lstStyle/>
                    <a:p>
                      <a:r>
                        <a:rPr lang="en-US" sz="1400" b="1" dirty="0" smtClean="0"/>
                        <a:t>$2,416</a:t>
                      </a:r>
                      <a:endParaRPr lang="en-US" sz="1400" b="1" dirty="0"/>
                    </a:p>
                  </a:txBody>
                  <a:tcPr>
                    <a:solidFill>
                      <a:schemeClr val="bg1">
                        <a:lumMod val="75000"/>
                      </a:schemeClr>
                    </a:solidFill>
                  </a:tcPr>
                </a:tc>
              </a:tr>
            </a:tbl>
          </a:graphicData>
        </a:graphic>
      </p:graphicFrame>
      <p:sp>
        <p:nvSpPr>
          <p:cNvPr id="8" name="TextBox 7"/>
          <p:cNvSpPr txBox="1"/>
          <p:nvPr/>
        </p:nvSpPr>
        <p:spPr>
          <a:xfrm>
            <a:off x="471487" y="1343794"/>
            <a:ext cx="8139113" cy="1569660"/>
          </a:xfrm>
          <a:prstGeom prst="rect">
            <a:avLst/>
          </a:prstGeom>
          <a:noFill/>
        </p:spPr>
        <p:txBody>
          <a:bodyPr wrap="square" rtlCol="0">
            <a:spAutoFit/>
          </a:bodyPr>
          <a:lstStyle/>
          <a:p>
            <a:r>
              <a:rPr lang="en-US" sz="1600" b="1" i="0" dirty="0" smtClean="0"/>
              <a:t>Solution:</a:t>
            </a:r>
          </a:p>
          <a:p>
            <a:r>
              <a:rPr lang="en-US" sz="1600" i="0" dirty="0" smtClean="0"/>
              <a:t>A supplemental policy. Here are some riders that may interest Andrew:</a:t>
            </a:r>
          </a:p>
          <a:p>
            <a:pPr marL="285750" indent="-285750">
              <a:buFont typeface="Wingdings" pitchFamily="2" charset="2"/>
              <a:buChar char="ü"/>
            </a:pPr>
            <a:r>
              <a:rPr lang="en-US" sz="1600" dirty="0" smtClean="0">
                <a:solidFill>
                  <a:srgbClr val="660066"/>
                </a:solidFill>
              </a:rPr>
              <a:t>Enhanced Residual </a:t>
            </a:r>
          </a:p>
          <a:p>
            <a:pPr marL="285750" indent="-285750">
              <a:buFont typeface="Wingdings" pitchFamily="2" charset="2"/>
              <a:buChar char="ü"/>
            </a:pPr>
            <a:r>
              <a:rPr lang="en-US" sz="1600" dirty="0" smtClean="0">
                <a:solidFill>
                  <a:srgbClr val="660066"/>
                </a:solidFill>
              </a:rPr>
              <a:t>COLA 3% Compound</a:t>
            </a:r>
          </a:p>
          <a:p>
            <a:pPr marL="285750" indent="-285750">
              <a:buFont typeface="Wingdings" pitchFamily="2" charset="2"/>
              <a:buChar char="ü"/>
            </a:pPr>
            <a:r>
              <a:rPr lang="en-US" sz="1600" i="0" dirty="0" smtClean="0"/>
              <a:t>Transitional Your Occupation</a:t>
            </a:r>
          </a:p>
          <a:p>
            <a:pPr marL="285750" indent="-285750">
              <a:buFont typeface="Wingdings" pitchFamily="2" charset="2"/>
              <a:buChar char="ü"/>
            </a:pPr>
            <a:r>
              <a:rPr lang="en-US" sz="1600" i="0" dirty="0" smtClean="0"/>
              <a:t>Guaranteed Insurability Benefit </a:t>
            </a:r>
            <a:endParaRPr lang="en-US" sz="1600" i="0" dirty="0"/>
          </a:p>
        </p:txBody>
      </p:sp>
      <p:sp>
        <p:nvSpPr>
          <p:cNvPr id="9" name="Text Box 35"/>
          <p:cNvSpPr txBox="1">
            <a:spLocks noChangeArrowheads="1"/>
          </p:cNvSpPr>
          <p:nvPr/>
        </p:nvSpPr>
        <p:spPr bwMode="auto">
          <a:xfrm>
            <a:off x="471487" y="5032500"/>
            <a:ext cx="8383812" cy="1277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3200" i="1">
                <a:solidFill>
                  <a:srgbClr val="333333"/>
                </a:solidFill>
                <a:latin typeface="Arial" pitchFamily="34" charset="0"/>
                <a:cs typeface="Arial" pitchFamily="34" charset="0"/>
              </a:defRPr>
            </a:lvl1pPr>
            <a:lvl2pPr marL="742950" indent="-285750" eaLnBrk="0" hangingPunct="0">
              <a:defRPr sz="3200" i="1">
                <a:solidFill>
                  <a:srgbClr val="333333"/>
                </a:solidFill>
                <a:latin typeface="Arial" pitchFamily="34" charset="0"/>
                <a:cs typeface="Arial" pitchFamily="34" charset="0"/>
              </a:defRPr>
            </a:lvl2pPr>
            <a:lvl3pPr marL="1143000" indent="-228600" eaLnBrk="0" hangingPunct="0">
              <a:defRPr sz="3200" i="1">
                <a:solidFill>
                  <a:srgbClr val="333333"/>
                </a:solidFill>
                <a:latin typeface="Arial" pitchFamily="34" charset="0"/>
                <a:cs typeface="Arial" pitchFamily="34" charset="0"/>
              </a:defRPr>
            </a:lvl3pPr>
            <a:lvl4pPr marL="1600200" indent="-228600" eaLnBrk="0" hangingPunct="0">
              <a:defRPr sz="3200" i="1">
                <a:solidFill>
                  <a:srgbClr val="333333"/>
                </a:solidFill>
                <a:latin typeface="Arial" pitchFamily="34" charset="0"/>
                <a:cs typeface="Arial" pitchFamily="34" charset="0"/>
              </a:defRPr>
            </a:lvl4pPr>
            <a:lvl5pPr marL="2057400" indent="-228600" eaLnBrk="0" hangingPunct="0">
              <a:defRPr sz="3200" i="1">
                <a:solidFill>
                  <a:srgbClr val="333333"/>
                </a:solidFill>
                <a:latin typeface="Arial" pitchFamily="34" charset="0"/>
                <a:cs typeface="Arial" pitchFamily="34" charset="0"/>
              </a:defRPr>
            </a:lvl5pPr>
            <a:lvl6pPr marL="2514600" indent="-228600" eaLnBrk="0" fontAlgn="base" hangingPunct="0">
              <a:spcBef>
                <a:spcPct val="0"/>
              </a:spcBef>
              <a:spcAft>
                <a:spcPct val="0"/>
              </a:spcAft>
              <a:defRPr sz="3200" i="1">
                <a:solidFill>
                  <a:srgbClr val="333333"/>
                </a:solidFill>
                <a:latin typeface="Arial" pitchFamily="34" charset="0"/>
                <a:cs typeface="Arial" pitchFamily="34" charset="0"/>
              </a:defRPr>
            </a:lvl6pPr>
            <a:lvl7pPr marL="2971800" indent="-228600" eaLnBrk="0" fontAlgn="base" hangingPunct="0">
              <a:spcBef>
                <a:spcPct val="0"/>
              </a:spcBef>
              <a:spcAft>
                <a:spcPct val="0"/>
              </a:spcAft>
              <a:defRPr sz="3200" i="1">
                <a:solidFill>
                  <a:srgbClr val="333333"/>
                </a:solidFill>
                <a:latin typeface="Arial" pitchFamily="34" charset="0"/>
                <a:cs typeface="Arial" pitchFamily="34" charset="0"/>
              </a:defRPr>
            </a:lvl7pPr>
            <a:lvl8pPr marL="3429000" indent="-228600" eaLnBrk="0" fontAlgn="base" hangingPunct="0">
              <a:spcBef>
                <a:spcPct val="0"/>
              </a:spcBef>
              <a:spcAft>
                <a:spcPct val="0"/>
              </a:spcAft>
              <a:defRPr sz="3200" i="1">
                <a:solidFill>
                  <a:srgbClr val="333333"/>
                </a:solidFill>
                <a:latin typeface="Arial" pitchFamily="34" charset="0"/>
                <a:cs typeface="Arial" pitchFamily="34" charset="0"/>
              </a:defRPr>
            </a:lvl8pPr>
            <a:lvl9pPr marL="3886200" indent="-228600" eaLnBrk="0" fontAlgn="base" hangingPunct="0">
              <a:spcBef>
                <a:spcPct val="0"/>
              </a:spcBef>
              <a:spcAft>
                <a:spcPct val="0"/>
              </a:spcAft>
              <a:defRPr sz="3200" i="1">
                <a:solidFill>
                  <a:srgbClr val="333333"/>
                </a:solidFill>
                <a:latin typeface="Arial" pitchFamily="34" charset="0"/>
                <a:cs typeface="Arial" pitchFamily="34" charset="0"/>
              </a:defRPr>
            </a:lvl9pPr>
          </a:lstStyle>
          <a:p>
            <a:pPr eaLnBrk="1" hangingPunct="1">
              <a:spcBef>
                <a:spcPct val="50000"/>
              </a:spcBef>
            </a:pPr>
            <a:r>
              <a:rPr lang="en-US" sz="1400" b="1" i="0" dirty="0">
                <a:solidFill>
                  <a:schemeClr val="tx1">
                    <a:lumMod val="95000"/>
                    <a:lumOff val="5000"/>
                  </a:schemeClr>
                </a:solidFill>
              </a:rPr>
              <a:t>Benefits</a:t>
            </a:r>
            <a:r>
              <a:rPr lang="en-US" sz="1400" i="0" dirty="0">
                <a:solidFill>
                  <a:schemeClr val="tx1">
                    <a:lumMod val="95000"/>
                    <a:lumOff val="5000"/>
                  </a:schemeClr>
                </a:solidFill>
              </a:rPr>
              <a:t>:</a:t>
            </a:r>
          </a:p>
          <a:p>
            <a:pPr eaLnBrk="1" hangingPunct="1">
              <a:spcBef>
                <a:spcPct val="50000"/>
              </a:spcBef>
            </a:pPr>
            <a:r>
              <a:rPr lang="en-US" sz="1400" i="0" dirty="0" smtClean="0">
                <a:solidFill>
                  <a:schemeClr val="tx1">
                    <a:lumMod val="95000"/>
                    <a:lumOff val="5000"/>
                  </a:schemeClr>
                </a:solidFill>
              </a:rPr>
              <a:t>Andrew will have a full featured policy that when combined with his LTD coverage protects a greater portion of his income. If his income increases, he can increase his supplemental DI benefit without medical underwriting.  If he becomes disabled and returns to work, but not full-time, or in another job, he may be eligible for additional benefits. </a:t>
            </a:r>
          </a:p>
        </p:txBody>
      </p:sp>
      <p:sp>
        <p:nvSpPr>
          <p:cNvPr id="10" name="Explosion 2 9"/>
          <p:cNvSpPr/>
          <p:nvPr/>
        </p:nvSpPr>
        <p:spPr>
          <a:xfrm>
            <a:off x="6222670" y="1638795"/>
            <a:ext cx="2819730" cy="1151154"/>
          </a:xfrm>
          <a:prstGeom prst="irregularSeal2">
            <a:avLst/>
          </a:prstGeom>
          <a:solidFill>
            <a:srgbClr val="66006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chemeClr val="bg1"/>
                </a:solidFill>
              </a:rPr>
              <a:t>New to MetLife Income Guard!</a:t>
            </a:r>
            <a:endParaRPr lang="en-US" sz="1100" b="1" dirty="0">
              <a:solidFill>
                <a:schemeClr val="bg1"/>
              </a:solidFill>
            </a:endParaRPr>
          </a:p>
        </p:txBody>
      </p:sp>
      <p:cxnSp>
        <p:nvCxnSpPr>
          <p:cNvPr id="12" name="Straight Connector 11"/>
          <p:cNvCxnSpPr/>
          <p:nvPr/>
        </p:nvCxnSpPr>
        <p:spPr>
          <a:xfrm>
            <a:off x="2695699" y="1962364"/>
            <a:ext cx="3669475" cy="198569"/>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2907587" y="2190268"/>
            <a:ext cx="3457587" cy="24104"/>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435005" y="6258107"/>
            <a:ext cx="8470633" cy="553998"/>
          </a:xfrm>
          <a:prstGeom prst="rect">
            <a:avLst/>
          </a:prstGeom>
          <a:noFill/>
        </p:spPr>
        <p:txBody>
          <a:bodyPr wrap="square" rtlCol="0">
            <a:spAutoFit/>
          </a:bodyPr>
          <a:lstStyle/>
          <a:p>
            <a:r>
              <a:rPr lang="en-US" sz="1000" i="0" dirty="0" smtClean="0"/>
              <a:t>Male, age 38, NS, 6S, $150,000 annual income, Enhanced Residual, COLA 3% Compound, Transitional Your Occupation and Guaranteed Insurability Benefit. 90 day Elimination Period and To Age 67 Maximum Benefit Period. </a:t>
            </a:r>
            <a:endParaRPr lang="en-US" sz="1000" i="0" dirty="0"/>
          </a:p>
          <a:p>
            <a:r>
              <a:rPr lang="en-US" sz="1000" i="0" dirty="0" smtClean="0"/>
              <a:t>* Assumes group LTD  is employer paid; covers 60% of salary to a maximum of $5,000 per month; and tax rate is 25%.</a:t>
            </a:r>
          </a:p>
        </p:txBody>
      </p:sp>
    </p:spTree>
    <p:extLst>
      <p:ext uri="{BB962C8B-B14F-4D97-AF65-F5344CB8AC3E}">
        <p14:creationId xmlns:p14="http://schemas.microsoft.com/office/powerpoint/2010/main" val="324788494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“Stackable” Discounts/Premium Reductions</a:t>
            </a:r>
            <a:br>
              <a:rPr lang="en-US" dirty="0" smtClean="0"/>
            </a:br>
            <a:r>
              <a:rPr lang="en-US" sz="2000" dirty="0" smtClean="0"/>
              <a:t>Combining Coverage for Even Greater Savings</a:t>
            </a:r>
            <a:endParaRPr lang="en-US" sz="2000" dirty="0"/>
          </a:p>
        </p:txBody>
      </p:sp>
      <p:sp>
        <p:nvSpPr>
          <p:cNvPr id="5" name="Slide Number Placeholder 4"/>
          <p:cNvSpPr>
            <a:spLocks noGrp="1"/>
          </p:cNvSpPr>
          <p:nvPr>
            <p:ph type="sldNum" sz="quarter" idx="11"/>
          </p:nvPr>
        </p:nvSpPr>
        <p:spPr/>
        <p:txBody>
          <a:bodyPr/>
          <a:lstStyle/>
          <a:p>
            <a:pPr>
              <a:defRPr/>
            </a:pPr>
            <a:fld id="{5159A2E0-A3F0-4CDD-A1C6-0CB664AA114C}" type="slidenum">
              <a:rPr lang="en-US" smtClean="0"/>
              <a:pPr>
                <a:defRPr/>
              </a:pPr>
              <a:t>29</a:t>
            </a:fld>
            <a:endParaRPr lang="en-US" dirty="0"/>
          </a:p>
        </p:txBody>
      </p:sp>
      <p:sp>
        <p:nvSpPr>
          <p:cNvPr id="6" name="TextBox 5"/>
          <p:cNvSpPr txBox="1"/>
          <p:nvPr/>
        </p:nvSpPr>
        <p:spPr>
          <a:xfrm>
            <a:off x="386426" y="2121127"/>
            <a:ext cx="5376421" cy="3477875"/>
          </a:xfrm>
          <a:prstGeom prst="rect">
            <a:avLst/>
          </a:prstGeom>
          <a:noFill/>
        </p:spPr>
        <p:txBody>
          <a:bodyPr wrap="square" rtlCol="0">
            <a:spAutoFit/>
          </a:bodyPr>
          <a:lstStyle/>
          <a:p>
            <a:r>
              <a:rPr lang="en-US" sz="2000" b="1" i="0" dirty="0" smtClean="0"/>
              <a:t>Client:</a:t>
            </a:r>
          </a:p>
          <a:p>
            <a:pPr marL="285750" indent="-285750">
              <a:buFont typeface="Arial" pitchFamily="34" charset="0"/>
              <a:buChar char="•"/>
            </a:pPr>
            <a:r>
              <a:rPr lang="en-US" sz="2000" i="0" dirty="0" smtClean="0"/>
              <a:t>Catherine, a 42 year old OB-GYN</a:t>
            </a:r>
          </a:p>
          <a:p>
            <a:pPr marL="285750" indent="-285750">
              <a:buFont typeface="Arial" pitchFamily="34" charset="0"/>
              <a:buChar char="•"/>
            </a:pPr>
            <a:r>
              <a:rPr lang="en-US" sz="2000" i="0" dirty="0" smtClean="0"/>
              <a:t>One of four partners in a new, small practice</a:t>
            </a:r>
          </a:p>
          <a:p>
            <a:pPr marL="285750" indent="-285750">
              <a:buFont typeface="Arial" pitchFamily="34" charset="0"/>
              <a:buChar char="•"/>
            </a:pPr>
            <a:r>
              <a:rPr lang="en-US" sz="2000" i="0" dirty="0" smtClean="0"/>
              <a:t>Annual income of $150,000</a:t>
            </a:r>
          </a:p>
          <a:p>
            <a:endParaRPr lang="en-US" sz="2000" i="0" dirty="0"/>
          </a:p>
          <a:p>
            <a:r>
              <a:rPr lang="en-US" sz="2000" b="1" i="0" dirty="0" smtClean="0"/>
              <a:t>Concern:</a:t>
            </a:r>
          </a:p>
          <a:p>
            <a:pPr marL="285750" indent="-285750">
              <a:buFont typeface="Arial" pitchFamily="34" charset="0"/>
              <a:buChar char="•"/>
            </a:pPr>
            <a:r>
              <a:rPr lang="en-US" sz="2000" i="0" dirty="0" smtClean="0"/>
              <a:t>No longer has income protection since starting her firm</a:t>
            </a:r>
          </a:p>
          <a:p>
            <a:pPr marL="285750" indent="-285750">
              <a:buFont typeface="Arial" pitchFamily="34" charset="0"/>
              <a:buChar char="•"/>
            </a:pPr>
            <a:r>
              <a:rPr lang="en-US" sz="2000" i="0" dirty="0" smtClean="0"/>
              <a:t>Needs income protection since her household relies on her income</a:t>
            </a:r>
            <a:endParaRPr lang="en-US" sz="2000" i="0" dirty="0"/>
          </a:p>
        </p:txBody>
      </p:sp>
      <p:sp>
        <p:nvSpPr>
          <p:cNvPr id="7" name="Rectangle 5"/>
          <p:cNvSpPr>
            <a:spLocks noGrp="1" noChangeArrowheads="1"/>
          </p:cNvSpPr>
          <p:nvPr>
            <p:ph type="ftr" sz="quarter" idx="10"/>
          </p:nvPr>
        </p:nvSpPr>
        <p:spPr>
          <a:xfrm>
            <a:off x="2473325" y="6600340"/>
            <a:ext cx="4557713" cy="24985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rgbClr val="333333"/>
                </a:solidFill>
                <a:latin typeface="Arial" pitchFamily="34" charset="0"/>
                <a:cs typeface="Arial" pitchFamily="34" charset="0"/>
              </a:defRPr>
            </a:lvl1pPr>
            <a:lvl2pPr marL="742950" indent="-285750" eaLnBrk="0" hangingPunct="0">
              <a:defRPr sz="3200" i="1">
                <a:solidFill>
                  <a:srgbClr val="333333"/>
                </a:solidFill>
                <a:latin typeface="Arial" pitchFamily="34" charset="0"/>
                <a:cs typeface="Arial" pitchFamily="34" charset="0"/>
              </a:defRPr>
            </a:lvl2pPr>
            <a:lvl3pPr marL="1143000" indent="-228600" eaLnBrk="0" hangingPunct="0">
              <a:defRPr sz="3200" i="1">
                <a:solidFill>
                  <a:srgbClr val="333333"/>
                </a:solidFill>
                <a:latin typeface="Arial" pitchFamily="34" charset="0"/>
                <a:cs typeface="Arial" pitchFamily="34" charset="0"/>
              </a:defRPr>
            </a:lvl3pPr>
            <a:lvl4pPr marL="1600200" indent="-228600" eaLnBrk="0" hangingPunct="0">
              <a:defRPr sz="3200" i="1">
                <a:solidFill>
                  <a:srgbClr val="333333"/>
                </a:solidFill>
                <a:latin typeface="Arial" pitchFamily="34" charset="0"/>
                <a:cs typeface="Arial" pitchFamily="34" charset="0"/>
              </a:defRPr>
            </a:lvl4pPr>
            <a:lvl5pPr marL="2057400" indent="-228600" eaLnBrk="0" hangingPunct="0">
              <a:defRPr sz="3200" i="1">
                <a:solidFill>
                  <a:srgbClr val="333333"/>
                </a:solidFill>
                <a:latin typeface="Arial" pitchFamily="34" charset="0"/>
                <a:cs typeface="Arial" pitchFamily="34" charset="0"/>
              </a:defRPr>
            </a:lvl5pPr>
            <a:lvl6pPr marL="2514600" indent="-228600" eaLnBrk="0" fontAlgn="base" hangingPunct="0">
              <a:spcBef>
                <a:spcPct val="0"/>
              </a:spcBef>
              <a:spcAft>
                <a:spcPct val="0"/>
              </a:spcAft>
              <a:defRPr sz="3200" i="1">
                <a:solidFill>
                  <a:srgbClr val="333333"/>
                </a:solidFill>
                <a:latin typeface="Arial" pitchFamily="34" charset="0"/>
                <a:cs typeface="Arial" pitchFamily="34" charset="0"/>
              </a:defRPr>
            </a:lvl6pPr>
            <a:lvl7pPr marL="2971800" indent="-228600" eaLnBrk="0" fontAlgn="base" hangingPunct="0">
              <a:spcBef>
                <a:spcPct val="0"/>
              </a:spcBef>
              <a:spcAft>
                <a:spcPct val="0"/>
              </a:spcAft>
              <a:defRPr sz="3200" i="1">
                <a:solidFill>
                  <a:srgbClr val="333333"/>
                </a:solidFill>
                <a:latin typeface="Arial" pitchFamily="34" charset="0"/>
                <a:cs typeface="Arial" pitchFamily="34" charset="0"/>
              </a:defRPr>
            </a:lvl7pPr>
            <a:lvl8pPr marL="3429000" indent="-228600" eaLnBrk="0" fontAlgn="base" hangingPunct="0">
              <a:spcBef>
                <a:spcPct val="0"/>
              </a:spcBef>
              <a:spcAft>
                <a:spcPct val="0"/>
              </a:spcAft>
              <a:defRPr sz="3200" i="1">
                <a:solidFill>
                  <a:srgbClr val="333333"/>
                </a:solidFill>
                <a:latin typeface="Arial" pitchFamily="34" charset="0"/>
                <a:cs typeface="Arial" pitchFamily="34" charset="0"/>
              </a:defRPr>
            </a:lvl8pPr>
            <a:lvl9pPr marL="3886200" indent="-228600" eaLnBrk="0" fontAlgn="base" hangingPunct="0">
              <a:spcBef>
                <a:spcPct val="0"/>
              </a:spcBef>
              <a:spcAft>
                <a:spcPct val="0"/>
              </a:spcAft>
              <a:defRPr sz="3200" i="1">
                <a:solidFill>
                  <a:srgbClr val="333333"/>
                </a:solidFill>
                <a:latin typeface="Arial" pitchFamily="34" charset="0"/>
                <a:cs typeface="Arial" pitchFamily="34" charset="0"/>
              </a:defRPr>
            </a:lvl9pPr>
          </a:lstStyle>
          <a:p>
            <a:pPr algn="ctr" eaLnBrk="1" hangingPunct="1"/>
            <a:r>
              <a:rPr lang="en-US" sz="1100" i="0" dirty="0" smtClean="0">
                <a:solidFill>
                  <a:schemeClr val="tx1"/>
                </a:solidFill>
              </a:rPr>
              <a:t>For Producer Use Only – Not For Use With the General Public</a:t>
            </a:r>
          </a:p>
        </p:txBody>
      </p:sp>
      <p:pic>
        <p:nvPicPr>
          <p:cNvPr id="3" name="Picture 2"/>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728067" y="2057276"/>
            <a:ext cx="2091170" cy="3159001"/>
          </a:xfrm>
          <a:prstGeom prst="rect">
            <a:avLst/>
          </a:prstGeom>
        </p:spPr>
      </p:pic>
      <p:sp>
        <p:nvSpPr>
          <p:cNvPr id="8" name="TextBox 7"/>
          <p:cNvSpPr txBox="1"/>
          <p:nvPr/>
        </p:nvSpPr>
        <p:spPr>
          <a:xfrm>
            <a:off x="5656522" y="98500"/>
            <a:ext cx="3444948" cy="369332"/>
          </a:xfrm>
          <a:prstGeom prst="rect">
            <a:avLst/>
          </a:prstGeom>
          <a:noFill/>
        </p:spPr>
        <p:txBody>
          <a:bodyPr wrap="square" rtlCol="0">
            <a:spAutoFit/>
          </a:bodyPr>
          <a:lstStyle/>
          <a:p>
            <a:r>
              <a:rPr lang="en-US" sz="1800" b="1" dirty="0" smtClean="0">
                <a:solidFill>
                  <a:schemeClr val="bg1"/>
                </a:solidFill>
              </a:rPr>
              <a:t>Medical/Dental Professionals</a:t>
            </a:r>
            <a:endParaRPr lang="en-US" sz="1800" b="1" dirty="0">
              <a:solidFill>
                <a:schemeClr val="bg1"/>
              </a:solidFill>
            </a:endParaRPr>
          </a:p>
        </p:txBody>
      </p:sp>
    </p:spTree>
    <p:extLst>
      <p:ext uri="{BB962C8B-B14F-4D97-AF65-F5344CB8AC3E}">
        <p14:creationId xmlns:p14="http://schemas.microsoft.com/office/powerpoint/2010/main" val="12056858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MetLife is Committed to the IDI Market</a:t>
            </a:r>
            <a:br>
              <a:rPr lang="en-US" dirty="0" smtClean="0"/>
            </a:br>
            <a:r>
              <a:rPr lang="en-US" sz="2000" dirty="0" smtClean="0"/>
              <a:t>It’s a New Day at MetLife</a:t>
            </a:r>
            <a:endParaRPr lang="en-US" sz="2000" dirty="0"/>
          </a:p>
        </p:txBody>
      </p:sp>
      <p:sp>
        <p:nvSpPr>
          <p:cNvPr id="5" name="Slide Number Placeholder 4"/>
          <p:cNvSpPr>
            <a:spLocks noGrp="1"/>
          </p:cNvSpPr>
          <p:nvPr>
            <p:ph type="sldNum" sz="quarter" idx="11"/>
          </p:nvPr>
        </p:nvSpPr>
        <p:spPr/>
        <p:txBody>
          <a:bodyPr/>
          <a:lstStyle/>
          <a:p>
            <a:pPr>
              <a:defRPr/>
            </a:pPr>
            <a:fld id="{5159A2E0-A3F0-4CDD-A1C6-0CB664AA114C}" type="slidenum">
              <a:rPr lang="en-US" smtClean="0"/>
              <a:pPr>
                <a:defRPr/>
              </a:pPr>
              <a:t>3</a:t>
            </a:fld>
            <a:endParaRPr lang="en-US" dirty="0"/>
          </a:p>
        </p:txBody>
      </p:sp>
      <p:graphicFrame>
        <p:nvGraphicFramePr>
          <p:cNvPr id="3" name="Diagram 2"/>
          <p:cNvGraphicFramePr/>
          <p:nvPr>
            <p:extLst>
              <p:ext uri="{D42A27DB-BD31-4B8C-83A1-F6EECF244321}">
                <p14:modId xmlns:p14="http://schemas.microsoft.com/office/powerpoint/2010/main" val="3780815999"/>
              </p:ext>
            </p:extLst>
          </p:nvPr>
        </p:nvGraphicFramePr>
        <p:xfrm>
          <a:off x="1376219" y="158185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5404117" y="1476510"/>
            <a:ext cx="3826897" cy="830997"/>
          </a:xfrm>
          <a:prstGeom prst="rect">
            <a:avLst/>
          </a:prstGeom>
          <a:noFill/>
        </p:spPr>
        <p:txBody>
          <a:bodyPr wrap="square" rtlCol="0">
            <a:spAutoFit/>
          </a:bodyPr>
          <a:lstStyle/>
          <a:p>
            <a:pPr marL="171450" indent="-171450">
              <a:buFont typeface="Wingdings" pitchFamily="2" charset="2"/>
              <a:buChar char="ü"/>
            </a:pPr>
            <a:r>
              <a:rPr lang="en-US" sz="1200" i="0" dirty="0" smtClean="0"/>
              <a:t>6 straight quarters of occupation class enhancements</a:t>
            </a:r>
          </a:p>
          <a:p>
            <a:pPr marL="171450" indent="-171450">
              <a:buFont typeface="Wingdings" pitchFamily="2" charset="2"/>
              <a:buChar char="ü"/>
            </a:pPr>
            <a:r>
              <a:rPr lang="en-US" sz="1200" i="0" dirty="0" smtClean="0"/>
              <a:t>Raised I&amp;P limits</a:t>
            </a:r>
          </a:p>
          <a:p>
            <a:pPr marL="171450" indent="-171450">
              <a:buFont typeface="Wingdings" pitchFamily="2" charset="2"/>
              <a:buChar char="ü"/>
            </a:pPr>
            <a:r>
              <a:rPr lang="en-US" sz="1200" i="0" dirty="0" smtClean="0"/>
              <a:t>Launch of MetLife Income Guard</a:t>
            </a:r>
            <a:endParaRPr lang="en-US" sz="1200" i="0" dirty="0"/>
          </a:p>
        </p:txBody>
      </p:sp>
      <p:sp>
        <p:nvSpPr>
          <p:cNvPr id="6" name="TextBox 5"/>
          <p:cNvSpPr txBox="1"/>
          <p:nvPr/>
        </p:nvSpPr>
        <p:spPr>
          <a:xfrm>
            <a:off x="6668884" y="3326568"/>
            <a:ext cx="2562130" cy="830997"/>
          </a:xfrm>
          <a:prstGeom prst="rect">
            <a:avLst/>
          </a:prstGeom>
          <a:noFill/>
        </p:spPr>
        <p:txBody>
          <a:bodyPr wrap="square" rtlCol="0">
            <a:spAutoFit/>
          </a:bodyPr>
          <a:lstStyle/>
          <a:p>
            <a:pPr marL="171450" indent="-171450">
              <a:buFont typeface="Wingdings" pitchFamily="2" charset="2"/>
              <a:buChar char="ü"/>
            </a:pPr>
            <a:r>
              <a:rPr lang="en-US" sz="1200" i="0" dirty="0" smtClean="0"/>
              <a:t>Aligned underwriting teams to sales channels</a:t>
            </a:r>
          </a:p>
          <a:p>
            <a:pPr marL="171450" indent="-171450">
              <a:buFont typeface="Wingdings" pitchFamily="2" charset="2"/>
              <a:buChar char="ü"/>
            </a:pPr>
            <a:r>
              <a:rPr lang="en-US" sz="1200" i="0" dirty="0" smtClean="0"/>
              <a:t>Constant updates to medical impairments guide- better offers</a:t>
            </a:r>
          </a:p>
        </p:txBody>
      </p:sp>
      <p:sp>
        <p:nvSpPr>
          <p:cNvPr id="7" name="TextBox 6"/>
          <p:cNvSpPr txBox="1"/>
          <p:nvPr/>
        </p:nvSpPr>
        <p:spPr>
          <a:xfrm>
            <a:off x="2364313" y="5600521"/>
            <a:ext cx="4446165" cy="1015663"/>
          </a:xfrm>
          <a:prstGeom prst="rect">
            <a:avLst/>
          </a:prstGeom>
          <a:noFill/>
        </p:spPr>
        <p:txBody>
          <a:bodyPr wrap="square" rtlCol="0">
            <a:spAutoFit/>
          </a:bodyPr>
          <a:lstStyle/>
          <a:p>
            <a:pPr marL="171450" indent="-171450">
              <a:buFont typeface="Wingdings" pitchFamily="2" charset="2"/>
              <a:buChar char="ü"/>
            </a:pPr>
            <a:r>
              <a:rPr lang="en-US" sz="1200" i="0" dirty="0" smtClean="0"/>
              <a:t>Resource line can help with virtually all requests</a:t>
            </a:r>
          </a:p>
          <a:p>
            <a:pPr marL="171450" indent="-171450">
              <a:buFont typeface="Wingdings" pitchFamily="2" charset="2"/>
              <a:buChar char="ü"/>
            </a:pPr>
            <a:r>
              <a:rPr lang="en-US" sz="1200" i="0" dirty="0" smtClean="0"/>
              <a:t>Reduced </a:t>
            </a:r>
            <a:r>
              <a:rPr lang="en-US" sz="1200" i="0" dirty="0"/>
              <a:t>app processing time</a:t>
            </a:r>
          </a:p>
          <a:p>
            <a:pPr marL="171450" indent="-171450">
              <a:buFont typeface="Wingdings" pitchFamily="2" charset="2"/>
              <a:buChar char="ü"/>
            </a:pPr>
            <a:r>
              <a:rPr lang="en-US" sz="1200" i="0" dirty="0"/>
              <a:t>Electronic application process through Paperclip now available</a:t>
            </a:r>
          </a:p>
          <a:p>
            <a:pPr marL="171450" indent="-171450">
              <a:buFont typeface="Wingdings" pitchFamily="2" charset="2"/>
              <a:buChar char="ü"/>
            </a:pPr>
            <a:endParaRPr lang="en-US" sz="1200" i="0" dirty="0" smtClean="0"/>
          </a:p>
        </p:txBody>
      </p:sp>
      <p:sp>
        <p:nvSpPr>
          <p:cNvPr id="8" name="TextBox 7"/>
          <p:cNvSpPr txBox="1"/>
          <p:nvPr/>
        </p:nvSpPr>
        <p:spPr>
          <a:xfrm>
            <a:off x="-34659" y="3511235"/>
            <a:ext cx="2562130" cy="1015663"/>
          </a:xfrm>
          <a:prstGeom prst="rect">
            <a:avLst/>
          </a:prstGeom>
          <a:noFill/>
        </p:spPr>
        <p:txBody>
          <a:bodyPr wrap="square" rtlCol="0">
            <a:spAutoFit/>
          </a:bodyPr>
          <a:lstStyle/>
          <a:p>
            <a:pPr marL="171450" indent="-171450">
              <a:buFont typeface="Wingdings" pitchFamily="2" charset="2"/>
              <a:buChar char="ü"/>
            </a:pPr>
            <a:r>
              <a:rPr lang="en-US" sz="1200" i="0" dirty="0" smtClean="0"/>
              <a:t>Dedicated IDI and MultiLife sales team</a:t>
            </a:r>
          </a:p>
          <a:p>
            <a:pPr marL="171450" indent="-171450">
              <a:buFont typeface="Wingdings" pitchFamily="2" charset="2"/>
              <a:buChar char="ü"/>
            </a:pPr>
            <a:r>
              <a:rPr lang="en-US" sz="1200" i="0" dirty="0" smtClean="0"/>
              <a:t>Full suite of marketing materials</a:t>
            </a:r>
          </a:p>
          <a:p>
            <a:pPr marL="171450" indent="-171450">
              <a:buFont typeface="Wingdings" pitchFamily="2" charset="2"/>
              <a:buChar char="ü"/>
            </a:pPr>
            <a:r>
              <a:rPr lang="en-US" sz="1200" i="0" dirty="0" smtClean="0"/>
              <a:t>Fully supported portals </a:t>
            </a:r>
          </a:p>
          <a:p>
            <a:pPr marL="171450" indent="-171450">
              <a:buFont typeface="Wingdings" pitchFamily="2" charset="2"/>
              <a:buChar char="ü"/>
            </a:pPr>
            <a:r>
              <a:rPr lang="en-US" sz="1200" i="0" dirty="0" smtClean="0"/>
              <a:t>MetLife Solutions </a:t>
            </a:r>
          </a:p>
        </p:txBody>
      </p:sp>
      <p:sp>
        <p:nvSpPr>
          <p:cNvPr id="9" name="TextBox 8"/>
          <p:cNvSpPr txBox="1"/>
          <p:nvPr/>
        </p:nvSpPr>
        <p:spPr>
          <a:xfrm>
            <a:off x="226142" y="1476510"/>
            <a:ext cx="2942727" cy="738664"/>
          </a:xfrm>
          <a:prstGeom prst="rect">
            <a:avLst/>
          </a:prstGeom>
          <a:noFill/>
        </p:spPr>
        <p:txBody>
          <a:bodyPr wrap="square" rtlCol="0">
            <a:spAutoFit/>
          </a:bodyPr>
          <a:lstStyle/>
          <a:p>
            <a:r>
              <a:rPr lang="en-US" sz="1400" i="0" dirty="0" smtClean="0"/>
              <a:t>Working for you is more than a slogan, it demonstrates our commitment to the IDI business.</a:t>
            </a:r>
            <a:endParaRPr lang="en-US" sz="1400" i="0" dirty="0"/>
          </a:p>
        </p:txBody>
      </p:sp>
      <p:pic>
        <p:nvPicPr>
          <p:cNvPr id="2050" name="Picture 2"/>
          <p:cNvPicPr>
            <a:picLocks noChangeAspect="1" noChangeArrowheads="1"/>
          </p:cNvPicPr>
          <p:nvPr/>
        </p:nvPicPr>
        <p:blipFill>
          <a:blip r:embed="rId8" cstate="email">
            <a:extLst>
              <a:ext uri="{28A0092B-C50C-407E-A947-70E740481C1C}">
                <a14:useLocalDpi xmlns:a14="http://schemas.microsoft.com/office/drawing/2010/main" val="0"/>
              </a:ext>
            </a:extLst>
          </a:blip>
          <a:srcRect/>
          <a:stretch>
            <a:fillRect/>
          </a:stretch>
        </p:blipFill>
        <p:spPr bwMode="auto">
          <a:xfrm>
            <a:off x="6810478" y="5240594"/>
            <a:ext cx="2017256" cy="10840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Rectangle 5"/>
          <p:cNvSpPr>
            <a:spLocks noGrp="1" noChangeArrowheads="1"/>
          </p:cNvSpPr>
          <p:nvPr>
            <p:ph type="ftr" sz="quarter" idx="10"/>
          </p:nvPr>
        </p:nvSpPr>
        <p:spPr>
          <a:xfrm>
            <a:off x="2473325" y="6610172"/>
            <a:ext cx="4557713" cy="24985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rgbClr val="333333"/>
                </a:solidFill>
                <a:latin typeface="Arial" pitchFamily="34" charset="0"/>
                <a:cs typeface="Arial" pitchFamily="34" charset="0"/>
              </a:defRPr>
            </a:lvl1pPr>
            <a:lvl2pPr marL="742950" indent="-285750" eaLnBrk="0" hangingPunct="0">
              <a:defRPr sz="3200" i="1">
                <a:solidFill>
                  <a:srgbClr val="333333"/>
                </a:solidFill>
                <a:latin typeface="Arial" pitchFamily="34" charset="0"/>
                <a:cs typeface="Arial" pitchFamily="34" charset="0"/>
              </a:defRPr>
            </a:lvl2pPr>
            <a:lvl3pPr marL="1143000" indent="-228600" eaLnBrk="0" hangingPunct="0">
              <a:defRPr sz="3200" i="1">
                <a:solidFill>
                  <a:srgbClr val="333333"/>
                </a:solidFill>
                <a:latin typeface="Arial" pitchFamily="34" charset="0"/>
                <a:cs typeface="Arial" pitchFamily="34" charset="0"/>
              </a:defRPr>
            </a:lvl3pPr>
            <a:lvl4pPr marL="1600200" indent="-228600" eaLnBrk="0" hangingPunct="0">
              <a:defRPr sz="3200" i="1">
                <a:solidFill>
                  <a:srgbClr val="333333"/>
                </a:solidFill>
                <a:latin typeface="Arial" pitchFamily="34" charset="0"/>
                <a:cs typeface="Arial" pitchFamily="34" charset="0"/>
              </a:defRPr>
            </a:lvl4pPr>
            <a:lvl5pPr marL="2057400" indent="-228600" eaLnBrk="0" hangingPunct="0">
              <a:defRPr sz="3200" i="1">
                <a:solidFill>
                  <a:srgbClr val="333333"/>
                </a:solidFill>
                <a:latin typeface="Arial" pitchFamily="34" charset="0"/>
                <a:cs typeface="Arial" pitchFamily="34" charset="0"/>
              </a:defRPr>
            </a:lvl5pPr>
            <a:lvl6pPr marL="2514600" indent="-228600" eaLnBrk="0" fontAlgn="base" hangingPunct="0">
              <a:spcBef>
                <a:spcPct val="0"/>
              </a:spcBef>
              <a:spcAft>
                <a:spcPct val="0"/>
              </a:spcAft>
              <a:defRPr sz="3200" i="1">
                <a:solidFill>
                  <a:srgbClr val="333333"/>
                </a:solidFill>
                <a:latin typeface="Arial" pitchFamily="34" charset="0"/>
                <a:cs typeface="Arial" pitchFamily="34" charset="0"/>
              </a:defRPr>
            </a:lvl6pPr>
            <a:lvl7pPr marL="2971800" indent="-228600" eaLnBrk="0" fontAlgn="base" hangingPunct="0">
              <a:spcBef>
                <a:spcPct val="0"/>
              </a:spcBef>
              <a:spcAft>
                <a:spcPct val="0"/>
              </a:spcAft>
              <a:defRPr sz="3200" i="1">
                <a:solidFill>
                  <a:srgbClr val="333333"/>
                </a:solidFill>
                <a:latin typeface="Arial" pitchFamily="34" charset="0"/>
                <a:cs typeface="Arial" pitchFamily="34" charset="0"/>
              </a:defRPr>
            </a:lvl7pPr>
            <a:lvl8pPr marL="3429000" indent="-228600" eaLnBrk="0" fontAlgn="base" hangingPunct="0">
              <a:spcBef>
                <a:spcPct val="0"/>
              </a:spcBef>
              <a:spcAft>
                <a:spcPct val="0"/>
              </a:spcAft>
              <a:defRPr sz="3200" i="1">
                <a:solidFill>
                  <a:srgbClr val="333333"/>
                </a:solidFill>
                <a:latin typeface="Arial" pitchFamily="34" charset="0"/>
                <a:cs typeface="Arial" pitchFamily="34" charset="0"/>
              </a:defRPr>
            </a:lvl8pPr>
            <a:lvl9pPr marL="3886200" indent="-228600" eaLnBrk="0" fontAlgn="base" hangingPunct="0">
              <a:spcBef>
                <a:spcPct val="0"/>
              </a:spcBef>
              <a:spcAft>
                <a:spcPct val="0"/>
              </a:spcAft>
              <a:defRPr sz="3200" i="1">
                <a:solidFill>
                  <a:srgbClr val="333333"/>
                </a:solidFill>
                <a:latin typeface="Arial" pitchFamily="34" charset="0"/>
                <a:cs typeface="Arial" pitchFamily="34" charset="0"/>
              </a:defRPr>
            </a:lvl9pPr>
          </a:lstStyle>
          <a:p>
            <a:pPr algn="ctr" eaLnBrk="1" hangingPunct="1"/>
            <a:r>
              <a:rPr lang="en-US" sz="1100" i="0" dirty="0" smtClean="0">
                <a:solidFill>
                  <a:schemeClr val="tx1"/>
                </a:solidFill>
              </a:rPr>
              <a:t>For Producer Use Only – Not For Use With the General Public</a:t>
            </a:r>
          </a:p>
        </p:txBody>
      </p:sp>
    </p:spTree>
    <p:extLst>
      <p:ext uri="{BB962C8B-B14F-4D97-AF65-F5344CB8AC3E}">
        <p14:creationId xmlns:p14="http://schemas.microsoft.com/office/powerpoint/2010/main" val="2821775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8"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“Stackable” </a:t>
            </a:r>
            <a:r>
              <a:rPr lang="en-US" dirty="0" smtClean="0"/>
              <a:t>Discounts/Premium Reductions</a:t>
            </a:r>
            <a:r>
              <a:rPr lang="en-US" dirty="0"/>
              <a:t/>
            </a:r>
            <a:br>
              <a:rPr lang="en-US" dirty="0"/>
            </a:br>
            <a:r>
              <a:rPr lang="en-US" sz="2000" dirty="0"/>
              <a:t>Combining Coverage for Even Greater Savings</a:t>
            </a:r>
          </a:p>
        </p:txBody>
      </p:sp>
      <p:sp>
        <p:nvSpPr>
          <p:cNvPr id="5" name="Slide Number Placeholder 4"/>
          <p:cNvSpPr>
            <a:spLocks noGrp="1"/>
          </p:cNvSpPr>
          <p:nvPr>
            <p:ph type="sldNum" sz="quarter" idx="11"/>
          </p:nvPr>
        </p:nvSpPr>
        <p:spPr/>
        <p:txBody>
          <a:bodyPr/>
          <a:lstStyle/>
          <a:p>
            <a:pPr>
              <a:defRPr/>
            </a:pPr>
            <a:fld id="{5159A2E0-A3F0-4CDD-A1C6-0CB664AA114C}" type="slidenum">
              <a:rPr lang="en-US" smtClean="0"/>
              <a:pPr>
                <a:defRPr/>
              </a:pPr>
              <a:t>30</a:t>
            </a:fld>
            <a:endParaRPr lang="en-US" dirty="0"/>
          </a:p>
        </p:txBody>
      </p:sp>
      <p:sp>
        <p:nvSpPr>
          <p:cNvPr id="7" name="Rectangle 6"/>
          <p:cNvSpPr/>
          <p:nvPr/>
        </p:nvSpPr>
        <p:spPr>
          <a:xfrm>
            <a:off x="102692" y="6137365"/>
            <a:ext cx="8939708" cy="707886"/>
          </a:xfrm>
          <a:prstGeom prst="rect">
            <a:avLst/>
          </a:prstGeom>
        </p:spPr>
        <p:txBody>
          <a:bodyPr wrap="square">
            <a:spAutoFit/>
          </a:bodyPr>
          <a:lstStyle/>
          <a:p>
            <a:pPr eaLnBrk="1" hangingPunct="1"/>
            <a:r>
              <a:rPr lang="en-US" sz="800" i="0" baseline="30000" dirty="0"/>
              <a:t>1</a:t>
            </a:r>
            <a:r>
              <a:rPr lang="en-US" sz="800" i="0" dirty="0" smtClean="0"/>
              <a:t>Physicians </a:t>
            </a:r>
            <a:r>
              <a:rPr lang="en-US" sz="800" i="0" dirty="0"/>
              <a:t>may qualify for the 15% or 20</a:t>
            </a:r>
            <a:r>
              <a:rPr lang="en-US" sz="800" i="0" dirty="0" smtClean="0"/>
              <a:t>% off unisex rates </a:t>
            </a:r>
            <a:r>
              <a:rPr lang="en-US" sz="800" i="0" dirty="0"/>
              <a:t>Multi-Life discounts; except if </a:t>
            </a:r>
            <a:r>
              <a:rPr lang="en-US" sz="800" i="0" u="sng" dirty="0"/>
              <a:t>applying for </a:t>
            </a:r>
            <a:r>
              <a:rPr lang="en-US" sz="800" i="0" u="sng" dirty="0" smtClean="0"/>
              <a:t>Lifetime</a:t>
            </a:r>
            <a:r>
              <a:rPr lang="en-US" sz="800" i="0" dirty="0" smtClean="0"/>
              <a:t>. MultiLife </a:t>
            </a:r>
            <a:r>
              <a:rPr lang="en-US" sz="800" i="0" dirty="0"/>
              <a:t>discounts are not available with the Lifetime </a:t>
            </a:r>
            <a:r>
              <a:rPr lang="en-US" sz="800" i="0" dirty="0" smtClean="0"/>
              <a:t>Rider.</a:t>
            </a:r>
          </a:p>
          <a:p>
            <a:pPr eaLnBrk="1" hangingPunct="1"/>
            <a:r>
              <a:rPr lang="en-US" sz="800" i="0" baseline="30000" dirty="0" smtClean="0"/>
              <a:t>2</a:t>
            </a:r>
            <a:r>
              <a:rPr lang="en-US" sz="800" i="0" dirty="0" smtClean="0"/>
              <a:t> Female, age 42, NS, 4M, $150,000 annual income, </a:t>
            </a:r>
            <a:r>
              <a:rPr lang="en-US" sz="800" i="0" dirty="0"/>
              <a:t>Specialty Your Occupation, Enhanced Residual and 3% Compound COLA, 90 day Elimination Period and To Age </a:t>
            </a:r>
            <a:r>
              <a:rPr lang="en-US" sz="800" i="0" dirty="0" smtClean="0"/>
              <a:t>65 </a:t>
            </a:r>
            <a:r>
              <a:rPr lang="en-US" sz="800" i="0" dirty="0"/>
              <a:t>Benefit Period</a:t>
            </a:r>
            <a:r>
              <a:rPr lang="en-US" sz="800" i="0" dirty="0" smtClean="0"/>
              <a:t>.</a:t>
            </a:r>
          </a:p>
          <a:p>
            <a:r>
              <a:rPr lang="en-US" sz="800" i="0" baseline="30000" dirty="0" smtClean="0"/>
              <a:t>3</a:t>
            </a:r>
            <a:r>
              <a:rPr lang="en-US" sz="800" i="0" dirty="0" smtClean="0"/>
              <a:t> Female</a:t>
            </a:r>
            <a:r>
              <a:rPr lang="en-US" sz="800" i="0" dirty="0"/>
              <a:t>, age 42, NS, 4M, $150,000 annual income, Specialty Your Occupation, Enhanced Residual and 3% Compound COLA, 90 day Elimination Period and To Age </a:t>
            </a:r>
            <a:r>
              <a:rPr lang="en-US" sz="800" i="0" dirty="0" smtClean="0"/>
              <a:t>65 </a:t>
            </a:r>
            <a:r>
              <a:rPr lang="en-US" sz="800" i="0" dirty="0"/>
              <a:t>Benefit </a:t>
            </a:r>
            <a:r>
              <a:rPr lang="en-US" sz="800" i="0" dirty="0" smtClean="0"/>
              <a:t>Period, Unisex rates with a 20% discount and a 24 month MDSUD limitation premium reduction of 10%</a:t>
            </a:r>
          </a:p>
          <a:p>
            <a:r>
              <a:rPr lang="en-US" sz="800" i="0" baseline="30000" dirty="0" smtClean="0"/>
              <a:t>4</a:t>
            </a:r>
            <a:r>
              <a:rPr lang="en-US" sz="800" i="0" dirty="0" smtClean="0"/>
              <a:t> MDSUD premium reduction is based on total premium prior to the policy fee.</a:t>
            </a:r>
          </a:p>
        </p:txBody>
      </p:sp>
      <p:sp>
        <p:nvSpPr>
          <p:cNvPr id="9" name="TextBox 8"/>
          <p:cNvSpPr txBox="1"/>
          <p:nvPr/>
        </p:nvSpPr>
        <p:spPr>
          <a:xfrm>
            <a:off x="342898" y="1239959"/>
            <a:ext cx="8720137" cy="1815882"/>
          </a:xfrm>
          <a:prstGeom prst="rect">
            <a:avLst/>
          </a:prstGeom>
          <a:noFill/>
        </p:spPr>
        <p:txBody>
          <a:bodyPr wrap="square" rtlCol="0">
            <a:spAutoFit/>
          </a:bodyPr>
          <a:lstStyle/>
          <a:p>
            <a:r>
              <a:rPr lang="en-US" sz="1600" b="1" i="0" dirty="0" smtClean="0"/>
              <a:t>Solution:</a:t>
            </a:r>
          </a:p>
          <a:p>
            <a:r>
              <a:rPr lang="en-US" sz="1600" i="0" dirty="0" smtClean="0"/>
              <a:t>The MultiLife </a:t>
            </a:r>
            <a:r>
              <a:rPr lang="en-US" sz="1600" i="0" dirty="0"/>
              <a:t>Discount </a:t>
            </a:r>
            <a:r>
              <a:rPr lang="en-US" sz="1600" i="0" dirty="0" smtClean="0"/>
              <a:t>Program</a:t>
            </a:r>
            <a:r>
              <a:rPr lang="en-US" sz="1600" i="0" baseline="30000" dirty="0"/>
              <a:t>1</a:t>
            </a:r>
            <a:r>
              <a:rPr lang="en-US" sz="1600" i="0" dirty="0" smtClean="0"/>
              <a:t> and the MDSUD Limitation Rider Premium Reduction. Some assumptions:</a:t>
            </a:r>
          </a:p>
          <a:p>
            <a:pPr marL="285750" indent="-285750">
              <a:buFont typeface="Wingdings" pitchFamily="2" charset="2"/>
              <a:buChar char="ü"/>
            </a:pPr>
            <a:r>
              <a:rPr lang="en-US" sz="1600" i="0" dirty="0" smtClean="0"/>
              <a:t>At least 2 other partners apply at the same time</a:t>
            </a:r>
          </a:p>
          <a:p>
            <a:pPr marL="285750" indent="-285750">
              <a:buFont typeface="Wingdings" pitchFamily="2" charset="2"/>
              <a:buChar char="ü"/>
            </a:pPr>
            <a:r>
              <a:rPr lang="en-US" sz="1600" i="0" dirty="0" smtClean="0"/>
              <a:t>The practice will pay the premium</a:t>
            </a:r>
          </a:p>
          <a:p>
            <a:pPr marL="285750" indent="-285750">
              <a:buFont typeface="Wingdings" pitchFamily="2" charset="2"/>
              <a:buChar char="ü"/>
            </a:pPr>
            <a:r>
              <a:rPr lang="en-US" sz="1600" i="0" dirty="0" smtClean="0"/>
              <a:t>Since Catherine and her partners are 4M’s, her coverage for disabilities due to mental disorders/substance use disorders will be limited to 24 months total, unless hospitalized </a:t>
            </a:r>
          </a:p>
        </p:txBody>
      </p:sp>
      <p:sp>
        <p:nvSpPr>
          <p:cNvPr id="10" name="Text Box 35"/>
          <p:cNvSpPr txBox="1">
            <a:spLocks noChangeArrowheads="1"/>
          </p:cNvSpPr>
          <p:nvPr/>
        </p:nvSpPr>
        <p:spPr bwMode="auto">
          <a:xfrm>
            <a:off x="322263" y="5246322"/>
            <a:ext cx="8455458"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3200" i="1">
                <a:solidFill>
                  <a:srgbClr val="333333"/>
                </a:solidFill>
                <a:latin typeface="Arial" pitchFamily="34" charset="0"/>
                <a:cs typeface="Arial" pitchFamily="34" charset="0"/>
              </a:defRPr>
            </a:lvl1pPr>
            <a:lvl2pPr marL="742950" indent="-285750" eaLnBrk="0" hangingPunct="0">
              <a:defRPr sz="3200" i="1">
                <a:solidFill>
                  <a:srgbClr val="333333"/>
                </a:solidFill>
                <a:latin typeface="Arial" pitchFamily="34" charset="0"/>
                <a:cs typeface="Arial" pitchFamily="34" charset="0"/>
              </a:defRPr>
            </a:lvl2pPr>
            <a:lvl3pPr marL="1143000" indent="-228600" eaLnBrk="0" hangingPunct="0">
              <a:defRPr sz="3200" i="1">
                <a:solidFill>
                  <a:srgbClr val="333333"/>
                </a:solidFill>
                <a:latin typeface="Arial" pitchFamily="34" charset="0"/>
                <a:cs typeface="Arial" pitchFamily="34" charset="0"/>
              </a:defRPr>
            </a:lvl3pPr>
            <a:lvl4pPr marL="1600200" indent="-228600" eaLnBrk="0" hangingPunct="0">
              <a:defRPr sz="3200" i="1">
                <a:solidFill>
                  <a:srgbClr val="333333"/>
                </a:solidFill>
                <a:latin typeface="Arial" pitchFamily="34" charset="0"/>
                <a:cs typeface="Arial" pitchFamily="34" charset="0"/>
              </a:defRPr>
            </a:lvl4pPr>
            <a:lvl5pPr marL="2057400" indent="-228600" eaLnBrk="0" hangingPunct="0">
              <a:defRPr sz="3200" i="1">
                <a:solidFill>
                  <a:srgbClr val="333333"/>
                </a:solidFill>
                <a:latin typeface="Arial" pitchFamily="34" charset="0"/>
                <a:cs typeface="Arial" pitchFamily="34" charset="0"/>
              </a:defRPr>
            </a:lvl5pPr>
            <a:lvl6pPr marL="2514600" indent="-228600" eaLnBrk="0" fontAlgn="base" hangingPunct="0">
              <a:spcBef>
                <a:spcPct val="0"/>
              </a:spcBef>
              <a:spcAft>
                <a:spcPct val="0"/>
              </a:spcAft>
              <a:defRPr sz="3200" i="1">
                <a:solidFill>
                  <a:srgbClr val="333333"/>
                </a:solidFill>
                <a:latin typeface="Arial" pitchFamily="34" charset="0"/>
                <a:cs typeface="Arial" pitchFamily="34" charset="0"/>
              </a:defRPr>
            </a:lvl6pPr>
            <a:lvl7pPr marL="2971800" indent="-228600" eaLnBrk="0" fontAlgn="base" hangingPunct="0">
              <a:spcBef>
                <a:spcPct val="0"/>
              </a:spcBef>
              <a:spcAft>
                <a:spcPct val="0"/>
              </a:spcAft>
              <a:defRPr sz="3200" i="1">
                <a:solidFill>
                  <a:srgbClr val="333333"/>
                </a:solidFill>
                <a:latin typeface="Arial" pitchFamily="34" charset="0"/>
                <a:cs typeface="Arial" pitchFamily="34" charset="0"/>
              </a:defRPr>
            </a:lvl7pPr>
            <a:lvl8pPr marL="3429000" indent="-228600" eaLnBrk="0" fontAlgn="base" hangingPunct="0">
              <a:spcBef>
                <a:spcPct val="0"/>
              </a:spcBef>
              <a:spcAft>
                <a:spcPct val="0"/>
              </a:spcAft>
              <a:defRPr sz="3200" i="1">
                <a:solidFill>
                  <a:srgbClr val="333333"/>
                </a:solidFill>
                <a:latin typeface="Arial" pitchFamily="34" charset="0"/>
                <a:cs typeface="Arial" pitchFamily="34" charset="0"/>
              </a:defRPr>
            </a:lvl8pPr>
            <a:lvl9pPr marL="3886200" indent="-228600" eaLnBrk="0" fontAlgn="base" hangingPunct="0">
              <a:spcBef>
                <a:spcPct val="0"/>
              </a:spcBef>
              <a:spcAft>
                <a:spcPct val="0"/>
              </a:spcAft>
              <a:defRPr sz="3200" i="1">
                <a:solidFill>
                  <a:srgbClr val="333333"/>
                </a:solidFill>
                <a:latin typeface="Arial" pitchFamily="34" charset="0"/>
                <a:cs typeface="Arial" pitchFamily="34" charset="0"/>
              </a:defRPr>
            </a:lvl9pPr>
          </a:lstStyle>
          <a:p>
            <a:pPr eaLnBrk="1" hangingPunct="1">
              <a:spcBef>
                <a:spcPct val="50000"/>
              </a:spcBef>
            </a:pPr>
            <a:r>
              <a:rPr lang="en-US" sz="1600" b="1" i="0" dirty="0"/>
              <a:t>Benefits</a:t>
            </a:r>
            <a:r>
              <a:rPr lang="en-US" sz="1600" i="0" dirty="0"/>
              <a:t>:</a:t>
            </a:r>
          </a:p>
          <a:p>
            <a:pPr eaLnBrk="1" hangingPunct="1">
              <a:spcBef>
                <a:spcPct val="50000"/>
              </a:spcBef>
            </a:pPr>
            <a:r>
              <a:rPr lang="en-US" sz="1600" i="0" dirty="0" smtClean="0"/>
              <a:t>Catherine obtained the income protection she needed and saved $3,336 on her premium with unisex rates and “stacking” discounts/premium reductions.</a:t>
            </a:r>
          </a:p>
        </p:txBody>
      </p:sp>
      <p:graphicFrame>
        <p:nvGraphicFramePr>
          <p:cNvPr id="13" name="Group 52"/>
          <p:cNvGraphicFramePr>
            <a:graphicFrameLocks noGrp="1"/>
          </p:cNvGraphicFramePr>
          <p:nvPr>
            <p:ph idx="1"/>
            <p:extLst>
              <p:ext uri="{D42A27DB-BD31-4B8C-83A1-F6EECF244321}">
                <p14:modId xmlns:p14="http://schemas.microsoft.com/office/powerpoint/2010/main" val="370127694"/>
              </p:ext>
            </p:extLst>
          </p:nvPr>
        </p:nvGraphicFramePr>
        <p:xfrm>
          <a:off x="322263" y="3055467"/>
          <a:ext cx="8412161" cy="2248546"/>
        </p:xfrm>
        <a:graphic>
          <a:graphicData uri="http://schemas.openxmlformats.org/drawingml/2006/table">
            <a:tbl>
              <a:tblPr/>
              <a:tblGrid>
                <a:gridCol w="2249259"/>
                <a:gridCol w="1204831"/>
                <a:gridCol w="2903771"/>
                <a:gridCol w="2054300"/>
              </a:tblGrid>
              <a:tr h="399943">
                <a:tc gridSpan="2">
                  <a:txBody>
                    <a:bodyPr/>
                    <a:lstStyle/>
                    <a:p>
                      <a:pPr marL="0" marR="0" lvl="0" indent="0" algn="ctr" defTabSz="914400" rtl="0" eaLnBrk="0" fontAlgn="base" latinLnBrk="0" hangingPunct="0">
                        <a:lnSpc>
                          <a:spcPct val="110000"/>
                        </a:lnSpc>
                        <a:spcBef>
                          <a:spcPct val="5000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rPr>
                        <a:t>If Applied For On Her Own</a:t>
                      </a:r>
                      <a:r>
                        <a:rPr kumimoji="0" lang="en-US" sz="1400" b="1" i="0" u="none" strike="noStrike" cap="none" normalizeH="0" baseline="30000" dirty="0" smtClean="0">
                          <a:ln>
                            <a:noFill/>
                          </a:ln>
                          <a:solidFill>
                            <a:schemeClr val="bg1"/>
                          </a:solidFill>
                          <a:effectLst/>
                          <a:latin typeface="Arial" pitchFamily="34" charset="0"/>
                        </a:rPr>
                        <a:t>2</a:t>
                      </a:r>
                    </a:p>
                  </a:txBody>
                  <a:tcPr marL="91438" marR="91438" marT="45686" marB="4568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0066"/>
                    </a:solidFill>
                  </a:tcPr>
                </a:tc>
                <a:tc hMerge="1">
                  <a:txBody>
                    <a:bodyPr/>
                    <a:lstStyle/>
                    <a:p>
                      <a:endParaRPr lang="en-US"/>
                    </a:p>
                  </a:txBody>
                  <a:tcPr/>
                </a:tc>
                <a:tc gridSpan="2">
                  <a:txBody>
                    <a:bodyPr/>
                    <a:lstStyle/>
                    <a:p>
                      <a:pPr marL="0" marR="0" lvl="0" indent="0" algn="ctr" defTabSz="914400" rtl="0" eaLnBrk="0" fontAlgn="base" latinLnBrk="0" hangingPunct="0">
                        <a:lnSpc>
                          <a:spcPct val="110000"/>
                        </a:lnSpc>
                        <a:spcBef>
                          <a:spcPct val="5000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rPr>
                        <a:t>If Applied for With the Other Partners From her Office</a:t>
                      </a:r>
                      <a:r>
                        <a:rPr kumimoji="0" lang="en-US" sz="1400" b="1" i="0" u="none" strike="noStrike" cap="none" normalizeH="0" baseline="30000" dirty="0" smtClean="0">
                          <a:ln>
                            <a:noFill/>
                          </a:ln>
                          <a:solidFill>
                            <a:schemeClr val="bg1"/>
                          </a:solidFill>
                          <a:effectLst/>
                          <a:latin typeface="Arial" pitchFamily="34" charset="0"/>
                        </a:rPr>
                        <a:t>3</a:t>
                      </a:r>
                    </a:p>
                  </a:txBody>
                  <a:tcPr marL="91438" marR="91438" marT="45686" marB="4568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0066"/>
                    </a:solidFill>
                  </a:tcPr>
                </a:tc>
                <a:tc hMerge="1">
                  <a:txBody>
                    <a:bodyPr/>
                    <a:lstStyle/>
                    <a:p>
                      <a:endParaRPr lang="en-US"/>
                    </a:p>
                  </a:txBody>
                  <a:tcPr/>
                </a:tc>
              </a:tr>
              <a:tr h="352239">
                <a:tc rowSpan="2">
                  <a:txBody>
                    <a:bodyPr/>
                    <a:lstStyle/>
                    <a:p>
                      <a:pPr marL="0" marR="0" lvl="0" indent="0" algn="ctr" defTabSz="914400" rtl="0" eaLnBrk="0" fontAlgn="base" latinLnBrk="0" hangingPunct="0">
                        <a:lnSpc>
                          <a:spcPct val="110000"/>
                        </a:lnSpc>
                        <a:spcBef>
                          <a:spcPct val="50000"/>
                        </a:spcBef>
                        <a:spcAft>
                          <a:spcPct val="0"/>
                        </a:spcAft>
                        <a:buClrTx/>
                        <a:buSzTx/>
                        <a:buFontTx/>
                        <a:buNone/>
                        <a:tabLst/>
                      </a:pPr>
                      <a:r>
                        <a:rPr kumimoji="0" lang="en-US" sz="1400" b="0" i="0" u="none" strike="noStrike" cap="none" normalizeH="0" baseline="0" dirty="0" smtClean="0">
                          <a:ln>
                            <a:noFill/>
                          </a:ln>
                          <a:solidFill>
                            <a:srgbClr val="333333"/>
                          </a:solidFill>
                          <a:effectLst/>
                          <a:latin typeface="Arial" pitchFamily="34" charset="0"/>
                        </a:rPr>
                        <a:t>Monthly Benefit</a:t>
                      </a:r>
                    </a:p>
                  </a:txBody>
                  <a:tcPr marL="91438" marR="91438" marT="45686" marB="4568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0" fontAlgn="base" latinLnBrk="0" hangingPunct="0">
                        <a:lnSpc>
                          <a:spcPct val="110000"/>
                        </a:lnSpc>
                        <a:spcBef>
                          <a:spcPct val="50000"/>
                        </a:spcBef>
                        <a:spcAft>
                          <a:spcPct val="0"/>
                        </a:spcAft>
                        <a:buClrTx/>
                        <a:buSzTx/>
                        <a:buFontTx/>
                        <a:buNone/>
                        <a:tabLst/>
                      </a:pPr>
                      <a:r>
                        <a:rPr kumimoji="0" lang="en-US" sz="1400" b="0" i="0" u="none" strike="noStrike" cap="none" normalizeH="0" baseline="0" dirty="0" smtClean="0">
                          <a:ln>
                            <a:noFill/>
                          </a:ln>
                          <a:solidFill>
                            <a:srgbClr val="333333"/>
                          </a:solidFill>
                          <a:effectLst/>
                          <a:latin typeface="Arial" pitchFamily="34" charset="0"/>
                        </a:rPr>
                        <a:t>$7,150</a:t>
                      </a:r>
                    </a:p>
                  </a:txBody>
                  <a:tcPr marL="91438" marR="91438" marT="45686" marB="4568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10000"/>
                        </a:lnSpc>
                        <a:spcBef>
                          <a:spcPct val="50000"/>
                        </a:spcBef>
                        <a:spcAft>
                          <a:spcPct val="0"/>
                        </a:spcAft>
                        <a:buClrTx/>
                        <a:buSzTx/>
                        <a:buFontTx/>
                        <a:buNone/>
                        <a:tabLst/>
                      </a:pPr>
                      <a:r>
                        <a:rPr kumimoji="0" lang="en-US" sz="1400" b="0" i="0" u="none" strike="noStrike" cap="none" normalizeH="0" baseline="0" dirty="0" smtClean="0">
                          <a:ln>
                            <a:noFill/>
                          </a:ln>
                          <a:solidFill>
                            <a:srgbClr val="333333"/>
                          </a:solidFill>
                          <a:effectLst/>
                          <a:latin typeface="Arial" pitchFamily="34" charset="0"/>
                        </a:rPr>
                        <a:t>Monthly Benefit</a:t>
                      </a:r>
                    </a:p>
                  </a:txBody>
                  <a:tcPr marL="91438" marR="91438" marT="45686" marB="4568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10000"/>
                        </a:lnSpc>
                        <a:spcBef>
                          <a:spcPct val="50000"/>
                        </a:spcBef>
                        <a:spcAft>
                          <a:spcPct val="0"/>
                        </a:spcAft>
                        <a:buClrTx/>
                        <a:buSzTx/>
                        <a:buFontTx/>
                        <a:buNone/>
                        <a:tabLst/>
                      </a:pPr>
                      <a:r>
                        <a:rPr kumimoji="0" lang="en-US" sz="1400" b="0" i="0" u="none" strike="noStrike" cap="none" normalizeH="0" baseline="0" dirty="0" smtClean="0">
                          <a:ln>
                            <a:noFill/>
                          </a:ln>
                          <a:solidFill>
                            <a:srgbClr val="333333"/>
                          </a:solidFill>
                          <a:effectLst/>
                          <a:latin typeface="Arial" pitchFamily="34" charset="0"/>
                        </a:rPr>
                        <a:t>$7,150</a:t>
                      </a:r>
                    </a:p>
                  </a:txBody>
                  <a:tcPr marL="91438" marR="91438" marT="45686" marB="4568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8758">
                <a:tc vMerge="1">
                  <a:txBody>
                    <a:bodyPr/>
                    <a:lstStyle/>
                    <a:p>
                      <a:pPr marL="0" marR="0" lvl="0" indent="0" algn="ctr" defTabSz="914400" rtl="0" eaLnBrk="0" fontAlgn="base" latinLnBrk="0" hangingPunct="0">
                        <a:lnSpc>
                          <a:spcPct val="110000"/>
                        </a:lnSpc>
                        <a:spcBef>
                          <a:spcPct val="50000"/>
                        </a:spcBef>
                        <a:spcAft>
                          <a:spcPct val="0"/>
                        </a:spcAft>
                        <a:buClrTx/>
                        <a:buSzTx/>
                        <a:buFontTx/>
                        <a:buNone/>
                        <a:tabLst/>
                      </a:pPr>
                      <a:endParaRPr kumimoji="0" lang="en-US" sz="1400" b="0" i="0" u="none" strike="noStrike" cap="none" normalizeH="0" baseline="0" dirty="0" smtClean="0">
                        <a:ln>
                          <a:noFill/>
                        </a:ln>
                        <a:solidFill>
                          <a:srgbClr val="333333"/>
                        </a:solidFill>
                        <a:effectLst/>
                        <a:latin typeface="Arial" pitchFamily="34" charset="0"/>
                      </a:endParaRPr>
                    </a:p>
                  </a:txBody>
                  <a:tcPr marL="91438" marR="91438" marT="45686" marB="45686"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0" fontAlgn="base" latinLnBrk="0" hangingPunct="0">
                        <a:lnSpc>
                          <a:spcPct val="110000"/>
                        </a:lnSpc>
                        <a:spcBef>
                          <a:spcPct val="50000"/>
                        </a:spcBef>
                        <a:spcAft>
                          <a:spcPct val="0"/>
                        </a:spcAft>
                        <a:buClrTx/>
                        <a:buSzTx/>
                        <a:buFontTx/>
                        <a:buNone/>
                        <a:tabLst/>
                      </a:pPr>
                      <a:endParaRPr kumimoji="0" lang="en-US" sz="1400" b="1" i="0" u="none" strike="noStrike" cap="none" normalizeH="0" baseline="0" dirty="0" smtClean="0">
                        <a:ln>
                          <a:noFill/>
                        </a:ln>
                        <a:solidFill>
                          <a:srgbClr val="660066"/>
                        </a:solidFill>
                        <a:effectLst/>
                        <a:latin typeface="Arial" pitchFamily="34" charset="0"/>
                      </a:endParaRPr>
                    </a:p>
                  </a:txBody>
                  <a:tcPr marL="91438" marR="91438" marT="45686" marB="4568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10000"/>
                        </a:lnSpc>
                        <a:spcBef>
                          <a:spcPct val="50000"/>
                        </a:spcBef>
                        <a:spcAft>
                          <a:spcPct val="0"/>
                        </a:spcAft>
                        <a:buClrTx/>
                        <a:buSzTx/>
                        <a:buFontTx/>
                        <a:buNone/>
                        <a:tabLst/>
                      </a:pPr>
                      <a:r>
                        <a:rPr kumimoji="0" lang="en-US" sz="1400" b="0" i="0" u="none" strike="noStrike" cap="none" normalizeH="0" baseline="0" dirty="0" smtClean="0">
                          <a:ln>
                            <a:noFill/>
                          </a:ln>
                          <a:solidFill>
                            <a:srgbClr val="333333"/>
                          </a:solidFill>
                          <a:effectLst/>
                          <a:latin typeface="Arial" pitchFamily="34" charset="0"/>
                        </a:rPr>
                        <a:t>Unisex premium</a:t>
                      </a:r>
                    </a:p>
                  </a:txBody>
                  <a:tcPr marL="91438" marR="91438" marT="45686" marB="4568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10000"/>
                        </a:lnSpc>
                        <a:spcBef>
                          <a:spcPct val="5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rPr>
                        <a:t>$6,627</a:t>
                      </a:r>
                    </a:p>
                  </a:txBody>
                  <a:tcPr marL="91438" marR="91438" marT="45686" marB="4568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9510">
                <a:tc rowSpan="2">
                  <a:txBody>
                    <a:bodyPr/>
                    <a:lstStyle/>
                    <a:p>
                      <a:pPr marL="0" marR="0" lvl="0" indent="0" algn="ctr" defTabSz="914400" rtl="0" eaLnBrk="0" fontAlgn="base" latinLnBrk="0" hangingPunct="0">
                        <a:lnSpc>
                          <a:spcPct val="110000"/>
                        </a:lnSpc>
                        <a:spcBef>
                          <a:spcPct val="50000"/>
                        </a:spcBef>
                        <a:spcAft>
                          <a:spcPct val="0"/>
                        </a:spcAft>
                        <a:buClrTx/>
                        <a:buSzTx/>
                        <a:buFontTx/>
                        <a:buNone/>
                        <a:tabLst/>
                      </a:pPr>
                      <a:r>
                        <a:rPr kumimoji="0" lang="en-US" sz="1400" b="1" i="0" u="none" strike="noStrike" cap="none" normalizeH="0" baseline="0" dirty="0" smtClean="0">
                          <a:ln>
                            <a:noFill/>
                          </a:ln>
                          <a:solidFill>
                            <a:srgbClr val="333333"/>
                          </a:solidFill>
                          <a:effectLst/>
                          <a:latin typeface="Arial" pitchFamily="34" charset="0"/>
                        </a:rPr>
                        <a:t>Total Annual Premium</a:t>
                      </a:r>
                    </a:p>
                  </a:txBody>
                  <a:tcPr marL="91438" marR="91438" marT="45686" marB="4568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0" fontAlgn="base" latinLnBrk="0" hangingPunct="0">
                        <a:lnSpc>
                          <a:spcPct val="110000"/>
                        </a:lnSpc>
                        <a:spcBef>
                          <a:spcPct val="50000"/>
                        </a:spcBef>
                        <a:spcAft>
                          <a:spcPct val="0"/>
                        </a:spcAft>
                        <a:buClrTx/>
                        <a:buSzTx/>
                        <a:buFontTx/>
                        <a:buNone/>
                        <a:tabLst/>
                      </a:pPr>
                      <a:r>
                        <a:rPr kumimoji="0" lang="en-US" sz="1400" b="1" i="0" u="none" strike="noStrike" cap="none" normalizeH="0" baseline="0" dirty="0" smtClean="0">
                          <a:ln>
                            <a:noFill/>
                          </a:ln>
                          <a:solidFill>
                            <a:srgbClr val="660066"/>
                          </a:solidFill>
                          <a:effectLst/>
                          <a:latin typeface="Arial" pitchFamily="34" charset="0"/>
                        </a:rPr>
                        <a:t>$8,112</a:t>
                      </a:r>
                    </a:p>
                  </a:txBody>
                  <a:tcPr marL="91438" marR="91438" marT="45686" marB="4568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10000"/>
                        </a:lnSpc>
                        <a:spcBef>
                          <a:spcPct val="50000"/>
                        </a:spcBef>
                        <a:spcAft>
                          <a:spcPct val="0"/>
                        </a:spcAft>
                        <a:buClrTx/>
                        <a:buSzTx/>
                        <a:buFontTx/>
                        <a:buNone/>
                        <a:tabLst/>
                        <a:defRPr/>
                      </a:pPr>
                      <a:r>
                        <a:rPr kumimoji="0" lang="en-US" sz="1300" b="0" i="0" u="none" strike="noStrike" cap="none" normalizeH="0" baseline="0" dirty="0" smtClean="0">
                          <a:ln>
                            <a:noFill/>
                          </a:ln>
                          <a:solidFill>
                            <a:srgbClr val="333333"/>
                          </a:solidFill>
                          <a:effectLst/>
                          <a:latin typeface="Arial" pitchFamily="34" charset="0"/>
                        </a:rPr>
                        <a:t>10% MDSUD Premium Reduction</a:t>
                      </a:r>
                      <a:r>
                        <a:rPr kumimoji="0" lang="en-US" sz="1300" b="0" i="0" u="none" strike="noStrike" cap="none" normalizeH="0" baseline="30000" dirty="0" smtClean="0">
                          <a:ln>
                            <a:noFill/>
                          </a:ln>
                          <a:solidFill>
                            <a:srgbClr val="333333"/>
                          </a:solidFill>
                          <a:effectLst/>
                          <a:latin typeface="Arial" pitchFamily="34" charset="0"/>
                        </a:rPr>
                        <a:t>4</a:t>
                      </a:r>
                    </a:p>
                    <a:p>
                      <a:pPr marL="0" marR="0" lvl="0" indent="0" algn="ctr" defTabSz="914400" rtl="0" eaLnBrk="0" fontAlgn="base" latinLnBrk="0" hangingPunct="0">
                        <a:lnSpc>
                          <a:spcPct val="110000"/>
                        </a:lnSpc>
                        <a:spcBef>
                          <a:spcPct val="50000"/>
                        </a:spcBef>
                        <a:spcAft>
                          <a:spcPct val="0"/>
                        </a:spcAft>
                        <a:buClrTx/>
                        <a:buSzTx/>
                        <a:buFontTx/>
                        <a:buNone/>
                        <a:tabLst/>
                        <a:defRPr/>
                      </a:pPr>
                      <a:r>
                        <a:rPr kumimoji="0" lang="en-US" sz="1300" b="0" i="0" u="none" strike="noStrike" cap="none" normalizeH="0" baseline="0" dirty="0" smtClean="0">
                          <a:ln>
                            <a:noFill/>
                          </a:ln>
                          <a:solidFill>
                            <a:srgbClr val="333333"/>
                          </a:solidFill>
                          <a:effectLst/>
                          <a:latin typeface="Arial" pitchFamily="34" charset="0"/>
                        </a:rPr>
                        <a:t>20% MultiLife Discount (off unisex rates)</a:t>
                      </a:r>
                    </a:p>
                  </a:txBody>
                  <a:tcPr marL="91438" marR="91438" marT="45686" marB="4568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10000"/>
                        </a:lnSpc>
                        <a:spcBef>
                          <a:spcPct val="5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rPr>
                        <a:t>($657)</a:t>
                      </a:r>
                    </a:p>
                    <a:p>
                      <a:pPr marL="0" marR="0" lvl="0" indent="0" algn="ctr" defTabSz="914400" rtl="0" eaLnBrk="0" fontAlgn="base" latinLnBrk="0" hangingPunct="0">
                        <a:lnSpc>
                          <a:spcPct val="110000"/>
                        </a:lnSpc>
                        <a:spcBef>
                          <a:spcPct val="5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rPr>
                        <a:t>($1,194)</a:t>
                      </a:r>
                    </a:p>
                  </a:txBody>
                  <a:tcPr marL="91438" marR="91438" marT="45686" marB="4568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7247">
                <a:tc vMerge="1">
                  <a:txBody>
                    <a:bodyPr/>
                    <a:lstStyle/>
                    <a:p>
                      <a:pPr marL="0" marR="0" lvl="0" indent="0" algn="ctr" defTabSz="914400" rtl="0" eaLnBrk="0" fontAlgn="base" latinLnBrk="0" hangingPunct="0">
                        <a:lnSpc>
                          <a:spcPct val="110000"/>
                        </a:lnSpc>
                        <a:spcBef>
                          <a:spcPct val="50000"/>
                        </a:spcBef>
                        <a:spcAft>
                          <a:spcPct val="0"/>
                        </a:spcAft>
                        <a:buClrTx/>
                        <a:buSzTx/>
                        <a:buFontTx/>
                        <a:buNone/>
                        <a:tabLst/>
                      </a:pPr>
                      <a:endParaRPr kumimoji="0" lang="en-US" sz="1400" b="0" i="0" u="none" strike="noStrike" cap="none" normalizeH="0" baseline="0" dirty="0" smtClean="0">
                        <a:ln>
                          <a:noFill/>
                        </a:ln>
                        <a:solidFill>
                          <a:srgbClr val="333333"/>
                        </a:solidFill>
                        <a:effectLst/>
                        <a:latin typeface="Arial" pitchFamily="34" charset="0"/>
                      </a:endParaRPr>
                    </a:p>
                  </a:txBody>
                  <a:tcPr marL="91438" marR="91438" marT="45686" marB="45686"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0" fontAlgn="base" latinLnBrk="0" hangingPunct="0">
                        <a:lnSpc>
                          <a:spcPct val="110000"/>
                        </a:lnSpc>
                        <a:spcBef>
                          <a:spcPct val="50000"/>
                        </a:spcBef>
                        <a:spcAft>
                          <a:spcPct val="0"/>
                        </a:spcAft>
                        <a:buClrTx/>
                        <a:buSzTx/>
                        <a:buFontTx/>
                        <a:buNone/>
                        <a:tabLst/>
                      </a:pPr>
                      <a:endParaRPr kumimoji="0" lang="en-US" sz="1400" b="1" i="0" u="none" strike="noStrike" cap="none" normalizeH="0" baseline="0" dirty="0" smtClean="0">
                        <a:ln>
                          <a:noFill/>
                        </a:ln>
                        <a:solidFill>
                          <a:srgbClr val="660066"/>
                        </a:solidFill>
                        <a:effectLst/>
                        <a:latin typeface="Arial" pitchFamily="34" charset="0"/>
                      </a:endParaRPr>
                    </a:p>
                  </a:txBody>
                  <a:tcPr marL="91438" marR="91438" marT="45686" marB="4568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10000"/>
                        </a:lnSpc>
                        <a:spcBef>
                          <a:spcPct val="50000"/>
                        </a:spcBef>
                        <a:spcAft>
                          <a:spcPct val="0"/>
                        </a:spcAft>
                        <a:buClrTx/>
                        <a:buSzTx/>
                        <a:buFontTx/>
                        <a:buNone/>
                        <a:tabLst/>
                      </a:pPr>
                      <a:r>
                        <a:rPr kumimoji="0" lang="en-US" sz="1400" b="1" i="0" u="none" strike="noStrike" cap="none" normalizeH="0" baseline="0" dirty="0" smtClean="0">
                          <a:ln>
                            <a:noFill/>
                          </a:ln>
                          <a:solidFill>
                            <a:srgbClr val="333333"/>
                          </a:solidFill>
                          <a:effectLst/>
                          <a:latin typeface="Arial" pitchFamily="34" charset="0"/>
                        </a:rPr>
                        <a:t>Total Annual Premium</a:t>
                      </a:r>
                    </a:p>
                  </a:txBody>
                  <a:tcPr marL="91438" marR="91438" marT="45686" marB="4568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10000"/>
                        </a:lnSpc>
                        <a:spcBef>
                          <a:spcPct val="50000"/>
                        </a:spcBef>
                        <a:spcAft>
                          <a:spcPct val="0"/>
                        </a:spcAft>
                        <a:buClrTx/>
                        <a:buSzTx/>
                        <a:buFontTx/>
                        <a:buNone/>
                        <a:tabLst/>
                      </a:pPr>
                      <a:r>
                        <a:rPr kumimoji="0" lang="en-US" sz="1400" b="1" i="0" u="none" strike="noStrike" cap="none" normalizeH="0" baseline="0" dirty="0" smtClean="0">
                          <a:ln>
                            <a:noFill/>
                          </a:ln>
                          <a:solidFill>
                            <a:srgbClr val="660066"/>
                          </a:solidFill>
                          <a:effectLst/>
                          <a:latin typeface="Arial" pitchFamily="34" charset="0"/>
                        </a:rPr>
                        <a:t>$4,776</a:t>
                      </a:r>
                    </a:p>
                  </a:txBody>
                  <a:tcPr marL="91438" marR="91438" marT="45686" marB="4568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 name="TextBox 10"/>
          <p:cNvSpPr txBox="1"/>
          <p:nvPr/>
        </p:nvSpPr>
        <p:spPr>
          <a:xfrm>
            <a:off x="5656522" y="98500"/>
            <a:ext cx="3444948" cy="369332"/>
          </a:xfrm>
          <a:prstGeom prst="rect">
            <a:avLst/>
          </a:prstGeom>
          <a:noFill/>
        </p:spPr>
        <p:txBody>
          <a:bodyPr wrap="square" rtlCol="0">
            <a:spAutoFit/>
          </a:bodyPr>
          <a:lstStyle/>
          <a:p>
            <a:r>
              <a:rPr lang="en-US" sz="1800" b="1" dirty="0" smtClean="0">
                <a:solidFill>
                  <a:schemeClr val="bg1"/>
                </a:solidFill>
              </a:rPr>
              <a:t>Medical/Dental Professionals</a:t>
            </a:r>
            <a:endParaRPr lang="en-US" sz="1800" b="1" dirty="0">
              <a:solidFill>
                <a:schemeClr val="bg1"/>
              </a:solidFill>
            </a:endParaRPr>
          </a:p>
        </p:txBody>
      </p:sp>
    </p:spTree>
    <p:extLst>
      <p:ext uri="{BB962C8B-B14F-4D97-AF65-F5344CB8AC3E}">
        <p14:creationId xmlns:p14="http://schemas.microsoft.com/office/powerpoint/2010/main" val="98731817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Building a Plan for Medical/Dental Professionals</a:t>
            </a:r>
            <a:endParaRPr lang="en-US" dirty="0"/>
          </a:p>
        </p:txBody>
      </p:sp>
      <p:sp>
        <p:nvSpPr>
          <p:cNvPr id="5" name="Slide Number Placeholder 4"/>
          <p:cNvSpPr>
            <a:spLocks noGrp="1"/>
          </p:cNvSpPr>
          <p:nvPr>
            <p:ph type="sldNum" sz="quarter" idx="11"/>
          </p:nvPr>
        </p:nvSpPr>
        <p:spPr/>
        <p:txBody>
          <a:bodyPr/>
          <a:lstStyle/>
          <a:p>
            <a:pPr>
              <a:defRPr/>
            </a:pPr>
            <a:fld id="{5159A2E0-A3F0-4CDD-A1C6-0CB664AA114C}" type="slidenum">
              <a:rPr lang="en-US" smtClean="0"/>
              <a:pPr>
                <a:defRPr/>
              </a:pPr>
              <a:t>31</a:t>
            </a:fld>
            <a:endParaRPr lang="en-US" dirty="0"/>
          </a:p>
        </p:txBody>
      </p:sp>
      <p:sp>
        <p:nvSpPr>
          <p:cNvPr id="6" name="TextBox 5"/>
          <p:cNvSpPr txBox="1"/>
          <p:nvPr/>
        </p:nvSpPr>
        <p:spPr>
          <a:xfrm>
            <a:off x="5656522" y="98500"/>
            <a:ext cx="3444948" cy="369332"/>
          </a:xfrm>
          <a:prstGeom prst="rect">
            <a:avLst/>
          </a:prstGeom>
          <a:noFill/>
        </p:spPr>
        <p:txBody>
          <a:bodyPr wrap="square" rtlCol="0">
            <a:spAutoFit/>
          </a:bodyPr>
          <a:lstStyle/>
          <a:p>
            <a:r>
              <a:rPr lang="en-US" sz="1800" b="1" dirty="0" smtClean="0">
                <a:solidFill>
                  <a:schemeClr val="bg1"/>
                </a:solidFill>
              </a:rPr>
              <a:t>Medical/Dental Professionals</a:t>
            </a:r>
            <a:endParaRPr lang="en-US" sz="1800" b="1" dirty="0">
              <a:solidFill>
                <a:schemeClr val="bg1"/>
              </a:solidFill>
            </a:endParaRPr>
          </a:p>
        </p:txBody>
      </p:sp>
      <p:sp>
        <p:nvSpPr>
          <p:cNvPr id="7" name="TextBox 6"/>
          <p:cNvSpPr txBox="1"/>
          <p:nvPr/>
        </p:nvSpPr>
        <p:spPr>
          <a:xfrm>
            <a:off x="386426" y="2121127"/>
            <a:ext cx="5376421" cy="3785652"/>
          </a:xfrm>
          <a:prstGeom prst="rect">
            <a:avLst/>
          </a:prstGeom>
          <a:noFill/>
        </p:spPr>
        <p:txBody>
          <a:bodyPr wrap="square" rtlCol="0">
            <a:spAutoFit/>
          </a:bodyPr>
          <a:lstStyle/>
          <a:p>
            <a:r>
              <a:rPr lang="en-US" sz="2000" b="1" i="0" dirty="0" smtClean="0"/>
              <a:t>Client:</a:t>
            </a:r>
          </a:p>
          <a:p>
            <a:pPr marL="285750" indent="-285750">
              <a:buFont typeface="Arial" pitchFamily="34" charset="0"/>
              <a:buChar char="•"/>
            </a:pPr>
            <a:r>
              <a:rPr lang="en-US" sz="2000" i="0" dirty="0" smtClean="0"/>
              <a:t>Joseph, a 37 year old Pediatrician</a:t>
            </a:r>
          </a:p>
          <a:p>
            <a:pPr marL="285750" indent="-285750">
              <a:buFont typeface="Arial" pitchFamily="34" charset="0"/>
              <a:buChar char="•"/>
            </a:pPr>
            <a:r>
              <a:rPr lang="en-US" sz="2000" i="0" dirty="0" smtClean="0"/>
              <a:t>Recently took-over a successful small practice </a:t>
            </a:r>
          </a:p>
          <a:p>
            <a:pPr marL="285750" indent="-285750">
              <a:buFont typeface="Arial" pitchFamily="34" charset="0"/>
              <a:buChar char="•"/>
            </a:pPr>
            <a:r>
              <a:rPr lang="en-US" sz="2000" i="0" dirty="0" smtClean="0"/>
              <a:t>Annual income of $216,000</a:t>
            </a:r>
          </a:p>
          <a:p>
            <a:endParaRPr lang="en-US" sz="2000" i="0" dirty="0"/>
          </a:p>
          <a:p>
            <a:r>
              <a:rPr lang="en-US" sz="2000" b="1" i="0" dirty="0" smtClean="0"/>
              <a:t>Concern:</a:t>
            </a:r>
          </a:p>
          <a:p>
            <a:pPr marL="285750" indent="-285750">
              <a:buFont typeface="Arial" pitchFamily="34" charset="0"/>
              <a:buChar char="•"/>
            </a:pPr>
            <a:r>
              <a:rPr lang="en-US" sz="2000" i="0" dirty="0" smtClean="0"/>
              <a:t>Without </a:t>
            </a:r>
            <a:r>
              <a:rPr lang="en-US" sz="2000" i="0" dirty="0"/>
              <a:t>income </a:t>
            </a:r>
            <a:r>
              <a:rPr lang="en-US" sz="2000" i="0" dirty="0" smtClean="0"/>
              <a:t>protection- lapsed the DI policy he had when he was a resident</a:t>
            </a:r>
          </a:p>
          <a:p>
            <a:pPr marL="285750" indent="-285750">
              <a:buFont typeface="Arial" pitchFamily="34" charset="0"/>
              <a:buChar char="•"/>
            </a:pPr>
            <a:r>
              <a:rPr lang="en-US" sz="2000" i="0" dirty="0" smtClean="0"/>
              <a:t>Married with 2 children and is concerned about losing his income since he’s the primary earner</a:t>
            </a:r>
            <a:endParaRPr lang="en-US" sz="2000" i="0" dirty="0"/>
          </a:p>
        </p:txBody>
      </p:sp>
      <p:sp>
        <p:nvSpPr>
          <p:cNvPr id="9" name="Rectangle 5"/>
          <p:cNvSpPr txBox="1">
            <a:spLocks noChangeArrowheads="1"/>
          </p:cNvSpPr>
          <p:nvPr/>
        </p:nvSpPr>
        <p:spPr bwMode="auto">
          <a:xfrm>
            <a:off x="2473325" y="6600340"/>
            <a:ext cx="4557713" cy="249852"/>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3200" i="1" kern="1200">
                <a:solidFill>
                  <a:srgbClr val="333333"/>
                </a:solidFill>
                <a:latin typeface="Arial" pitchFamily="34" charset="0"/>
                <a:ea typeface="+mn-ea"/>
                <a:cs typeface="Arial" pitchFamily="34" charset="0"/>
              </a:defRPr>
            </a:lvl1pPr>
            <a:lvl2pPr marL="742950" indent="-285750" algn="l" rtl="0" eaLnBrk="0" fontAlgn="base" hangingPunct="0">
              <a:spcBef>
                <a:spcPct val="0"/>
              </a:spcBef>
              <a:spcAft>
                <a:spcPct val="0"/>
              </a:spcAft>
              <a:defRPr sz="3200" i="1" kern="1200">
                <a:solidFill>
                  <a:srgbClr val="333333"/>
                </a:solidFill>
                <a:latin typeface="Arial" pitchFamily="34" charset="0"/>
                <a:ea typeface="+mn-ea"/>
                <a:cs typeface="Arial" pitchFamily="34" charset="0"/>
              </a:defRPr>
            </a:lvl2pPr>
            <a:lvl3pPr marL="1143000" indent="-228600" algn="l" rtl="0" eaLnBrk="0" fontAlgn="base" hangingPunct="0">
              <a:spcBef>
                <a:spcPct val="0"/>
              </a:spcBef>
              <a:spcAft>
                <a:spcPct val="0"/>
              </a:spcAft>
              <a:defRPr sz="3200" i="1" kern="1200">
                <a:solidFill>
                  <a:srgbClr val="333333"/>
                </a:solidFill>
                <a:latin typeface="Arial" pitchFamily="34" charset="0"/>
                <a:ea typeface="+mn-ea"/>
                <a:cs typeface="Arial" pitchFamily="34" charset="0"/>
              </a:defRPr>
            </a:lvl3pPr>
            <a:lvl4pPr marL="1600200" indent="-228600" algn="l" rtl="0" eaLnBrk="0" fontAlgn="base" hangingPunct="0">
              <a:spcBef>
                <a:spcPct val="0"/>
              </a:spcBef>
              <a:spcAft>
                <a:spcPct val="0"/>
              </a:spcAft>
              <a:defRPr sz="3200" i="1" kern="1200">
                <a:solidFill>
                  <a:srgbClr val="333333"/>
                </a:solidFill>
                <a:latin typeface="Arial" pitchFamily="34" charset="0"/>
                <a:ea typeface="+mn-ea"/>
                <a:cs typeface="Arial" pitchFamily="34" charset="0"/>
              </a:defRPr>
            </a:lvl4pPr>
            <a:lvl5pPr marL="2057400" indent="-228600" algn="l" rtl="0" eaLnBrk="0" fontAlgn="base" hangingPunct="0">
              <a:spcBef>
                <a:spcPct val="0"/>
              </a:spcBef>
              <a:spcAft>
                <a:spcPct val="0"/>
              </a:spcAft>
              <a:defRPr sz="3200" i="1" kern="1200">
                <a:solidFill>
                  <a:srgbClr val="333333"/>
                </a:solidFill>
                <a:latin typeface="Arial" pitchFamily="34" charset="0"/>
                <a:ea typeface="+mn-ea"/>
                <a:cs typeface="Arial" pitchFamily="34" charset="0"/>
              </a:defRPr>
            </a:lvl5pPr>
            <a:lvl6pPr marL="2514600" indent="-228600" algn="l" defTabSz="914400" rtl="0" eaLnBrk="0" fontAlgn="base" latinLnBrk="0" hangingPunct="0">
              <a:spcBef>
                <a:spcPct val="0"/>
              </a:spcBef>
              <a:spcAft>
                <a:spcPct val="0"/>
              </a:spcAft>
              <a:defRPr sz="3200" i="1" kern="1200">
                <a:solidFill>
                  <a:srgbClr val="333333"/>
                </a:solidFill>
                <a:latin typeface="Arial" pitchFamily="34" charset="0"/>
                <a:ea typeface="+mn-ea"/>
                <a:cs typeface="Arial" pitchFamily="34" charset="0"/>
              </a:defRPr>
            </a:lvl6pPr>
            <a:lvl7pPr marL="2971800" indent="-228600" algn="l" defTabSz="914400" rtl="0" eaLnBrk="0" fontAlgn="base" latinLnBrk="0" hangingPunct="0">
              <a:spcBef>
                <a:spcPct val="0"/>
              </a:spcBef>
              <a:spcAft>
                <a:spcPct val="0"/>
              </a:spcAft>
              <a:defRPr sz="3200" i="1" kern="1200">
                <a:solidFill>
                  <a:srgbClr val="333333"/>
                </a:solidFill>
                <a:latin typeface="Arial" pitchFamily="34" charset="0"/>
                <a:ea typeface="+mn-ea"/>
                <a:cs typeface="Arial" pitchFamily="34" charset="0"/>
              </a:defRPr>
            </a:lvl7pPr>
            <a:lvl8pPr marL="3429000" indent="-228600" algn="l" defTabSz="914400" rtl="0" eaLnBrk="0" fontAlgn="base" latinLnBrk="0" hangingPunct="0">
              <a:spcBef>
                <a:spcPct val="0"/>
              </a:spcBef>
              <a:spcAft>
                <a:spcPct val="0"/>
              </a:spcAft>
              <a:defRPr sz="3200" i="1" kern="1200">
                <a:solidFill>
                  <a:srgbClr val="333333"/>
                </a:solidFill>
                <a:latin typeface="Arial" pitchFamily="34" charset="0"/>
                <a:ea typeface="+mn-ea"/>
                <a:cs typeface="Arial" pitchFamily="34" charset="0"/>
              </a:defRPr>
            </a:lvl8pPr>
            <a:lvl9pPr marL="3886200" indent="-228600" algn="l" defTabSz="914400" rtl="0" eaLnBrk="0" fontAlgn="base" latinLnBrk="0" hangingPunct="0">
              <a:spcBef>
                <a:spcPct val="0"/>
              </a:spcBef>
              <a:spcAft>
                <a:spcPct val="0"/>
              </a:spcAft>
              <a:defRPr sz="3200" i="1" kern="1200">
                <a:solidFill>
                  <a:srgbClr val="333333"/>
                </a:solidFill>
                <a:latin typeface="Arial" pitchFamily="34" charset="0"/>
                <a:ea typeface="+mn-ea"/>
                <a:cs typeface="Arial" pitchFamily="34" charset="0"/>
              </a:defRPr>
            </a:lvl9pPr>
          </a:lstStyle>
          <a:p>
            <a:pPr algn="ctr" eaLnBrk="1" hangingPunct="1"/>
            <a:r>
              <a:rPr lang="en-US" sz="1100" i="0" dirty="0" smtClean="0">
                <a:solidFill>
                  <a:schemeClr val="tx1"/>
                </a:solidFill>
              </a:rPr>
              <a:t>For Producer Use Only – Not For Use With the General Public</a:t>
            </a:r>
          </a:p>
        </p:txBody>
      </p:sp>
      <p:pic>
        <p:nvPicPr>
          <p:cNvPr id="3" name="Picture 2"/>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826643" y="1839765"/>
            <a:ext cx="2483070" cy="3720218"/>
          </a:xfrm>
          <a:prstGeom prst="rect">
            <a:avLst/>
          </a:prstGeom>
        </p:spPr>
      </p:pic>
    </p:spTree>
    <p:extLst>
      <p:ext uri="{BB962C8B-B14F-4D97-AF65-F5344CB8AC3E}">
        <p14:creationId xmlns:p14="http://schemas.microsoft.com/office/powerpoint/2010/main" val="113496095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Building a Plan for Medical/Dental Professionals</a:t>
            </a:r>
          </a:p>
        </p:txBody>
      </p:sp>
      <p:sp>
        <p:nvSpPr>
          <p:cNvPr id="5" name="Slide Number Placeholder 4"/>
          <p:cNvSpPr>
            <a:spLocks noGrp="1"/>
          </p:cNvSpPr>
          <p:nvPr>
            <p:ph type="sldNum" sz="quarter" idx="11"/>
          </p:nvPr>
        </p:nvSpPr>
        <p:spPr/>
        <p:txBody>
          <a:bodyPr/>
          <a:lstStyle/>
          <a:p>
            <a:pPr>
              <a:defRPr/>
            </a:pPr>
            <a:fld id="{5159A2E0-A3F0-4CDD-A1C6-0CB664AA114C}" type="slidenum">
              <a:rPr lang="en-US" smtClean="0"/>
              <a:pPr>
                <a:defRPr/>
              </a:pPr>
              <a:t>32</a:t>
            </a:fld>
            <a:endParaRPr lang="en-US" dirty="0"/>
          </a:p>
        </p:txBody>
      </p:sp>
      <p:sp>
        <p:nvSpPr>
          <p:cNvPr id="6" name="TextBox 5"/>
          <p:cNvSpPr txBox="1"/>
          <p:nvPr/>
        </p:nvSpPr>
        <p:spPr>
          <a:xfrm>
            <a:off x="5656522" y="98500"/>
            <a:ext cx="3444948" cy="369332"/>
          </a:xfrm>
          <a:prstGeom prst="rect">
            <a:avLst/>
          </a:prstGeom>
          <a:noFill/>
        </p:spPr>
        <p:txBody>
          <a:bodyPr wrap="square" rtlCol="0">
            <a:spAutoFit/>
          </a:bodyPr>
          <a:lstStyle/>
          <a:p>
            <a:r>
              <a:rPr lang="en-US" sz="1800" b="1" dirty="0" smtClean="0">
                <a:solidFill>
                  <a:schemeClr val="bg1"/>
                </a:solidFill>
              </a:rPr>
              <a:t>Medical/Dental Professionals</a:t>
            </a:r>
            <a:endParaRPr lang="en-US" sz="1800" b="1" dirty="0">
              <a:solidFill>
                <a:schemeClr val="bg1"/>
              </a:solidFill>
            </a:endParaRPr>
          </a:p>
        </p:txBody>
      </p:sp>
      <p:sp>
        <p:nvSpPr>
          <p:cNvPr id="7" name="TextBox 6"/>
          <p:cNvSpPr txBox="1"/>
          <p:nvPr/>
        </p:nvSpPr>
        <p:spPr>
          <a:xfrm>
            <a:off x="471486" y="1295038"/>
            <a:ext cx="8262610" cy="1477328"/>
          </a:xfrm>
          <a:prstGeom prst="rect">
            <a:avLst/>
          </a:prstGeom>
          <a:noFill/>
        </p:spPr>
        <p:txBody>
          <a:bodyPr wrap="square" rtlCol="0">
            <a:spAutoFit/>
          </a:bodyPr>
          <a:lstStyle/>
          <a:p>
            <a:r>
              <a:rPr lang="en-US" sz="1800" b="1" i="0" dirty="0" smtClean="0"/>
              <a:t>Solution:</a:t>
            </a:r>
          </a:p>
          <a:p>
            <a:r>
              <a:rPr lang="en-US" sz="1800" i="0" dirty="0" smtClean="0"/>
              <a:t>A stand-alone MetLife Income Guard DI policy with a $9,900 monthly benefit </a:t>
            </a:r>
          </a:p>
          <a:p>
            <a:pPr marL="285750" indent="-285750">
              <a:buFont typeface="Wingdings" pitchFamily="2" charset="2"/>
              <a:buChar char="ü"/>
            </a:pPr>
            <a:r>
              <a:rPr lang="en-US" sz="1800" i="0" dirty="0" smtClean="0">
                <a:solidFill>
                  <a:srgbClr val="660066"/>
                </a:solidFill>
              </a:rPr>
              <a:t>Specialty Your Occupation</a:t>
            </a:r>
          </a:p>
          <a:p>
            <a:pPr marL="285750" indent="-285750">
              <a:buFont typeface="Wingdings" pitchFamily="2" charset="2"/>
              <a:buChar char="ü"/>
            </a:pPr>
            <a:r>
              <a:rPr lang="en-US" sz="1800" i="0" dirty="0" smtClean="0"/>
              <a:t>Enhanced Residual </a:t>
            </a:r>
          </a:p>
          <a:p>
            <a:pPr marL="285750" indent="-285750">
              <a:buFont typeface="Wingdings" pitchFamily="2" charset="2"/>
              <a:buChar char="ü"/>
            </a:pPr>
            <a:r>
              <a:rPr lang="en-US" sz="1800" i="0" dirty="0" smtClean="0"/>
              <a:t>COLA 3% Compound</a:t>
            </a:r>
            <a:endParaRPr lang="en-US" sz="1800" i="0" dirty="0"/>
          </a:p>
        </p:txBody>
      </p:sp>
      <p:sp>
        <p:nvSpPr>
          <p:cNvPr id="8" name="Text Box 35"/>
          <p:cNvSpPr txBox="1">
            <a:spLocks noChangeArrowheads="1"/>
          </p:cNvSpPr>
          <p:nvPr/>
        </p:nvSpPr>
        <p:spPr bwMode="auto">
          <a:xfrm>
            <a:off x="5613070" y="3430764"/>
            <a:ext cx="3429330" cy="27238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3200" i="1">
                <a:solidFill>
                  <a:srgbClr val="333333"/>
                </a:solidFill>
                <a:latin typeface="Arial" pitchFamily="34" charset="0"/>
                <a:cs typeface="Arial" pitchFamily="34" charset="0"/>
              </a:defRPr>
            </a:lvl1pPr>
            <a:lvl2pPr marL="742950" indent="-285750" eaLnBrk="0" hangingPunct="0">
              <a:defRPr sz="3200" i="1">
                <a:solidFill>
                  <a:srgbClr val="333333"/>
                </a:solidFill>
                <a:latin typeface="Arial" pitchFamily="34" charset="0"/>
                <a:cs typeface="Arial" pitchFamily="34" charset="0"/>
              </a:defRPr>
            </a:lvl2pPr>
            <a:lvl3pPr marL="1143000" indent="-228600" eaLnBrk="0" hangingPunct="0">
              <a:defRPr sz="3200" i="1">
                <a:solidFill>
                  <a:srgbClr val="333333"/>
                </a:solidFill>
                <a:latin typeface="Arial" pitchFamily="34" charset="0"/>
                <a:cs typeface="Arial" pitchFamily="34" charset="0"/>
              </a:defRPr>
            </a:lvl3pPr>
            <a:lvl4pPr marL="1600200" indent="-228600" eaLnBrk="0" hangingPunct="0">
              <a:defRPr sz="3200" i="1">
                <a:solidFill>
                  <a:srgbClr val="333333"/>
                </a:solidFill>
                <a:latin typeface="Arial" pitchFamily="34" charset="0"/>
                <a:cs typeface="Arial" pitchFamily="34" charset="0"/>
              </a:defRPr>
            </a:lvl4pPr>
            <a:lvl5pPr marL="2057400" indent="-228600" eaLnBrk="0" hangingPunct="0">
              <a:defRPr sz="3200" i="1">
                <a:solidFill>
                  <a:srgbClr val="333333"/>
                </a:solidFill>
                <a:latin typeface="Arial" pitchFamily="34" charset="0"/>
                <a:cs typeface="Arial" pitchFamily="34" charset="0"/>
              </a:defRPr>
            </a:lvl5pPr>
            <a:lvl6pPr marL="2514600" indent="-228600" eaLnBrk="0" fontAlgn="base" hangingPunct="0">
              <a:spcBef>
                <a:spcPct val="0"/>
              </a:spcBef>
              <a:spcAft>
                <a:spcPct val="0"/>
              </a:spcAft>
              <a:defRPr sz="3200" i="1">
                <a:solidFill>
                  <a:srgbClr val="333333"/>
                </a:solidFill>
                <a:latin typeface="Arial" pitchFamily="34" charset="0"/>
                <a:cs typeface="Arial" pitchFamily="34" charset="0"/>
              </a:defRPr>
            </a:lvl6pPr>
            <a:lvl7pPr marL="2971800" indent="-228600" eaLnBrk="0" fontAlgn="base" hangingPunct="0">
              <a:spcBef>
                <a:spcPct val="0"/>
              </a:spcBef>
              <a:spcAft>
                <a:spcPct val="0"/>
              </a:spcAft>
              <a:defRPr sz="3200" i="1">
                <a:solidFill>
                  <a:srgbClr val="333333"/>
                </a:solidFill>
                <a:latin typeface="Arial" pitchFamily="34" charset="0"/>
                <a:cs typeface="Arial" pitchFamily="34" charset="0"/>
              </a:defRPr>
            </a:lvl7pPr>
            <a:lvl8pPr marL="3429000" indent="-228600" eaLnBrk="0" fontAlgn="base" hangingPunct="0">
              <a:spcBef>
                <a:spcPct val="0"/>
              </a:spcBef>
              <a:spcAft>
                <a:spcPct val="0"/>
              </a:spcAft>
              <a:defRPr sz="3200" i="1">
                <a:solidFill>
                  <a:srgbClr val="333333"/>
                </a:solidFill>
                <a:latin typeface="Arial" pitchFamily="34" charset="0"/>
                <a:cs typeface="Arial" pitchFamily="34" charset="0"/>
              </a:defRPr>
            </a:lvl8pPr>
            <a:lvl9pPr marL="3886200" indent="-228600" eaLnBrk="0" fontAlgn="base" hangingPunct="0">
              <a:spcBef>
                <a:spcPct val="0"/>
              </a:spcBef>
              <a:spcAft>
                <a:spcPct val="0"/>
              </a:spcAft>
              <a:defRPr sz="3200" i="1">
                <a:solidFill>
                  <a:srgbClr val="333333"/>
                </a:solidFill>
                <a:latin typeface="Arial" pitchFamily="34" charset="0"/>
                <a:cs typeface="Arial" pitchFamily="34" charset="0"/>
              </a:defRPr>
            </a:lvl9pPr>
          </a:lstStyle>
          <a:p>
            <a:pPr eaLnBrk="1" hangingPunct="1">
              <a:spcBef>
                <a:spcPct val="50000"/>
              </a:spcBef>
            </a:pPr>
            <a:r>
              <a:rPr lang="en-US" sz="1800" b="1" i="0" dirty="0"/>
              <a:t>Benefits</a:t>
            </a:r>
            <a:r>
              <a:rPr lang="en-US" sz="1800" i="0" dirty="0"/>
              <a:t>:</a:t>
            </a:r>
          </a:p>
          <a:p>
            <a:pPr eaLnBrk="1" hangingPunct="1">
              <a:spcBef>
                <a:spcPct val="50000"/>
              </a:spcBef>
            </a:pPr>
            <a:r>
              <a:rPr lang="en-US" sz="1800" i="0" dirty="0" smtClean="0"/>
              <a:t>Joseph’s DI policy will pay a benefit regardless if he’s working in another occupation as long as he cannot perform the duties of his medical specialty that he was performing immediately prior to disability. </a:t>
            </a:r>
          </a:p>
        </p:txBody>
      </p:sp>
      <p:graphicFrame>
        <p:nvGraphicFramePr>
          <p:cNvPr id="9" name="Table 8"/>
          <p:cNvGraphicFramePr>
            <a:graphicFrameLocks noGrp="1"/>
          </p:cNvGraphicFramePr>
          <p:nvPr>
            <p:extLst>
              <p:ext uri="{D42A27DB-BD31-4B8C-83A1-F6EECF244321}">
                <p14:modId xmlns:p14="http://schemas.microsoft.com/office/powerpoint/2010/main" val="2722744827"/>
              </p:ext>
            </p:extLst>
          </p:nvPr>
        </p:nvGraphicFramePr>
        <p:xfrm>
          <a:off x="329211" y="3276385"/>
          <a:ext cx="5133438" cy="2590800"/>
        </p:xfrm>
        <a:graphic>
          <a:graphicData uri="http://schemas.openxmlformats.org/drawingml/2006/table">
            <a:tbl>
              <a:tblPr firstRow="1" bandRow="1">
                <a:tableStyleId>{5C22544A-7EE6-4342-B048-85BDC9FD1C3A}</a:tableStyleId>
              </a:tblPr>
              <a:tblGrid>
                <a:gridCol w="2687121"/>
                <a:gridCol w="2446317"/>
              </a:tblGrid>
              <a:tr h="261189">
                <a:tc>
                  <a:txBody>
                    <a:bodyPr/>
                    <a:lstStyle/>
                    <a:p>
                      <a:pPr algn="ctr"/>
                      <a:endParaRPr lang="en-US" dirty="0"/>
                    </a:p>
                  </a:txBody>
                  <a:tcPr>
                    <a:solidFill>
                      <a:srgbClr val="660066"/>
                    </a:solidFill>
                  </a:tcPr>
                </a:tc>
                <a:tc>
                  <a:txBody>
                    <a:bodyPr/>
                    <a:lstStyle/>
                    <a:p>
                      <a:pPr algn="ctr"/>
                      <a:r>
                        <a:rPr lang="en-US" dirty="0" smtClean="0"/>
                        <a:t>Premium</a:t>
                      </a:r>
                      <a:r>
                        <a:rPr lang="en-US" b="0" baseline="30000" dirty="0" smtClean="0"/>
                        <a:t>1</a:t>
                      </a:r>
                      <a:endParaRPr lang="en-US" b="0" baseline="30000" dirty="0"/>
                    </a:p>
                  </a:txBody>
                  <a:tcPr>
                    <a:solidFill>
                      <a:srgbClr val="660066"/>
                    </a:solidFill>
                  </a:tcPr>
                </a:tc>
              </a:tr>
              <a:tr h="370840">
                <a:tc>
                  <a:txBody>
                    <a:bodyPr/>
                    <a:lstStyle/>
                    <a:p>
                      <a:r>
                        <a:rPr lang="en-US" b="0" dirty="0" smtClean="0"/>
                        <a:t>Base</a:t>
                      </a:r>
                      <a:r>
                        <a:rPr lang="en-US" b="0" baseline="0" dirty="0" smtClean="0"/>
                        <a:t> Policy</a:t>
                      </a:r>
                      <a:endParaRPr lang="en-US" b="0" dirty="0"/>
                    </a:p>
                  </a:txBody>
                  <a:tcPr anchor="ctr">
                    <a:solidFill>
                      <a:schemeClr val="bg1">
                        <a:lumMod val="85000"/>
                      </a:schemeClr>
                    </a:solidFill>
                  </a:tcPr>
                </a:tc>
                <a:tc>
                  <a:txBody>
                    <a:bodyPr/>
                    <a:lstStyle/>
                    <a:p>
                      <a:r>
                        <a:rPr lang="en-US" dirty="0" smtClean="0"/>
                        <a:t>$2,321</a:t>
                      </a:r>
                      <a:endParaRPr lang="en-US" dirty="0"/>
                    </a:p>
                  </a:txBody>
                  <a:tcPr anchor="ctr">
                    <a:solidFill>
                      <a:schemeClr val="bg1">
                        <a:lumMod val="85000"/>
                      </a:schemeClr>
                    </a:solidFill>
                  </a:tcPr>
                </a:tc>
              </a:tr>
              <a:tr h="370840">
                <a:tc>
                  <a:txBody>
                    <a:bodyPr/>
                    <a:lstStyle/>
                    <a:p>
                      <a:r>
                        <a:rPr lang="en-US" b="0" dirty="0" smtClean="0"/>
                        <a:t>Specialty</a:t>
                      </a:r>
                      <a:r>
                        <a:rPr lang="en-US" b="0" baseline="0" dirty="0" smtClean="0"/>
                        <a:t> Your Occ</a:t>
                      </a:r>
                      <a:endParaRPr lang="en-US" b="0" dirty="0"/>
                    </a:p>
                  </a:txBody>
                  <a:tcPr anchor="ctr">
                    <a:solidFill>
                      <a:schemeClr val="bg1">
                        <a:lumMod val="75000"/>
                      </a:schemeClr>
                    </a:solidFill>
                  </a:tcPr>
                </a:tc>
                <a:tc>
                  <a:txBody>
                    <a:bodyPr/>
                    <a:lstStyle/>
                    <a:p>
                      <a:r>
                        <a:rPr lang="en-US" dirty="0" smtClean="0"/>
                        <a:t>Included- No Charge</a:t>
                      </a:r>
                      <a:endParaRPr lang="en-US" dirty="0"/>
                    </a:p>
                  </a:txBody>
                  <a:tcPr anchor="ctr">
                    <a:solidFill>
                      <a:schemeClr val="bg1">
                        <a:lumMod val="75000"/>
                      </a:schemeClr>
                    </a:solidFill>
                  </a:tcPr>
                </a:tc>
              </a:tr>
              <a:tr h="370840">
                <a:tc>
                  <a:txBody>
                    <a:bodyPr/>
                    <a:lstStyle/>
                    <a:p>
                      <a:r>
                        <a:rPr lang="en-US" b="0" dirty="0" smtClean="0">
                          <a:solidFill>
                            <a:schemeClr val="tx1"/>
                          </a:solidFill>
                        </a:rPr>
                        <a:t>Enhanced Residual</a:t>
                      </a:r>
                      <a:endParaRPr lang="en-US" b="0" dirty="0">
                        <a:solidFill>
                          <a:schemeClr val="tx1"/>
                        </a:solidFill>
                      </a:endParaRPr>
                    </a:p>
                  </a:txBody>
                  <a:tcPr anchor="ctr">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$510</a:t>
                      </a:r>
                    </a:p>
                  </a:txBody>
                  <a:tcPr anchor="ctr">
                    <a:solidFill>
                      <a:schemeClr val="bg1">
                        <a:lumMod val="85000"/>
                      </a:schemeClr>
                    </a:solidFill>
                  </a:tcPr>
                </a:tc>
              </a:tr>
              <a:tr h="370840">
                <a:tc>
                  <a:txBody>
                    <a:bodyPr/>
                    <a:lstStyle/>
                    <a:p>
                      <a:r>
                        <a:rPr lang="en-US" b="0" dirty="0" smtClean="0"/>
                        <a:t>COLA</a:t>
                      </a:r>
                      <a:r>
                        <a:rPr lang="en-US" b="0" baseline="0" dirty="0" smtClean="0"/>
                        <a:t> 3% Compound</a:t>
                      </a:r>
                      <a:endParaRPr lang="en-US" b="0" dirty="0"/>
                    </a:p>
                  </a:txBody>
                  <a:tcPr anchor="ctr">
                    <a:solidFill>
                      <a:schemeClr val="bg1">
                        <a:lumMod val="7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$861</a:t>
                      </a:r>
                    </a:p>
                  </a:txBody>
                  <a:tcPr anchor="ctr">
                    <a:solidFill>
                      <a:schemeClr val="bg1">
                        <a:lumMod val="75000"/>
                      </a:schemeClr>
                    </a:solidFill>
                  </a:tcPr>
                </a:tc>
              </a:tr>
              <a:tr h="370840">
                <a:tc>
                  <a:txBody>
                    <a:bodyPr/>
                    <a:lstStyle/>
                    <a:p>
                      <a:r>
                        <a:rPr lang="en-US" b="0" dirty="0" smtClean="0">
                          <a:solidFill>
                            <a:schemeClr val="tx1"/>
                          </a:solidFill>
                        </a:rPr>
                        <a:t>Policy Fee</a:t>
                      </a:r>
                      <a:endParaRPr lang="en-US" b="0" dirty="0">
                        <a:solidFill>
                          <a:schemeClr val="tx1"/>
                        </a:solidFill>
                      </a:endParaRPr>
                    </a:p>
                  </a:txBody>
                  <a:tcPr anchor="ctr">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solidFill>
                            <a:schemeClr val="tx1"/>
                          </a:solidFill>
                        </a:rPr>
                        <a:t>$60</a:t>
                      </a:r>
                    </a:p>
                  </a:txBody>
                  <a:tcPr anchor="ctr">
                    <a:solidFill>
                      <a:schemeClr val="bg1">
                        <a:lumMod val="85000"/>
                      </a:schemeClr>
                    </a:solidFill>
                  </a:tcPr>
                </a:tc>
              </a:tr>
              <a:tr h="370840">
                <a:tc>
                  <a:txBody>
                    <a:bodyPr/>
                    <a:lstStyle/>
                    <a:p>
                      <a:r>
                        <a:rPr lang="en-US" b="1" dirty="0" smtClean="0"/>
                        <a:t>Total Premium</a:t>
                      </a:r>
                      <a:endParaRPr lang="en-US" b="1" dirty="0"/>
                    </a:p>
                  </a:txBody>
                  <a:tcPr anchor="ctr">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solidFill>
                            <a:srgbClr val="660066"/>
                          </a:solidFill>
                        </a:rPr>
                        <a:t>$3,752</a:t>
                      </a:r>
                    </a:p>
                  </a:txBody>
                  <a:tcPr anchor="ctr">
                    <a:solidFill>
                      <a:schemeClr val="bg1">
                        <a:lumMod val="85000"/>
                      </a:schemeClr>
                    </a:solidFill>
                  </a:tcPr>
                </a:tc>
              </a:tr>
            </a:tbl>
          </a:graphicData>
        </a:graphic>
      </p:graphicFrame>
      <p:sp>
        <p:nvSpPr>
          <p:cNvPr id="11" name="Explosion 2 10"/>
          <p:cNvSpPr/>
          <p:nvPr/>
        </p:nvSpPr>
        <p:spPr>
          <a:xfrm>
            <a:off x="5326713" y="2043899"/>
            <a:ext cx="2748508" cy="1216619"/>
          </a:xfrm>
          <a:prstGeom prst="irregularSeal2">
            <a:avLst/>
          </a:prstGeom>
          <a:solidFill>
            <a:srgbClr val="66006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chemeClr val="bg1"/>
                </a:solidFill>
              </a:rPr>
              <a:t>New to MetLife Income Guard!</a:t>
            </a:r>
            <a:endParaRPr lang="en-US" sz="1100" b="1" dirty="0">
              <a:solidFill>
                <a:schemeClr val="bg1"/>
              </a:solidFill>
            </a:endParaRPr>
          </a:p>
        </p:txBody>
      </p:sp>
      <p:cxnSp>
        <p:nvCxnSpPr>
          <p:cNvPr id="12" name="Straight Connector 11"/>
          <p:cNvCxnSpPr/>
          <p:nvPr/>
        </p:nvCxnSpPr>
        <p:spPr>
          <a:xfrm>
            <a:off x="3578942" y="2033702"/>
            <a:ext cx="1883707" cy="376989"/>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Rectangle 5"/>
          <p:cNvSpPr>
            <a:spLocks noGrp="1" noChangeArrowheads="1"/>
          </p:cNvSpPr>
          <p:nvPr>
            <p:ph type="ftr" sz="quarter" idx="10"/>
          </p:nvPr>
        </p:nvSpPr>
        <p:spPr>
          <a:xfrm>
            <a:off x="2473325" y="6600340"/>
            <a:ext cx="4557713" cy="24985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rgbClr val="333333"/>
                </a:solidFill>
                <a:latin typeface="Arial" pitchFamily="34" charset="0"/>
                <a:cs typeface="Arial" pitchFamily="34" charset="0"/>
              </a:defRPr>
            </a:lvl1pPr>
            <a:lvl2pPr marL="742950" indent="-285750" eaLnBrk="0" hangingPunct="0">
              <a:defRPr sz="3200" i="1">
                <a:solidFill>
                  <a:srgbClr val="333333"/>
                </a:solidFill>
                <a:latin typeface="Arial" pitchFamily="34" charset="0"/>
                <a:cs typeface="Arial" pitchFamily="34" charset="0"/>
              </a:defRPr>
            </a:lvl2pPr>
            <a:lvl3pPr marL="1143000" indent="-228600" eaLnBrk="0" hangingPunct="0">
              <a:defRPr sz="3200" i="1">
                <a:solidFill>
                  <a:srgbClr val="333333"/>
                </a:solidFill>
                <a:latin typeface="Arial" pitchFamily="34" charset="0"/>
                <a:cs typeface="Arial" pitchFamily="34" charset="0"/>
              </a:defRPr>
            </a:lvl3pPr>
            <a:lvl4pPr marL="1600200" indent="-228600" eaLnBrk="0" hangingPunct="0">
              <a:defRPr sz="3200" i="1">
                <a:solidFill>
                  <a:srgbClr val="333333"/>
                </a:solidFill>
                <a:latin typeface="Arial" pitchFamily="34" charset="0"/>
                <a:cs typeface="Arial" pitchFamily="34" charset="0"/>
              </a:defRPr>
            </a:lvl4pPr>
            <a:lvl5pPr marL="2057400" indent="-228600" eaLnBrk="0" hangingPunct="0">
              <a:defRPr sz="3200" i="1">
                <a:solidFill>
                  <a:srgbClr val="333333"/>
                </a:solidFill>
                <a:latin typeface="Arial" pitchFamily="34" charset="0"/>
                <a:cs typeface="Arial" pitchFamily="34" charset="0"/>
              </a:defRPr>
            </a:lvl5pPr>
            <a:lvl6pPr marL="2514600" indent="-228600" eaLnBrk="0" fontAlgn="base" hangingPunct="0">
              <a:spcBef>
                <a:spcPct val="0"/>
              </a:spcBef>
              <a:spcAft>
                <a:spcPct val="0"/>
              </a:spcAft>
              <a:defRPr sz="3200" i="1">
                <a:solidFill>
                  <a:srgbClr val="333333"/>
                </a:solidFill>
                <a:latin typeface="Arial" pitchFamily="34" charset="0"/>
                <a:cs typeface="Arial" pitchFamily="34" charset="0"/>
              </a:defRPr>
            </a:lvl6pPr>
            <a:lvl7pPr marL="2971800" indent="-228600" eaLnBrk="0" fontAlgn="base" hangingPunct="0">
              <a:spcBef>
                <a:spcPct val="0"/>
              </a:spcBef>
              <a:spcAft>
                <a:spcPct val="0"/>
              </a:spcAft>
              <a:defRPr sz="3200" i="1">
                <a:solidFill>
                  <a:srgbClr val="333333"/>
                </a:solidFill>
                <a:latin typeface="Arial" pitchFamily="34" charset="0"/>
                <a:cs typeface="Arial" pitchFamily="34" charset="0"/>
              </a:defRPr>
            </a:lvl7pPr>
            <a:lvl8pPr marL="3429000" indent="-228600" eaLnBrk="0" fontAlgn="base" hangingPunct="0">
              <a:spcBef>
                <a:spcPct val="0"/>
              </a:spcBef>
              <a:spcAft>
                <a:spcPct val="0"/>
              </a:spcAft>
              <a:defRPr sz="3200" i="1">
                <a:solidFill>
                  <a:srgbClr val="333333"/>
                </a:solidFill>
                <a:latin typeface="Arial" pitchFamily="34" charset="0"/>
                <a:cs typeface="Arial" pitchFamily="34" charset="0"/>
              </a:defRPr>
            </a:lvl8pPr>
            <a:lvl9pPr marL="3886200" indent="-228600" eaLnBrk="0" fontAlgn="base" hangingPunct="0">
              <a:spcBef>
                <a:spcPct val="0"/>
              </a:spcBef>
              <a:spcAft>
                <a:spcPct val="0"/>
              </a:spcAft>
              <a:defRPr sz="3200" i="1">
                <a:solidFill>
                  <a:srgbClr val="333333"/>
                </a:solidFill>
                <a:latin typeface="Arial" pitchFamily="34" charset="0"/>
                <a:cs typeface="Arial" pitchFamily="34" charset="0"/>
              </a:defRPr>
            </a:lvl9pPr>
          </a:lstStyle>
          <a:p>
            <a:pPr algn="ctr" eaLnBrk="1" hangingPunct="1"/>
            <a:r>
              <a:rPr lang="en-US" sz="1100" i="0" dirty="0" smtClean="0">
                <a:solidFill>
                  <a:schemeClr val="tx1"/>
                </a:solidFill>
              </a:rPr>
              <a:t>For Producer Use Only – Not For Use With the General Public</a:t>
            </a:r>
          </a:p>
        </p:txBody>
      </p:sp>
      <p:sp>
        <p:nvSpPr>
          <p:cNvPr id="3" name="TextBox 2"/>
          <p:cNvSpPr txBox="1"/>
          <p:nvPr/>
        </p:nvSpPr>
        <p:spPr>
          <a:xfrm>
            <a:off x="263463" y="6124545"/>
            <a:ext cx="8470633" cy="400110"/>
          </a:xfrm>
          <a:prstGeom prst="rect">
            <a:avLst/>
          </a:prstGeom>
          <a:noFill/>
        </p:spPr>
        <p:txBody>
          <a:bodyPr wrap="square" rtlCol="0">
            <a:spAutoFit/>
          </a:bodyPr>
          <a:lstStyle/>
          <a:p>
            <a:r>
              <a:rPr lang="en-US" sz="1000" i="0" baseline="30000" dirty="0" smtClean="0"/>
              <a:t>1 </a:t>
            </a:r>
            <a:r>
              <a:rPr lang="en-US" sz="1000" i="0" dirty="0" smtClean="0"/>
              <a:t>Male, age 37, NS, 6M, $216,000 annual income, Specialty Your Occupation, Enhanced Residual and COLA 3% Compound, 90 day Elimination Period, To Age 65 Max Benefit Period. </a:t>
            </a:r>
            <a:endParaRPr lang="en-US" sz="1000" i="0" dirty="0"/>
          </a:p>
        </p:txBody>
      </p:sp>
    </p:spTree>
    <p:extLst>
      <p:ext uri="{BB962C8B-B14F-4D97-AF65-F5344CB8AC3E}">
        <p14:creationId xmlns:p14="http://schemas.microsoft.com/office/powerpoint/2010/main" val="138762432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Blue &amp; Grey Collar Markets</a:t>
            </a:r>
            <a:endParaRPr lang="en-US" dirty="0"/>
          </a:p>
        </p:txBody>
      </p:sp>
      <p:sp>
        <p:nvSpPr>
          <p:cNvPr id="5" name="Slide Number Placeholder 4"/>
          <p:cNvSpPr>
            <a:spLocks noGrp="1"/>
          </p:cNvSpPr>
          <p:nvPr>
            <p:ph type="sldNum" sz="quarter" idx="11"/>
          </p:nvPr>
        </p:nvSpPr>
        <p:spPr/>
        <p:txBody>
          <a:bodyPr/>
          <a:lstStyle/>
          <a:p>
            <a:pPr>
              <a:defRPr/>
            </a:pPr>
            <a:fld id="{42A35DFA-9448-4772-829D-09CFE838B59F}" type="slidenum">
              <a:rPr lang="en-US" smtClean="0"/>
              <a:pPr>
                <a:defRPr/>
              </a:pPr>
              <a:t>33</a:t>
            </a:fld>
            <a:endParaRPr lang="en-US" dirty="0"/>
          </a:p>
        </p:txBody>
      </p:sp>
      <p:sp>
        <p:nvSpPr>
          <p:cNvPr id="6" name="TextBox 5"/>
          <p:cNvSpPr txBox="1"/>
          <p:nvPr/>
        </p:nvSpPr>
        <p:spPr>
          <a:xfrm>
            <a:off x="334676" y="1666625"/>
            <a:ext cx="8380056" cy="369332"/>
          </a:xfrm>
          <a:prstGeom prst="rect">
            <a:avLst/>
          </a:prstGeom>
          <a:noFill/>
        </p:spPr>
        <p:txBody>
          <a:bodyPr wrap="square" rtlCol="0">
            <a:spAutoFit/>
          </a:bodyPr>
          <a:lstStyle/>
          <a:p>
            <a:pPr algn="ctr"/>
            <a:r>
              <a:rPr lang="en-US" sz="1800" i="0" dirty="0" smtClean="0">
                <a:solidFill>
                  <a:schemeClr val="tx1"/>
                </a:solidFill>
              </a:rPr>
              <a:t>Both MetLife Income Guard and OMNI Essential offer benefits for this market</a:t>
            </a:r>
            <a:endParaRPr lang="en-US" sz="1800" i="0" dirty="0">
              <a:solidFill>
                <a:schemeClr val="tx1"/>
              </a:solidFill>
            </a:endParaRPr>
          </a:p>
        </p:txBody>
      </p:sp>
      <p:sp>
        <p:nvSpPr>
          <p:cNvPr id="9" name="TextBox 8"/>
          <p:cNvSpPr txBox="1"/>
          <p:nvPr/>
        </p:nvSpPr>
        <p:spPr>
          <a:xfrm>
            <a:off x="611598" y="2585545"/>
            <a:ext cx="3198321" cy="430887"/>
          </a:xfrm>
          <a:prstGeom prst="rect">
            <a:avLst/>
          </a:prstGeom>
          <a:noFill/>
        </p:spPr>
        <p:txBody>
          <a:bodyPr wrap="square" rtlCol="0">
            <a:spAutoFit/>
          </a:bodyPr>
          <a:lstStyle/>
          <a:p>
            <a:pPr algn="ctr"/>
            <a:r>
              <a:rPr lang="en-US" sz="2200" b="1" i="0" dirty="0" smtClean="0">
                <a:solidFill>
                  <a:schemeClr val="tx1"/>
                </a:solidFill>
              </a:rPr>
              <a:t>MetLife Income Guard</a:t>
            </a:r>
            <a:endParaRPr lang="en-US" sz="2200" b="1" i="0" dirty="0">
              <a:solidFill>
                <a:schemeClr val="tx1"/>
              </a:solidFill>
            </a:endParaRPr>
          </a:p>
        </p:txBody>
      </p:sp>
      <p:sp>
        <p:nvSpPr>
          <p:cNvPr id="10" name="TextBox 9"/>
          <p:cNvSpPr txBox="1"/>
          <p:nvPr/>
        </p:nvSpPr>
        <p:spPr>
          <a:xfrm>
            <a:off x="5309638" y="2585544"/>
            <a:ext cx="3198321" cy="430887"/>
          </a:xfrm>
          <a:prstGeom prst="rect">
            <a:avLst/>
          </a:prstGeom>
          <a:noFill/>
        </p:spPr>
        <p:txBody>
          <a:bodyPr wrap="square" rtlCol="0">
            <a:spAutoFit/>
          </a:bodyPr>
          <a:lstStyle/>
          <a:p>
            <a:pPr algn="ctr"/>
            <a:r>
              <a:rPr lang="en-US" sz="2200" b="1" i="0" dirty="0" smtClean="0">
                <a:solidFill>
                  <a:schemeClr val="tx1"/>
                </a:solidFill>
              </a:rPr>
              <a:t>OMNI Essential</a:t>
            </a:r>
            <a:endParaRPr lang="en-US" sz="2200" b="1" i="0" dirty="0">
              <a:solidFill>
                <a:schemeClr val="tx1"/>
              </a:solidFill>
            </a:endParaRPr>
          </a:p>
        </p:txBody>
      </p:sp>
      <p:sp>
        <p:nvSpPr>
          <p:cNvPr id="11" name="TextBox 10"/>
          <p:cNvSpPr txBox="1"/>
          <p:nvPr/>
        </p:nvSpPr>
        <p:spPr>
          <a:xfrm>
            <a:off x="268015" y="2981153"/>
            <a:ext cx="3885488" cy="3139321"/>
          </a:xfrm>
          <a:prstGeom prst="rect">
            <a:avLst/>
          </a:prstGeom>
          <a:noFill/>
        </p:spPr>
        <p:txBody>
          <a:bodyPr wrap="square" rtlCol="0">
            <a:spAutoFit/>
          </a:bodyPr>
          <a:lstStyle/>
          <a:p>
            <a:pPr marL="285750" indent="-285750">
              <a:buFont typeface="Wingdings" pitchFamily="2" charset="2"/>
              <a:buChar char="ü"/>
            </a:pPr>
            <a:r>
              <a:rPr lang="en-US" sz="1800" b="1" dirty="0" smtClean="0">
                <a:solidFill>
                  <a:schemeClr val="tx1"/>
                </a:solidFill>
              </a:rPr>
              <a:t>Noncancelable and Guaranteed renewable coverage</a:t>
            </a:r>
          </a:p>
          <a:p>
            <a:pPr marL="285750" indent="-285750">
              <a:buFont typeface="Wingdings" pitchFamily="2" charset="2"/>
              <a:buChar char="ü"/>
            </a:pPr>
            <a:r>
              <a:rPr lang="en-US" sz="1800" b="1" dirty="0" smtClean="0">
                <a:solidFill>
                  <a:schemeClr val="tx1"/>
                </a:solidFill>
              </a:rPr>
              <a:t>Higher Issue Ages</a:t>
            </a:r>
          </a:p>
          <a:p>
            <a:pPr marL="285750" indent="-285750">
              <a:buFont typeface="Wingdings" pitchFamily="2" charset="2"/>
              <a:buChar char="ü"/>
            </a:pPr>
            <a:r>
              <a:rPr lang="en-US" sz="1800" b="1" dirty="0" smtClean="0">
                <a:solidFill>
                  <a:schemeClr val="tx1"/>
                </a:solidFill>
              </a:rPr>
              <a:t>Capital Sum Rider</a:t>
            </a:r>
          </a:p>
          <a:p>
            <a:pPr marL="285750" indent="-285750">
              <a:buFont typeface="Wingdings" pitchFamily="2" charset="2"/>
              <a:buChar char="ü"/>
            </a:pPr>
            <a:r>
              <a:rPr lang="en-US" sz="1800" b="1" dirty="0" smtClean="0">
                <a:solidFill>
                  <a:schemeClr val="tx1"/>
                </a:solidFill>
              </a:rPr>
              <a:t>Partial Disability Benefit Rider</a:t>
            </a:r>
          </a:p>
          <a:p>
            <a:pPr marL="285750" indent="-285750">
              <a:buFont typeface="Wingdings" pitchFamily="2" charset="2"/>
              <a:buChar char="ü"/>
            </a:pPr>
            <a:r>
              <a:rPr lang="en-US" sz="1800" b="1" dirty="0" smtClean="0">
                <a:solidFill>
                  <a:schemeClr val="tx1"/>
                </a:solidFill>
              </a:rPr>
              <a:t>Life Event Rider</a:t>
            </a:r>
          </a:p>
          <a:p>
            <a:pPr marL="285750" indent="-285750">
              <a:buFont typeface="Wingdings" pitchFamily="2" charset="2"/>
              <a:buChar char="ü"/>
            </a:pPr>
            <a:r>
              <a:rPr lang="en-US" sz="1800" b="1" dirty="0" smtClean="0">
                <a:solidFill>
                  <a:schemeClr val="tx1"/>
                </a:solidFill>
              </a:rPr>
              <a:t>Multiple Residual Riders</a:t>
            </a:r>
          </a:p>
          <a:p>
            <a:pPr marL="285750" indent="-285750">
              <a:buFont typeface="Wingdings" pitchFamily="2" charset="2"/>
              <a:buChar char="ü"/>
            </a:pPr>
            <a:r>
              <a:rPr lang="en-US" sz="1800" b="1" dirty="0" smtClean="0">
                <a:solidFill>
                  <a:schemeClr val="tx1"/>
                </a:solidFill>
              </a:rPr>
              <a:t>COBRA Premium Reimbursement Rider</a:t>
            </a:r>
          </a:p>
          <a:p>
            <a:pPr marL="285750" indent="-285750">
              <a:buFont typeface="Wingdings" pitchFamily="2" charset="2"/>
              <a:buChar char="ü"/>
            </a:pPr>
            <a:r>
              <a:rPr lang="en-US" sz="1800" i="0" dirty="0" smtClean="0">
                <a:solidFill>
                  <a:schemeClr val="tx1"/>
                </a:solidFill>
              </a:rPr>
              <a:t>Automatic Increase Benefit</a:t>
            </a:r>
          </a:p>
          <a:p>
            <a:pPr marL="285750" indent="-285750">
              <a:buFont typeface="Wingdings" pitchFamily="2" charset="2"/>
              <a:buChar char="ü"/>
            </a:pPr>
            <a:r>
              <a:rPr lang="en-US" sz="1800" i="0" dirty="0" smtClean="0">
                <a:solidFill>
                  <a:schemeClr val="tx1"/>
                </a:solidFill>
              </a:rPr>
              <a:t>Term Premium Conversion Rider</a:t>
            </a:r>
            <a:endParaRPr lang="en-US" sz="1800" i="0" dirty="0">
              <a:solidFill>
                <a:schemeClr val="tx1"/>
              </a:solidFill>
            </a:endParaRPr>
          </a:p>
        </p:txBody>
      </p:sp>
      <p:cxnSp>
        <p:nvCxnSpPr>
          <p:cNvPr id="13" name="Straight Connector 12"/>
          <p:cNvCxnSpPr/>
          <p:nvPr/>
        </p:nvCxnSpPr>
        <p:spPr>
          <a:xfrm flipH="1">
            <a:off x="4524703" y="2364828"/>
            <a:ext cx="1" cy="395977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4966055" y="2981153"/>
            <a:ext cx="3885488" cy="1477328"/>
          </a:xfrm>
          <a:prstGeom prst="rect">
            <a:avLst/>
          </a:prstGeom>
          <a:noFill/>
        </p:spPr>
        <p:txBody>
          <a:bodyPr wrap="square" rtlCol="0">
            <a:spAutoFit/>
          </a:bodyPr>
          <a:lstStyle/>
          <a:p>
            <a:pPr marL="285750" indent="-285750">
              <a:buFont typeface="Wingdings" pitchFamily="2" charset="2"/>
              <a:buChar char="ü"/>
            </a:pPr>
            <a:r>
              <a:rPr lang="en-US" sz="1800" i="0" dirty="0">
                <a:solidFill>
                  <a:schemeClr val="tx1"/>
                </a:solidFill>
              </a:rPr>
              <a:t>Lower cost alternative</a:t>
            </a:r>
          </a:p>
          <a:p>
            <a:pPr marL="285750" indent="-285750">
              <a:buFont typeface="Wingdings" pitchFamily="2" charset="2"/>
              <a:buChar char="ü"/>
            </a:pPr>
            <a:r>
              <a:rPr lang="en-US" sz="1800" i="0" dirty="0" smtClean="0">
                <a:solidFill>
                  <a:schemeClr val="tx1"/>
                </a:solidFill>
              </a:rPr>
              <a:t>Guaranteed renewable coverage</a:t>
            </a:r>
          </a:p>
          <a:p>
            <a:pPr marL="285750" indent="-285750">
              <a:buFont typeface="Wingdings" pitchFamily="2" charset="2"/>
              <a:buChar char="ü"/>
            </a:pPr>
            <a:r>
              <a:rPr lang="en-US" sz="1800" i="0" dirty="0" smtClean="0">
                <a:solidFill>
                  <a:schemeClr val="tx1"/>
                </a:solidFill>
              </a:rPr>
              <a:t>Automatic Increase Benefit</a:t>
            </a:r>
          </a:p>
          <a:p>
            <a:pPr marL="285750" indent="-285750">
              <a:buFont typeface="Wingdings" pitchFamily="2" charset="2"/>
              <a:buChar char="ü"/>
            </a:pPr>
            <a:r>
              <a:rPr lang="en-US" sz="1800" i="0" dirty="0">
                <a:solidFill>
                  <a:schemeClr val="tx1"/>
                </a:solidFill>
              </a:rPr>
              <a:t>Basic Residual Rider</a:t>
            </a:r>
          </a:p>
          <a:p>
            <a:pPr marL="285750" indent="-285750">
              <a:buFont typeface="Wingdings" pitchFamily="2" charset="2"/>
              <a:buChar char="ü"/>
            </a:pPr>
            <a:r>
              <a:rPr lang="en-US" sz="1800" i="0" dirty="0" smtClean="0">
                <a:solidFill>
                  <a:schemeClr val="tx1"/>
                </a:solidFill>
              </a:rPr>
              <a:t>Term Premium Conversion Rider</a:t>
            </a:r>
          </a:p>
        </p:txBody>
      </p:sp>
      <p:sp>
        <p:nvSpPr>
          <p:cNvPr id="16" name="Rectangular Callout 15"/>
          <p:cNvSpPr/>
          <p:nvPr/>
        </p:nvSpPr>
        <p:spPr>
          <a:xfrm>
            <a:off x="5990896" y="4887310"/>
            <a:ext cx="2065283" cy="977462"/>
          </a:xfrm>
          <a:prstGeom prst="wedgeRectCallout">
            <a:avLst>
              <a:gd name="adj1" fmla="val -161291"/>
              <a:gd name="adj2" fmla="val -72983"/>
            </a:avLst>
          </a:prstGeom>
          <a:solidFill>
            <a:srgbClr val="66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bg1"/>
                </a:solidFill>
              </a:rPr>
              <a:t>MetLife Income Guard may be  a better fit if these options are important</a:t>
            </a:r>
            <a:endParaRPr lang="en-US" sz="1400" b="1" dirty="0">
              <a:solidFill>
                <a:schemeClr val="bg1"/>
              </a:solidFill>
            </a:endParaRPr>
          </a:p>
        </p:txBody>
      </p:sp>
      <p:sp>
        <p:nvSpPr>
          <p:cNvPr id="12" name="Rectangle 5"/>
          <p:cNvSpPr>
            <a:spLocks noGrp="1" noChangeArrowheads="1"/>
          </p:cNvSpPr>
          <p:nvPr>
            <p:ph type="ftr" sz="quarter" idx="10"/>
          </p:nvPr>
        </p:nvSpPr>
        <p:spPr>
          <a:xfrm>
            <a:off x="2473325" y="6610172"/>
            <a:ext cx="4557713" cy="24985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rgbClr val="333333"/>
                </a:solidFill>
                <a:latin typeface="Arial" pitchFamily="34" charset="0"/>
                <a:cs typeface="Arial" pitchFamily="34" charset="0"/>
              </a:defRPr>
            </a:lvl1pPr>
            <a:lvl2pPr marL="742950" indent="-285750" eaLnBrk="0" hangingPunct="0">
              <a:defRPr sz="3200" i="1">
                <a:solidFill>
                  <a:srgbClr val="333333"/>
                </a:solidFill>
                <a:latin typeface="Arial" pitchFamily="34" charset="0"/>
                <a:cs typeface="Arial" pitchFamily="34" charset="0"/>
              </a:defRPr>
            </a:lvl2pPr>
            <a:lvl3pPr marL="1143000" indent="-228600" eaLnBrk="0" hangingPunct="0">
              <a:defRPr sz="3200" i="1">
                <a:solidFill>
                  <a:srgbClr val="333333"/>
                </a:solidFill>
                <a:latin typeface="Arial" pitchFamily="34" charset="0"/>
                <a:cs typeface="Arial" pitchFamily="34" charset="0"/>
              </a:defRPr>
            </a:lvl3pPr>
            <a:lvl4pPr marL="1600200" indent="-228600" eaLnBrk="0" hangingPunct="0">
              <a:defRPr sz="3200" i="1">
                <a:solidFill>
                  <a:srgbClr val="333333"/>
                </a:solidFill>
                <a:latin typeface="Arial" pitchFamily="34" charset="0"/>
                <a:cs typeface="Arial" pitchFamily="34" charset="0"/>
              </a:defRPr>
            </a:lvl4pPr>
            <a:lvl5pPr marL="2057400" indent="-228600" eaLnBrk="0" hangingPunct="0">
              <a:defRPr sz="3200" i="1">
                <a:solidFill>
                  <a:srgbClr val="333333"/>
                </a:solidFill>
                <a:latin typeface="Arial" pitchFamily="34" charset="0"/>
                <a:cs typeface="Arial" pitchFamily="34" charset="0"/>
              </a:defRPr>
            </a:lvl5pPr>
            <a:lvl6pPr marL="2514600" indent="-228600" eaLnBrk="0" fontAlgn="base" hangingPunct="0">
              <a:spcBef>
                <a:spcPct val="0"/>
              </a:spcBef>
              <a:spcAft>
                <a:spcPct val="0"/>
              </a:spcAft>
              <a:defRPr sz="3200" i="1">
                <a:solidFill>
                  <a:srgbClr val="333333"/>
                </a:solidFill>
                <a:latin typeface="Arial" pitchFamily="34" charset="0"/>
                <a:cs typeface="Arial" pitchFamily="34" charset="0"/>
              </a:defRPr>
            </a:lvl6pPr>
            <a:lvl7pPr marL="2971800" indent="-228600" eaLnBrk="0" fontAlgn="base" hangingPunct="0">
              <a:spcBef>
                <a:spcPct val="0"/>
              </a:spcBef>
              <a:spcAft>
                <a:spcPct val="0"/>
              </a:spcAft>
              <a:defRPr sz="3200" i="1">
                <a:solidFill>
                  <a:srgbClr val="333333"/>
                </a:solidFill>
                <a:latin typeface="Arial" pitchFamily="34" charset="0"/>
                <a:cs typeface="Arial" pitchFamily="34" charset="0"/>
              </a:defRPr>
            </a:lvl7pPr>
            <a:lvl8pPr marL="3429000" indent="-228600" eaLnBrk="0" fontAlgn="base" hangingPunct="0">
              <a:spcBef>
                <a:spcPct val="0"/>
              </a:spcBef>
              <a:spcAft>
                <a:spcPct val="0"/>
              </a:spcAft>
              <a:defRPr sz="3200" i="1">
                <a:solidFill>
                  <a:srgbClr val="333333"/>
                </a:solidFill>
                <a:latin typeface="Arial" pitchFamily="34" charset="0"/>
                <a:cs typeface="Arial" pitchFamily="34" charset="0"/>
              </a:defRPr>
            </a:lvl8pPr>
            <a:lvl9pPr marL="3886200" indent="-228600" eaLnBrk="0" fontAlgn="base" hangingPunct="0">
              <a:spcBef>
                <a:spcPct val="0"/>
              </a:spcBef>
              <a:spcAft>
                <a:spcPct val="0"/>
              </a:spcAft>
              <a:defRPr sz="3200" i="1">
                <a:solidFill>
                  <a:srgbClr val="333333"/>
                </a:solidFill>
                <a:latin typeface="Arial" pitchFamily="34" charset="0"/>
                <a:cs typeface="Arial" pitchFamily="34" charset="0"/>
              </a:defRPr>
            </a:lvl9pPr>
          </a:lstStyle>
          <a:p>
            <a:pPr algn="ctr" eaLnBrk="1" hangingPunct="1"/>
            <a:r>
              <a:rPr lang="en-US" sz="1100" i="0" dirty="0" smtClean="0">
                <a:solidFill>
                  <a:schemeClr val="tx1"/>
                </a:solidFill>
              </a:rPr>
              <a:t>For Producer Use Only – Not For Use With the General Public</a:t>
            </a:r>
          </a:p>
        </p:txBody>
      </p:sp>
    </p:spTree>
    <p:extLst>
      <p:ext uri="{BB962C8B-B14F-4D97-AF65-F5344CB8AC3E}">
        <p14:creationId xmlns:p14="http://schemas.microsoft.com/office/powerpoint/2010/main" val="3680913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Shortened New Application</a:t>
            </a:r>
            <a:endParaRPr lang="en-US" dirty="0"/>
          </a:p>
        </p:txBody>
      </p:sp>
      <p:sp>
        <p:nvSpPr>
          <p:cNvPr id="5" name="Slide Number Placeholder 4"/>
          <p:cNvSpPr>
            <a:spLocks noGrp="1"/>
          </p:cNvSpPr>
          <p:nvPr>
            <p:ph type="sldNum" sz="quarter" idx="11"/>
          </p:nvPr>
        </p:nvSpPr>
        <p:spPr/>
        <p:txBody>
          <a:bodyPr/>
          <a:lstStyle/>
          <a:p>
            <a:pPr>
              <a:defRPr/>
            </a:pPr>
            <a:fld id="{42A35DFA-9448-4772-829D-09CFE838B59F}" type="slidenum">
              <a:rPr lang="en-US" smtClean="0"/>
              <a:pPr>
                <a:defRPr/>
              </a:pPr>
              <a:t>34</a:t>
            </a:fld>
            <a:endParaRPr lang="en-US" dirty="0"/>
          </a:p>
        </p:txBody>
      </p:sp>
      <p:sp>
        <p:nvSpPr>
          <p:cNvPr id="6" name="TextBox 5"/>
          <p:cNvSpPr txBox="1"/>
          <p:nvPr/>
        </p:nvSpPr>
        <p:spPr>
          <a:xfrm>
            <a:off x="120732" y="1907628"/>
            <a:ext cx="4829639" cy="3970318"/>
          </a:xfrm>
          <a:prstGeom prst="rect">
            <a:avLst/>
          </a:prstGeom>
          <a:noFill/>
        </p:spPr>
        <p:txBody>
          <a:bodyPr wrap="square" rtlCol="0">
            <a:spAutoFit/>
          </a:bodyPr>
          <a:lstStyle/>
          <a:p>
            <a:pPr marL="342900" indent="-342900">
              <a:buFont typeface="Wingdings" pitchFamily="2" charset="2"/>
              <a:buChar char="ü"/>
            </a:pPr>
            <a:r>
              <a:rPr lang="en-US" sz="1800" i="0" dirty="0" smtClean="0"/>
              <a:t>Shorter- reduced overall pages by 18%</a:t>
            </a:r>
          </a:p>
          <a:p>
            <a:pPr marL="800100" lvl="1" indent="-342900">
              <a:buFont typeface="Arial" pitchFamily="34" charset="0"/>
              <a:buChar char="•"/>
            </a:pPr>
            <a:r>
              <a:rPr lang="en-US" sz="1800" i="0" dirty="0" smtClean="0"/>
              <a:t>The actual client facing application, or the questions that a client needs to complete, are now down to a maximum of 13 pages</a:t>
            </a:r>
          </a:p>
          <a:p>
            <a:pPr marL="342900" indent="-342900">
              <a:buFont typeface="Wingdings" pitchFamily="2" charset="2"/>
              <a:buChar char="ü"/>
            </a:pPr>
            <a:r>
              <a:rPr lang="en-US" sz="1800" i="0" dirty="0" smtClean="0"/>
              <a:t>Reworded and reordered questions- </a:t>
            </a:r>
          </a:p>
          <a:p>
            <a:pPr marL="800100" lvl="1" indent="-342900">
              <a:buFont typeface="Arial" pitchFamily="34" charset="0"/>
              <a:buChar char="•"/>
            </a:pPr>
            <a:r>
              <a:rPr lang="en-US" sz="1800" i="0" dirty="0" smtClean="0"/>
              <a:t>Improves flow when working with a client</a:t>
            </a:r>
          </a:p>
          <a:p>
            <a:pPr marL="800100" lvl="1" indent="-342900">
              <a:buFont typeface="Arial" pitchFamily="34" charset="0"/>
              <a:buChar char="•"/>
            </a:pPr>
            <a:r>
              <a:rPr lang="en-US" sz="1800" i="0" dirty="0" smtClean="0"/>
              <a:t>Shortened number of pages a client needs to see</a:t>
            </a:r>
          </a:p>
          <a:p>
            <a:pPr marL="342900" indent="-342900">
              <a:buFont typeface="Wingdings" pitchFamily="2" charset="2"/>
              <a:buChar char="ü"/>
            </a:pPr>
            <a:r>
              <a:rPr lang="en-US" sz="1800" i="0" dirty="0" smtClean="0"/>
              <a:t>Reduced number of questions and revised spacing- adds to overall length reduction</a:t>
            </a:r>
          </a:p>
          <a:p>
            <a:pPr marL="342900" indent="-342900">
              <a:buFont typeface="Wingdings" pitchFamily="2" charset="2"/>
              <a:buChar char="ü"/>
            </a:pPr>
            <a:r>
              <a:rPr lang="en-US" sz="1800" i="0" dirty="0"/>
              <a:t>Available for all IDI products where MetLife Income Guard is approved</a:t>
            </a:r>
            <a:r>
              <a:rPr lang="en-US" sz="1800" i="0" dirty="0" smtClean="0"/>
              <a:t>.</a:t>
            </a:r>
            <a:endParaRPr lang="en-US" sz="1800" i="0" dirty="0"/>
          </a:p>
        </p:txBody>
      </p:sp>
      <p:pic>
        <p:nvPicPr>
          <p:cNvPr id="3074"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5123794" y="1628245"/>
            <a:ext cx="3650592" cy="473788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5"/>
          <p:cNvSpPr>
            <a:spLocks noGrp="1" noChangeArrowheads="1"/>
          </p:cNvSpPr>
          <p:nvPr>
            <p:ph type="ftr" sz="quarter" idx="10"/>
          </p:nvPr>
        </p:nvSpPr>
        <p:spPr>
          <a:xfrm>
            <a:off x="2473325" y="6600340"/>
            <a:ext cx="4557713" cy="24985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rgbClr val="333333"/>
                </a:solidFill>
                <a:latin typeface="Arial" pitchFamily="34" charset="0"/>
                <a:cs typeface="Arial" pitchFamily="34" charset="0"/>
              </a:defRPr>
            </a:lvl1pPr>
            <a:lvl2pPr marL="742950" indent="-285750" eaLnBrk="0" hangingPunct="0">
              <a:defRPr sz="3200" i="1">
                <a:solidFill>
                  <a:srgbClr val="333333"/>
                </a:solidFill>
                <a:latin typeface="Arial" pitchFamily="34" charset="0"/>
                <a:cs typeface="Arial" pitchFamily="34" charset="0"/>
              </a:defRPr>
            </a:lvl2pPr>
            <a:lvl3pPr marL="1143000" indent="-228600" eaLnBrk="0" hangingPunct="0">
              <a:defRPr sz="3200" i="1">
                <a:solidFill>
                  <a:srgbClr val="333333"/>
                </a:solidFill>
                <a:latin typeface="Arial" pitchFamily="34" charset="0"/>
                <a:cs typeface="Arial" pitchFamily="34" charset="0"/>
              </a:defRPr>
            </a:lvl3pPr>
            <a:lvl4pPr marL="1600200" indent="-228600" eaLnBrk="0" hangingPunct="0">
              <a:defRPr sz="3200" i="1">
                <a:solidFill>
                  <a:srgbClr val="333333"/>
                </a:solidFill>
                <a:latin typeface="Arial" pitchFamily="34" charset="0"/>
                <a:cs typeface="Arial" pitchFamily="34" charset="0"/>
              </a:defRPr>
            </a:lvl4pPr>
            <a:lvl5pPr marL="2057400" indent="-228600" eaLnBrk="0" hangingPunct="0">
              <a:defRPr sz="3200" i="1">
                <a:solidFill>
                  <a:srgbClr val="333333"/>
                </a:solidFill>
                <a:latin typeface="Arial" pitchFamily="34" charset="0"/>
                <a:cs typeface="Arial" pitchFamily="34" charset="0"/>
              </a:defRPr>
            </a:lvl5pPr>
            <a:lvl6pPr marL="2514600" indent="-228600" eaLnBrk="0" fontAlgn="base" hangingPunct="0">
              <a:spcBef>
                <a:spcPct val="0"/>
              </a:spcBef>
              <a:spcAft>
                <a:spcPct val="0"/>
              </a:spcAft>
              <a:defRPr sz="3200" i="1">
                <a:solidFill>
                  <a:srgbClr val="333333"/>
                </a:solidFill>
                <a:latin typeface="Arial" pitchFamily="34" charset="0"/>
                <a:cs typeface="Arial" pitchFamily="34" charset="0"/>
              </a:defRPr>
            </a:lvl6pPr>
            <a:lvl7pPr marL="2971800" indent="-228600" eaLnBrk="0" fontAlgn="base" hangingPunct="0">
              <a:spcBef>
                <a:spcPct val="0"/>
              </a:spcBef>
              <a:spcAft>
                <a:spcPct val="0"/>
              </a:spcAft>
              <a:defRPr sz="3200" i="1">
                <a:solidFill>
                  <a:srgbClr val="333333"/>
                </a:solidFill>
                <a:latin typeface="Arial" pitchFamily="34" charset="0"/>
                <a:cs typeface="Arial" pitchFamily="34" charset="0"/>
              </a:defRPr>
            </a:lvl7pPr>
            <a:lvl8pPr marL="3429000" indent="-228600" eaLnBrk="0" fontAlgn="base" hangingPunct="0">
              <a:spcBef>
                <a:spcPct val="0"/>
              </a:spcBef>
              <a:spcAft>
                <a:spcPct val="0"/>
              </a:spcAft>
              <a:defRPr sz="3200" i="1">
                <a:solidFill>
                  <a:srgbClr val="333333"/>
                </a:solidFill>
                <a:latin typeface="Arial" pitchFamily="34" charset="0"/>
                <a:cs typeface="Arial" pitchFamily="34" charset="0"/>
              </a:defRPr>
            </a:lvl8pPr>
            <a:lvl9pPr marL="3886200" indent="-228600" eaLnBrk="0" fontAlgn="base" hangingPunct="0">
              <a:spcBef>
                <a:spcPct val="0"/>
              </a:spcBef>
              <a:spcAft>
                <a:spcPct val="0"/>
              </a:spcAft>
              <a:defRPr sz="3200" i="1">
                <a:solidFill>
                  <a:srgbClr val="333333"/>
                </a:solidFill>
                <a:latin typeface="Arial" pitchFamily="34" charset="0"/>
                <a:cs typeface="Arial" pitchFamily="34" charset="0"/>
              </a:defRPr>
            </a:lvl9pPr>
          </a:lstStyle>
          <a:p>
            <a:pPr algn="ctr" eaLnBrk="1" hangingPunct="1"/>
            <a:r>
              <a:rPr lang="en-US" sz="1100" i="0" dirty="0" smtClean="0">
                <a:solidFill>
                  <a:schemeClr val="tx1"/>
                </a:solidFill>
              </a:rPr>
              <a:t>For Producer Use Only – Not For Use With the General Public</a:t>
            </a:r>
          </a:p>
        </p:txBody>
      </p:sp>
    </p:spTree>
    <p:extLst>
      <p:ext uri="{BB962C8B-B14F-4D97-AF65-F5344CB8AC3E}">
        <p14:creationId xmlns:p14="http://schemas.microsoft.com/office/powerpoint/2010/main" val="5085981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267200" y="1482681"/>
            <a:ext cx="3970218" cy="472704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dirty="0" smtClean="0"/>
              <a:t>The New Application and OMNI Essential</a:t>
            </a:r>
            <a:br>
              <a:rPr lang="en-US" dirty="0" smtClean="0"/>
            </a:br>
            <a:r>
              <a:rPr lang="en-US" sz="2000" dirty="0" smtClean="0"/>
              <a:t>Important Differences</a:t>
            </a:r>
            <a:endParaRPr lang="en-US" sz="2000" dirty="0"/>
          </a:p>
        </p:txBody>
      </p:sp>
      <p:sp>
        <p:nvSpPr>
          <p:cNvPr id="6" name="Text Placeholder 5"/>
          <p:cNvSpPr>
            <a:spLocks noGrp="1"/>
          </p:cNvSpPr>
          <p:nvPr>
            <p:ph type="body" sz="half" idx="1"/>
          </p:nvPr>
        </p:nvSpPr>
        <p:spPr>
          <a:xfrm>
            <a:off x="212868" y="1600200"/>
            <a:ext cx="3029095" cy="4061691"/>
          </a:xfrm>
        </p:spPr>
        <p:txBody>
          <a:bodyPr/>
          <a:lstStyle/>
          <a:p>
            <a:r>
              <a:rPr lang="en-US" sz="1800" dirty="0" smtClean="0"/>
              <a:t>The Proposed Coverage section in the new application contains MetLife Income Guard’s new options that are not available to Omni Essential</a:t>
            </a:r>
          </a:p>
          <a:p>
            <a:r>
              <a:rPr lang="en-US" sz="1800" dirty="0" smtClean="0"/>
              <a:t>If you do not see an Essential specific rider you have illustrated, place a checkmark in the ‘other’ box and list the rider on the blank line</a:t>
            </a:r>
            <a:endParaRPr lang="en-US" sz="1800" dirty="0"/>
          </a:p>
        </p:txBody>
      </p:sp>
      <p:cxnSp>
        <p:nvCxnSpPr>
          <p:cNvPr id="11" name="Straight Arrow Connector 10"/>
          <p:cNvCxnSpPr/>
          <p:nvPr/>
        </p:nvCxnSpPr>
        <p:spPr bwMode="auto">
          <a:xfrm>
            <a:off x="4096550" y="3509818"/>
            <a:ext cx="290723" cy="1736437"/>
          </a:xfrm>
          <a:prstGeom prst="straightConnector1">
            <a:avLst/>
          </a:prstGeom>
          <a:noFill/>
          <a:ln w="28575" cap="flat" cmpd="sng" algn="ctr">
            <a:solidFill>
              <a:srgbClr val="FF0000"/>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Arrow Connector 11"/>
          <p:cNvCxnSpPr/>
          <p:nvPr/>
        </p:nvCxnSpPr>
        <p:spPr bwMode="auto">
          <a:xfrm flipV="1">
            <a:off x="4114800" y="2032000"/>
            <a:ext cx="2951018" cy="1477818"/>
          </a:xfrm>
          <a:prstGeom prst="straightConnector1">
            <a:avLst/>
          </a:prstGeom>
          <a:noFill/>
          <a:ln w="28575" cap="flat" cmpd="sng" algn="ctr">
            <a:solidFill>
              <a:srgbClr val="FF0000"/>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Arrow Connector 18"/>
          <p:cNvCxnSpPr/>
          <p:nvPr/>
        </p:nvCxnSpPr>
        <p:spPr bwMode="auto">
          <a:xfrm>
            <a:off x="4096550" y="3509818"/>
            <a:ext cx="2155759" cy="1290782"/>
          </a:xfrm>
          <a:prstGeom prst="straightConnector1">
            <a:avLst/>
          </a:prstGeom>
          <a:noFill/>
          <a:ln w="28575" cap="flat" cmpd="sng" algn="ctr">
            <a:solidFill>
              <a:srgbClr val="FF0000"/>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Slide Number Placeholder 4"/>
          <p:cNvSpPr txBox="1">
            <a:spLocks/>
          </p:cNvSpPr>
          <p:nvPr/>
        </p:nvSpPr>
        <p:spPr>
          <a:xfrm>
            <a:off x="6705600" y="6457950"/>
            <a:ext cx="2133600" cy="476250"/>
          </a:xfrm>
          <a:prstGeom prst="rect">
            <a:avLst/>
          </a:prstGeom>
          <a:noFill/>
        </p:spPr>
        <p:txBody>
          <a:bodyPr/>
          <a:lstStyle>
            <a:defPPr>
              <a:defRPr lang="en-US"/>
            </a:defPPr>
            <a:lvl1pPr algn="l" rtl="0" eaLnBrk="0" fontAlgn="base" hangingPunct="0">
              <a:spcBef>
                <a:spcPct val="0"/>
              </a:spcBef>
              <a:spcAft>
                <a:spcPct val="0"/>
              </a:spcAft>
              <a:defRPr sz="3200" i="1" kern="1200">
                <a:solidFill>
                  <a:schemeClr val="tx1"/>
                </a:solidFill>
                <a:latin typeface="Arial" charset="0"/>
                <a:ea typeface="+mn-ea"/>
                <a:cs typeface="Arial" charset="0"/>
              </a:defRPr>
            </a:lvl1pPr>
            <a:lvl2pPr marL="742950" indent="-285750" algn="l" rtl="0" eaLnBrk="0" fontAlgn="base" hangingPunct="0">
              <a:spcBef>
                <a:spcPct val="0"/>
              </a:spcBef>
              <a:spcAft>
                <a:spcPct val="0"/>
              </a:spcAft>
              <a:defRPr sz="3200" i="1" kern="1200">
                <a:solidFill>
                  <a:schemeClr val="tx1"/>
                </a:solidFill>
                <a:latin typeface="Arial" charset="0"/>
                <a:ea typeface="+mn-ea"/>
                <a:cs typeface="Arial" charset="0"/>
              </a:defRPr>
            </a:lvl2pPr>
            <a:lvl3pPr marL="1143000" indent="-228600" algn="l" rtl="0" eaLnBrk="0" fontAlgn="base" hangingPunct="0">
              <a:spcBef>
                <a:spcPct val="0"/>
              </a:spcBef>
              <a:spcAft>
                <a:spcPct val="0"/>
              </a:spcAft>
              <a:defRPr sz="3200" i="1" kern="1200">
                <a:solidFill>
                  <a:schemeClr val="tx1"/>
                </a:solidFill>
                <a:latin typeface="Arial" charset="0"/>
                <a:ea typeface="+mn-ea"/>
                <a:cs typeface="Arial" charset="0"/>
              </a:defRPr>
            </a:lvl3pPr>
            <a:lvl4pPr marL="1600200" indent="-228600" algn="l" rtl="0" eaLnBrk="0" fontAlgn="base" hangingPunct="0">
              <a:spcBef>
                <a:spcPct val="0"/>
              </a:spcBef>
              <a:spcAft>
                <a:spcPct val="0"/>
              </a:spcAft>
              <a:defRPr sz="3200" i="1" kern="1200">
                <a:solidFill>
                  <a:schemeClr val="tx1"/>
                </a:solidFill>
                <a:latin typeface="Arial" charset="0"/>
                <a:ea typeface="+mn-ea"/>
                <a:cs typeface="Arial" charset="0"/>
              </a:defRPr>
            </a:lvl4pPr>
            <a:lvl5pPr marL="2057400" indent="-228600" algn="l" rtl="0" eaLnBrk="0" fontAlgn="base" hangingPunct="0">
              <a:spcBef>
                <a:spcPct val="0"/>
              </a:spcBef>
              <a:spcAft>
                <a:spcPct val="0"/>
              </a:spcAft>
              <a:defRPr sz="3200" i="1" kern="1200">
                <a:solidFill>
                  <a:schemeClr val="tx1"/>
                </a:solidFill>
                <a:latin typeface="Arial" charset="0"/>
                <a:ea typeface="+mn-ea"/>
                <a:cs typeface="Arial" charset="0"/>
              </a:defRPr>
            </a:lvl5pPr>
            <a:lvl6pPr marL="2514600" indent="-228600" algn="r" defTabSz="914400" rtl="0" eaLnBrk="0" fontAlgn="base" latinLnBrk="0" hangingPunct="0">
              <a:spcBef>
                <a:spcPct val="0"/>
              </a:spcBef>
              <a:spcAft>
                <a:spcPct val="0"/>
              </a:spcAft>
              <a:defRPr sz="3200" i="1" kern="1200">
                <a:solidFill>
                  <a:schemeClr val="tx1"/>
                </a:solidFill>
                <a:latin typeface="Arial" charset="0"/>
                <a:ea typeface="+mn-ea"/>
                <a:cs typeface="Arial" charset="0"/>
              </a:defRPr>
            </a:lvl6pPr>
            <a:lvl7pPr marL="2971800" indent="-228600" algn="r" defTabSz="914400" rtl="0" eaLnBrk="0" fontAlgn="base" latinLnBrk="0" hangingPunct="0">
              <a:spcBef>
                <a:spcPct val="0"/>
              </a:spcBef>
              <a:spcAft>
                <a:spcPct val="0"/>
              </a:spcAft>
              <a:defRPr sz="3200" i="1" kern="1200">
                <a:solidFill>
                  <a:schemeClr val="tx1"/>
                </a:solidFill>
                <a:latin typeface="Arial" charset="0"/>
                <a:ea typeface="+mn-ea"/>
                <a:cs typeface="Arial" charset="0"/>
              </a:defRPr>
            </a:lvl7pPr>
            <a:lvl8pPr marL="3429000" indent="-228600" algn="r" defTabSz="914400" rtl="0" eaLnBrk="0" fontAlgn="base" latinLnBrk="0" hangingPunct="0">
              <a:spcBef>
                <a:spcPct val="0"/>
              </a:spcBef>
              <a:spcAft>
                <a:spcPct val="0"/>
              </a:spcAft>
              <a:defRPr sz="3200" i="1" kern="1200">
                <a:solidFill>
                  <a:schemeClr val="tx1"/>
                </a:solidFill>
                <a:latin typeface="Arial" charset="0"/>
                <a:ea typeface="+mn-ea"/>
                <a:cs typeface="Arial" charset="0"/>
              </a:defRPr>
            </a:lvl8pPr>
            <a:lvl9pPr marL="3886200" indent="-228600" algn="r" defTabSz="914400" rtl="0" eaLnBrk="0" fontAlgn="base" latinLnBrk="0" hangingPunct="0">
              <a:spcBef>
                <a:spcPct val="0"/>
              </a:spcBef>
              <a:spcAft>
                <a:spcPct val="0"/>
              </a:spcAft>
              <a:defRPr sz="3200" i="1" kern="1200">
                <a:solidFill>
                  <a:schemeClr val="tx1"/>
                </a:solidFill>
                <a:latin typeface="Arial" charset="0"/>
                <a:ea typeface="+mn-ea"/>
                <a:cs typeface="Arial" charset="0"/>
              </a:defRPr>
            </a:lvl9pPr>
          </a:lstStyle>
          <a:p>
            <a:pPr algn="r" eaLnBrk="1" hangingPunct="1"/>
            <a:fld id="{DE388CA3-8A03-41DB-9B8A-333F62D3B023}" type="slidenum">
              <a:rPr lang="en-US" sz="1400" i="0" smtClean="0">
                <a:solidFill>
                  <a:schemeClr val="bg2"/>
                </a:solidFill>
              </a:rPr>
              <a:pPr algn="r" eaLnBrk="1" hangingPunct="1"/>
              <a:t>35</a:t>
            </a:fld>
            <a:endParaRPr lang="en-US" sz="1400" i="0" dirty="0" smtClean="0">
              <a:solidFill>
                <a:schemeClr val="bg2"/>
              </a:solidFill>
            </a:endParaRPr>
          </a:p>
        </p:txBody>
      </p:sp>
    </p:spTree>
    <p:extLst>
      <p:ext uri="{BB962C8B-B14F-4D97-AF65-F5344CB8AC3E}">
        <p14:creationId xmlns:p14="http://schemas.microsoft.com/office/powerpoint/2010/main" val="104148132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8311" y="457200"/>
            <a:ext cx="8139112" cy="835025"/>
          </a:xfrm>
        </p:spPr>
        <p:txBody>
          <a:bodyPr/>
          <a:lstStyle/>
          <a:p>
            <a:r>
              <a:rPr lang="en-US" dirty="0" smtClean="0"/>
              <a:t>Illustrating MetLife Income Guard</a:t>
            </a:r>
            <a:br>
              <a:rPr lang="en-US" dirty="0" smtClean="0"/>
            </a:br>
            <a:r>
              <a:rPr lang="en-US" sz="2000" dirty="0" smtClean="0"/>
              <a:t>Only Available in MetLife </a:t>
            </a:r>
            <a:r>
              <a:rPr lang="en-US" sz="2000" dirty="0"/>
              <a:t>Solutions</a:t>
            </a:r>
            <a:r>
              <a:rPr lang="en-US" sz="2000" baseline="30000" dirty="0"/>
              <a:t>SM</a:t>
            </a:r>
            <a:endParaRPr lang="en-US" sz="2000" dirty="0"/>
          </a:p>
        </p:txBody>
      </p:sp>
      <p:sp>
        <p:nvSpPr>
          <p:cNvPr id="5" name="Slide Number Placeholder 4"/>
          <p:cNvSpPr>
            <a:spLocks noGrp="1"/>
          </p:cNvSpPr>
          <p:nvPr>
            <p:ph type="sldNum" sz="quarter" idx="11"/>
          </p:nvPr>
        </p:nvSpPr>
        <p:spPr/>
        <p:txBody>
          <a:bodyPr/>
          <a:lstStyle/>
          <a:p>
            <a:pPr>
              <a:defRPr/>
            </a:pPr>
            <a:fld id="{42A35DFA-9448-4772-829D-09CFE838B59F}" type="slidenum">
              <a:rPr lang="en-US" smtClean="0"/>
              <a:pPr>
                <a:defRPr/>
              </a:pPr>
              <a:t>36</a:t>
            </a:fld>
            <a:endParaRPr lang="en-US" dirty="0"/>
          </a:p>
        </p:txBody>
      </p:sp>
      <p:pic>
        <p:nvPicPr>
          <p:cNvPr id="3074" name="Picture 2"/>
          <p:cNvPicPr>
            <a:picLocks noChangeAspect="1" noChangeArrowheads="1"/>
          </p:cNvPicPr>
          <p:nvPr/>
        </p:nvPicPr>
        <p:blipFill rotWithShape="1">
          <a:blip r:embed="rId3" cstate="email">
            <a:extLst>
              <a:ext uri="{28A0092B-C50C-407E-A947-70E740481C1C}">
                <a14:useLocalDpi xmlns:a14="http://schemas.microsoft.com/office/drawing/2010/main" val="0"/>
              </a:ext>
            </a:extLst>
          </a:blip>
          <a:srcRect/>
          <a:stretch/>
        </p:blipFill>
        <p:spPr bwMode="auto">
          <a:xfrm>
            <a:off x="3834245" y="1777999"/>
            <a:ext cx="4663109" cy="351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5"/>
          <p:cNvSpPr>
            <a:spLocks noGrp="1" noChangeArrowheads="1"/>
          </p:cNvSpPr>
          <p:nvPr>
            <p:ph type="ftr" sz="quarter" idx="10"/>
          </p:nvPr>
        </p:nvSpPr>
        <p:spPr>
          <a:xfrm>
            <a:off x="2473325" y="6600340"/>
            <a:ext cx="4557713" cy="24985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rgbClr val="333333"/>
                </a:solidFill>
                <a:latin typeface="Arial" pitchFamily="34" charset="0"/>
                <a:cs typeface="Arial" pitchFamily="34" charset="0"/>
              </a:defRPr>
            </a:lvl1pPr>
            <a:lvl2pPr marL="742950" indent="-285750" eaLnBrk="0" hangingPunct="0">
              <a:defRPr sz="3200" i="1">
                <a:solidFill>
                  <a:srgbClr val="333333"/>
                </a:solidFill>
                <a:latin typeface="Arial" pitchFamily="34" charset="0"/>
                <a:cs typeface="Arial" pitchFamily="34" charset="0"/>
              </a:defRPr>
            </a:lvl2pPr>
            <a:lvl3pPr marL="1143000" indent="-228600" eaLnBrk="0" hangingPunct="0">
              <a:defRPr sz="3200" i="1">
                <a:solidFill>
                  <a:srgbClr val="333333"/>
                </a:solidFill>
                <a:latin typeface="Arial" pitchFamily="34" charset="0"/>
                <a:cs typeface="Arial" pitchFamily="34" charset="0"/>
              </a:defRPr>
            </a:lvl3pPr>
            <a:lvl4pPr marL="1600200" indent="-228600" eaLnBrk="0" hangingPunct="0">
              <a:defRPr sz="3200" i="1">
                <a:solidFill>
                  <a:srgbClr val="333333"/>
                </a:solidFill>
                <a:latin typeface="Arial" pitchFamily="34" charset="0"/>
                <a:cs typeface="Arial" pitchFamily="34" charset="0"/>
              </a:defRPr>
            </a:lvl4pPr>
            <a:lvl5pPr marL="2057400" indent="-228600" eaLnBrk="0" hangingPunct="0">
              <a:defRPr sz="3200" i="1">
                <a:solidFill>
                  <a:srgbClr val="333333"/>
                </a:solidFill>
                <a:latin typeface="Arial" pitchFamily="34" charset="0"/>
                <a:cs typeface="Arial" pitchFamily="34" charset="0"/>
              </a:defRPr>
            </a:lvl5pPr>
            <a:lvl6pPr marL="2514600" indent="-228600" eaLnBrk="0" fontAlgn="base" hangingPunct="0">
              <a:spcBef>
                <a:spcPct val="0"/>
              </a:spcBef>
              <a:spcAft>
                <a:spcPct val="0"/>
              </a:spcAft>
              <a:defRPr sz="3200" i="1">
                <a:solidFill>
                  <a:srgbClr val="333333"/>
                </a:solidFill>
                <a:latin typeface="Arial" pitchFamily="34" charset="0"/>
                <a:cs typeface="Arial" pitchFamily="34" charset="0"/>
              </a:defRPr>
            </a:lvl6pPr>
            <a:lvl7pPr marL="2971800" indent="-228600" eaLnBrk="0" fontAlgn="base" hangingPunct="0">
              <a:spcBef>
                <a:spcPct val="0"/>
              </a:spcBef>
              <a:spcAft>
                <a:spcPct val="0"/>
              </a:spcAft>
              <a:defRPr sz="3200" i="1">
                <a:solidFill>
                  <a:srgbClr val="333333"/>
                </a:solidFill>
                <a:latin typeface="Arial" pitchFamily="34" charset="0"/>
                <a:cs typeface="Arial" pitchFamily="34" charset="0"/>
              </a:defRPr>
            </a:lvl7pPr>
            <a:lvl8pPr marL="3429000" indent="-228600" eaLnBrk="0" fontAlgn="base" hangingPunct="0">
              <a:spcBef>
                <a:spcPct val="0"/>
              </a:spcBef>
              <a:spcAft>
                <a:spcPct val="0"/>
              </a:spcAft>
              <a:defRPr sz="3200" i="1">
                <a:solidFill>
                  <a:srgbClr val="333333"/>
                </a:solidFill>
                <a:latin typeface="Arial" pitchFamily="34" charset="0"/>
                <a:cs typeface="Arial" pitchFamily="34" charset="0"/>
              </a:defRPr>
            </a:lvl8pPr>
            <a:lvl9pPr marL="3886200" indent="-228600" eaLnBrk="0" fontAlgn="base" hangingPunct="0">
              <a:spcBef>
                <a:spcPct val="0"/>
              </a:spcBef>
              <a:spcAft>
                <a:spcPct val="0"/>
              </a:spcAft>
              <a:defRPr sz="3200" i="1">
                <a:solidFill>
                  <a:srgbClr val="333333"/>
                </a:solidFill>
                <a:latin typeface="Arial" pitchFamily="34" charset="0"/>
                <a:cs typeface="Arial" pitchFamily="34" charset="0"/>
              </a:defRPr>
            </a:lvl9pPr>
          </a:lstStyle>
          <a:p>
            <a:pPr algn="ctr" eaLnBrk="1" hangingPunct="1"/>
            <a:r>
              <a:rPr lang="en-US" sz="1100" i="0" dirty="0" smtClean="0">
                <a:solidFill>
                  <a:schemeClr val="tx1"/>
                </a:solidFill>
              </a:rPr>
              <a:t>For Producer Use Only – Not For Use With the General Public</a:t>
            </a:r>
          </a:p>
        </p:txBody>
      </p:sp>
      <p:sp>
        <p:nvSpPr>
          <p:cNvPr id="3" name="TextBox 2"/>
          <p:cNvSpPr txBox="1"/>
          <p:nvPr/>
        </p:nvSpPr>
        <p:spPr>
          <a:xfrm>
            <a:off x="161636" y="1831876"/>
            <a:ext cx="3460172" cy="3447098"/>
          </a:xfrm>
          <a:prstGeom prst="rect">
            <a:avLst/>
          </a:prstGeom>
          <a:noFill/>
        </p:spPr>
        <p:txBody>
          <a:bodyPr wrap="square" rtlCol="0">
            <a:spAutoFit/>
          </a:bodyPr>
          <a:lstStyle/>
          <a:p>
            <a:pPr algn="ctr"/>
            <a:r>
              <a:rPr lang="en-US" sz="1800" i="0" dirty="0" smtClean="0"/>
              <a:t>MetLife Solutions</a:t>
            </a:r>
          </a:p>
          <a:p>
            <a:pPr marL="285750" lvl="0" indent="-285750">
              <a:buFont typeface="Arial" pitchFamily="34" charset="0"/>
              <a:buChar char="•"/>
            </a:pPr>
            <a:r>
              <a:rPr lang="en-US" sz="1400" i="0" dirty="0"/>
              <a:t>Clean, easy-to-use web-based system.</a:t>
            </a:r>
          </a:p>
          <a:p>
            <a:pPr marL="285750" lvl="0" indent="-285750">
              <a:buFont typeface="Arial" pitchFamily="34" charset="0"/>
              <a:buChar char="•"/>
            </a:pPr>
            <a:r>
              <a:rPr lang="en-US" sz="1400" i="0" dirty="0"/>
              <a:t>Collaborative tools – once you set up and save your case, team member(s) can open it without recreating. </a:t>
            </a:r>
          </a:p>
          <a:p>
            <a:pPr marL="285750" lvl="0" indent="-285750">
              <a:buFont typeface="Arial" pitchFamily="34" charset="0"/>
              <a:buChar char="•"/>
            </a:pPr>
            <a:r>
              <a:rPr lang="en-US" sz="1400" i="0" dirty="0"/>
              <a:t>An available real-time summary value sections which update as you make changes to benefits, premiums, rider selection, etc. </a:t>
            </a:r>
          </a:p>
          <a:p>
            <a:pPr marL="285750" lvl="0" indent="-285750">
              <a:buFont typeface="Arial" pitchFamily="34" charset="0"/>
              <a:buChar char="•"/>
            </a:pPr>
            <a:r>
              <a:rPr lang="en-US" sz="1400" i="0" dirty="0"/>
              <a:t>Customizable user preferences, including: personal photo, product selections, state preference and the ability to remove Snoopy from the illustration</a:t>
            </a:r>
            <a:r>
              <a:rPr lang="en-US" sz="1800" dirty="0"/>
              <a:t>. </a:t>
            </a:r>
          </a:p>
        </p:txBody>
      </p:sp>
    </p:spTree>
    <p:extLst>
      <p:ext uri="{BB962C8B-B14F-4D97-AF65-F5344CB8AC3E}">
        <p14:creationId xmlns:p14="http://schemas.microsoft.com/office/powerpoint/2010/main" val="345101451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dirty="0" smtClean="0"/>
              <a:t>Marketing Materials</a:t>
            </a:r>
            <a:endParaRPr lang="en-US" sz="2000" dirty="0" smtClean="0"/>
          </a:p>
        </p:txBody>
      </p:sp>
      <p:sp>
        <p:nvSpPr>
          <p:cNvPr id="5123"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rgbClr val="333333"/>
                </a:solidFill>
                <a:latin typeface="Arial" pitchFamily="34" charset="0"/>
                <a:cs typeface="Arial" pitchFamily="34" charset="0"/>
              </a:defRPr>
            </a:lvl1pPr>
            <a:lvl2pPr marL="742950" indent="-285750" eaLnBrk="0" hangingPunct="0">
              <a:defRPr sz="3200" i="1">
                <a:solidFill>
                  <a:srgbClr val="333333"/>
                </a:solidFill>
                <a:latin typeface="Arial" pitchFamily="34" charset="0"/>
                <a:cs typeface="Arial" pitchFamily="34" charset="0"/>
              </a:defRPr>
            </a:lvl2pPr>
            <a:lvl3pPr marL="1143000" indent="-228600" eaLnBrk="0" hangingPunct="0">
              <a:defRPr sz="3200" i="1">
                <a:solidFill>
                  <a:srgbClr val="333333"/>
                </a:solidFill>
                <a:latin typeface="Arial" pitchFamily="34" charset="0"/>
                <a:cs typeface="Arial" pitchFamily="34" charset="0"/>
              </a:defRPr>
            </a:lvl3pPr>
            <a:lvl4pPr marL="1600200" indent="-228600" eaLnBrk="0" hangingPunct="0">
              <a:defRPr sz="3200" i="1">
                <a:solidFill>
                  <a:srgbClr val="333333"/>
                </a:solidFill>
                <a:latin typeface="Arial" pitchFamily="34" charset="0"/>
                <a:cs typeface="Arial" pitchFamily="34" charset="0"/>
              </a:defRPr>
            </a:lvl4pPr>
            <a:lvl5pPr marL="2057400" indent="-228600" eaLnBrk="0" hangingPunct="0">
              <a:defRPr sz="3200" i="1">
                <a:solidFill>
                  <a:srgbClr val="333333"/>
                </a:solidFill>
                <a:latin typeface="Arial" pitchFamily="34" charset="0"/>
                <a:cs typeface="Arial" pitchFamily="34" charset="0"/>
              </a:defRPr>
            </a:lvl5pPr>
            <a:lvl6pPr marL="2514600" indent="-228600" eaLnBrk="0" fontAlgn="base" hangingPunct="0">
              <a:spcBef>
                <a:spcPct val="0"/>
              </a:spcBef>
              <a:spcAft>
                <a:spcPct val="0"/>
              </a:spcAft>
              <a:defRPr sz="3200" i="1">
                <a:solidFill>
                  <a:srgbClr val="333333"/>
                </a:solidFill>
                <a:latin typeface="Arial" pitchFamily="34" charset="0"/>
                <a:cs typeface="Arial" pitchFamily="34" charset="0"/>
              </a:defRPr>
            </a:lvl6pPr>
            <a:lvl7pPr marL="2971800" indent="-228600" eaLnBrk="0" fontAlgn="base" hangingPunct="0">
              <a:spcBef>
                <a:spcPct val="0"/>
              </a:spcBef>
              <a:spcAft>
                <a:spcPct val="0"/>
              </a:spcAft>
              <a:defRPr sz="3200" i="1">
                <a:solidFill>
                  <a:srgbClr val="333333"/>
                </a:solidFill>
                <a:latin typeface="Arial" pitchFamily="34" charset="0"/>
                <a:cs typeface="Arial" pitchFamily="34" charset="0"/>
              </a:defRPr>
            </a:lvl7pPr>
            <a:lvl8pPr marL="3429000" indent="-228600" eaLnBrk="0" fontAlgn="base" hangingPunct="0">
              <a:spcBef>
                <a:spcPct val="0"/>
              </a:spcBef>
              <a:spcAft>
                <a:spcPct val="0"/>
              </a:spcAft>
              <a:defRPr sz="3200" i="1">
                <a:solidFill>
                  <a:srgbClr val="333333"/>
                </a:solidFill>
                <a:latin typeface="Arial" pitchFamily="34" charset="0"/>
                <a:cs typeface="Arial" pitchFamily="34" charset="0"/>
              </a:defRPr>
            </a:lvl8pPr>
            <a:lvl9pPr marL="3886200" indent="-228600" eaLnBrk="0" fontAlgn="base" hangingPunct="0">
              <a:spcBef>
                <a:spcPct val="0"/>
              </a:spcBef>
              <a:spcAft>
                <a:spcPct val="0"/>
              </a:spcAft>
              <a:defRPr sz="3200" i="1">
                <a:solidFill>
                  <a:srgbClr val="333333"/>
                </a:solidFill>
                <a:latin typeface="Arial" pitchFamily="34" charset="0"/>
                <a:cs typeface="Arial" pitchFamily="34" charset="0"/>
              </a:defRPr>
            </a:lvl9pPr>
          </a:lstStyle>
          <a:p>
            <a:pPr eaLnBrk="1" hangingPunct="1"/>
            <a:fld id="{04C37900-B13F-4A1A-94FD-F363943E154C}" type="slidenum">
              <a:rPr lang="en-US" sz="1400" i="0" smtClean="0"/>
              <a:pPr eaLnBrk="1" hangingPunct="1"/>
              <a:t>37</a:t>
            </a:fld>
            <a:endParaRPr lang="en-US" sz="1400" i="0" dirty="0" smtClean="0"/>
          </a:p>
        </p:txBody>
      </p:sp>
      <p:sp>
        <p:nvSpPr>
          <p:cNvPr id="11" name="Rectangle 5"/>
          <p:cNvSpPr>
            <a:spLocks noGrp="1" noChangeArrowheads="1"/>
          </p:cNvSpPr>
          <p:nvPr>
            <p:ph type="ftr" sz="quarter" idx="10"/>
          </p:nvPr>
        </p:nvSpPr>
        <p:spPr>
          <a:xfrm>
            <a:off x="2473325" y="6610172"/>
            <a:ext cx="4557713" cy="24985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rgbClr val="333333"/>
                </a:solidFill>
                <a:latin typeface="Arial" pitchFamily="34" charset="0"/>
                <a:cs typeface="Arial" pitchFamily="34" charset="0"/>
              </a:defRPr>
            </a:lvl1pPr>
            <a:lvl2pPr marL="742950" indent="-285750" eaLnBrk="0" hangingPunct="0">
              <a:defRPr sz="3200" i="1">
                <a:solidFill>
                  <a:srgbClr val="333333"/>
                </a:solidFill>
                <a:latin typeface="Arial" pitchFamily="34" charset="0"/>
                <a:cs typeface="Arial" pitchFamily="34" charset="0"/>
              </a:defRPr>
            </a:lvl2pPr>
            <a:lvl3pPr marL="1143000" indent="-228600" eaLnBrk="0" hangingPunct="0">
              <a:defRPr sz="3200" i="1">
                <a:solidFill>
                  <a:srgbClr val="333333"/>
                </a:solidFill>
                <a:latin typeface="Arial" pitchFamily="34" charset="0"/>
                <a:cs typeface="Arial" pitchFamily="34" charset="0"/>
              </a:defRPr>
            </a:lvl3pPr>
            <a:lvl4pPr marL="1600200" indent="-228600" eaLnBrk="0" hangingPunct="0">
              <a:defRPr sz="3200" i="1">
                <a:solidFill>
                  <a:srgbClr val="333333"/>
                </a:solidFill>
                <a:latin typeface="Arial" pitchFamily="34" charset="0"/>
                <a:cs typeface="Arial" pitchFamily="34" charset="0"/>
              </a:defRPr>
            </a:lvl4pPr>
            <a:lvl5pPr marL="2057400" indent="-228600" eaLnBrk="0" hangingPunct="0">
              <a:defRPr sz="3200" i="1">
                <a:solidFill>
                  <a:srgbClr val="333333"/>
                </a:solidFill>
                <a:latin typeface="Arial" pitchFamily="34" charset="0"/>
                <a:cs typeface="Arial" pitchFamily="34" charset="0"/>
              </a:defRPr>
            </a:lvl5pPr>
            <a:lvl6pPr marL="2514600" indent="-228600" eaLnBrk="0" fontAlgn="base" hangingPunct="0">
              <a:spcBef>
                <a:spcPct val="0"/>
              </a:spcBef>
              <a:spcAft>
                <a:spcPct val="0"/>
              </a:spcAft>
              <a:defRPr sz="3200" i="1">
                <a:solidFill>
                  <a:srgbClr val="333333"/>
                </a:solidFill>
                <a:latin typeface="Arial" pitchFamily="34" charset="0"/>
                <a:cs typeface="Arial" pitchFamily="34" charset="0"/>
              </a:defRPr>
            </a:lvl6pPr>
            <a:lvl7pPr marL="2971800" indent="-228600" eaLnBrk="0" fontAlgn="base" hangingPunct="0">
              <a:spcBef>
                <a:spcPct val="0"/>
              </a:spcBef>
              <a:spcAft>
                <a:spcPct val="0"/>
              </a:spcAft>
              <a:defRPr sz="3200" i="1">
                <a:solidFill>
                  <a:srgbClr val="333333"/>
                </a:solidFill>
                <a:latin typeface="Arial" pitchFamily="34" charset="0"/>
                <a:cs typeface="Arial" pitchFamily="34" charset="0"/>
              </a:defRPr>
            </a:lvl7pPr>
            <a:lvl8pPr marL="3429000" indent="-228600" eaLnBrk="0" fontAlgn="base" hangingPunct="0">
              <a:spcBef>
                <a:spcPct val="0"/>
              </a:spcBef>
              <a:spcAft>
                <a:spcPct val="0"/>
              </a:spcAft>
              <a:defRPr sz="3200" i="1">
                <a:solidFill>
                  <a:srgbClr val="333333"/>
                </a:solidFill>
                <a:latin typeface="Arial" pitchFamily="34" charset="0"/>
                <a:cs typeface="Arial" pitchFamily="34" charset="0"/>
              </a:defRPr>
            </a:lvl8pPr>
            <a:lvl9pPr marL="3886200" indent="-228600" eaLnBrk="0" fontAlgn="base" hangingPunct="0">
              <a:spcBef>
                <a:spcPct val="0"/>
              </a:spcBef>
              <a:spcAft>
                <a:spcPct val="0"/>
              </a:spcAft>
              <a:defRPr sz="3200" i="1">
                <a:solidFill>
                  <a:srgbClr val="333333"/>
                </a:solidFill>
                <a:latin typeface="Arial" pitchFamily="34" charset="0"/>
                <a:cs typeface="Arial" pitchFamily="34" charset="0"/>
              </a:defRPr>
            </a:lvl9pPr>
          </a:lstStyle>
          <a:p>
            <a:pPr algn="ctr" eaLnBrk="1" hangingPunct="1"/>
            <a:r>
              <a:rPr lang="en-US" sz="1100" i="0" dirty="0" smtClean="0">
                <a:solidFill>
                  <a:schemeClr val="tx1"/>
                </a:solidFill>
              </a:rPr>
              <a:t>For Producer Use Only – Not For Use With the General Public</a:t>
            </a:r>
          </a:p>
        </p:txBody>
      </p:sp>
      <p:cxnSp>
        <p:nvCxnSpPr>
          <p:cNvPr id="4" name="Straight Connector 3"/>
          <p:cNvCxnSpPr/>
          <p:nvPr/>
        </p:nvCxnSpPr>
        <p:spPr>
          <a:xfrm>
            <a:off x="4507345" y="1681018"/>
            <a:ext cx="0" cy="476596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735782" y="1460244"/>
            <a:ext cx="2789382" cy="400110"/>
          </a:xfrm>
          <a:prstGeom prst="rect">
            <a:avLst/>
          </a:prstGeom>
          <a:noFill/>
        </p:spPr>
        <p:txBody>
          <a:bodyPr wrap="square" rtlCol="0">
            <a:spAutoFit/>
          </a:bodyPr>
          <a:lstStyle/>
          <a:p>
            <a:pPr algn="ctr"/>
            <a:r>
              <a:rPr lang="en-US" sz="2000" i="0" dirty="0" smtClean="0"/>
              <a:t>Consumer Materials</a:t>
            </a:r>
            <a:endParaRPr lang="en-US" sz="2000" i="0" dirty="0"/>
          </a:p>
        </p:txBody>
      </p:sp>
      <p:sp>
        <p:nvSpPr>
          <p:cNvPr id="12" name="TextBox 11"/>
          <p:cNvSpPr txBox="1"/>
          <p:nvPr/>
        </p:nvSpPr>
        <p:spPr>
          <a:xfrm>
            <a:off x="609600" y="1448482"/>
            <a:ext cx="2789382" cy="400110"/>
          </a:xfrm>
          <a:prstGeom prst="rect">
            <a:avLst/>
          </a:prstGeom>
          <a:noFill/>
        </p:spPr>
        <p:txBody>
          <a:bodyPr wrap="square" rtlCol="0">
            <a:spAutoFit/>
          </a:bodyPr>
          <a:lstStyle/>
          <a:p>
            <a:pPr algn="ctr"/>
            <a:r>
              <a:rPr lang="en-US" sz="2000" i="0" dirty="0" smtClean="0"/>
              <a:t>Producer Materials</a:t>
            </a:r>
            <a:endParaRPr lang="en-US" sz="2000" i="0" dirty="0"/>
          </a:p>
        </p:txBody>
      </p:sp>
      <p:sp>
        <p:nvSpPr>
          <p:cNvPr id="13" name="TextBox 12"/>
          <p:cNvSpPr txBox="1"/>
          <p:nvPr/>
        </p:nvSpPr>
        <p:spPr>
          <a:xfrm>
            <a:off x="4708093" y="2108837"/>
            <a:ext cx="2917825" cy="1323439"/>
          </a:xfrm>
          <a:prstGeom prst="rect">
            <a:avLst/>
          </a:prstGeom>
          <a:noFill/>
        </p:spPr>
        <p:txBody>
          <a:bodyPr>
            <a:spAutoFit/>
          </a:bodyPr>
          <a:lstStyle/>
          <a:p>
            <a:pPr marL="285750" indent="-285750">
              <a:buFont typeface="Wingdings" pitchFamily="2" charset="2"/>
              <a:buChar char="ü"/>
              <a:defRPr/>
            </a:pPr>
            <a:r>
              <a:rPr lang="en-US" sz="1600" i="0" dirty="0" smtClean="0"/>
              <a:t>Product </a:t>
            </a:r>
            <a:r>
              <a:rPr lang="en-US" sz="1600" i="0" dirty="0"/>
              <a:t>Brochure</a:t>
            </a:r>
          </a:p>
          <a:p>
            <a:pPr marL="285750" indent="-285750">
              <a:buFont typeface="Wingdings" pitchFamily="2" charset="2"/>
              <a:buChar char="ü"/>
              <a:defRPr/>
            </a:pPr>
            <a:r>
              <a:rPr lang="en-US" sz="1600" i="0" dirty="0"/>
              <a:t>Sales idea flyers</a:t>
            </a:r>
          </a:p>
          <a:p>
            <a:pPr marL="285750" indent="-285750">
              <a:buFont typeface="Wingdings" pitchFamily="2" charset="2"/>
              <a:buChar char="ü"/>
              <a:defRPr/>
            </a:pPr>
            <a:r>
              <a:rPr lang="en-US" sz="1600" i="0" dirty="0"/>
              <a:t>Letter/eMail</a:t>
            </a:r>
          </a:p>
          <a:p>
            <a:pPr marL="285750" indent="-285750">
              <a:buFont typeface="Wingdings" pitchFamily="2" charset="2"/>
              <a:buChar char="ü"/>
              <a:defRPr/>
            </a:pPr>
            <a:r>
              <a:rPr lang="en-US" sz="1600" i="0" dirty="0"/>
              <a:t>Updated Core Stories</a:t>
            </a:r>
          </a:p>
          <a:p>
            <a:pPr marL="285750" indent="-285750">
              <a:buFont typeface="Wingdings" pitchFamily="2" charset="2"/>
              <a:buChar char="ü"/>
              <a:defRPr/>
            </a:pPr>
            <a:r>
              <a:rPr lang="en-US" sz="1600" i="0" dirty="0"/>
              <a:t>Updated MultiLife Pieces</a:t>
            </a:r>
          </a:p>
        </p:txBody>
      </p:sp>
      <p:sp>
        <p:nvSpPr>
          <p:cNvPr id="14" name="TextBox 13"/>
          <p:cNvSpPr txBox="1"/>
          <p:nvPr/>
        </p:nvSpPr>
        <p:spPr>
          <a:xfrm>
            <a:off x="154565" y="1860354"/>
            <a:ext cx="4062412" cy="2062103"/>
          </a:xfrm>
          <a:prstGeom prst="rect">
            <a:avLst/>
          </a:prstGeom>
          <a:noFill/>
        </p:spPr>
        <p:txBody>
          <a:bodyPr>
            <a:spAutoFit/>
          </a:bodyPr>
          <a:lstStyle/>
          <a:p>
            <a:pPr marL="285750" indent="-285750">
              <a:buFont typeface="Wingdings" pitchFamily="2" charset="2"/>
              <a:buChar char="ü"/>
              <a:defRPr/>
            </a:pPr>
            <a:r>
              <a:rPr lang="en-US" sz="1600" i="0" dirty="0" smtClean="0"/>
              <a:t>Product </a:t>
            </a:r>
            <a:r>
              <a:rPr lang="en-US" sz="1600" i="0" dirty="0"/>
              <a:t>Guide</a:t>
            </a:r>
          </a:p>
          <a:p>
            <a:pPr marL="285750" indent="-285750">
              <a:buFont typeface="Wingdings" pitchFamily="2" charset="2"/>
              <a:buChar char="ü"/>
              <a:defRPr/>
            </a:pPr>
            <a:r>
              <a:rPr lang="en-US" sz="1600" i="0" dirty="0"/>
              <a:t>Products at a Glance</a:t>
            </a:r>
          </a:p>
          <a:p>
            <a:pPr marL="285750" indent="-285750">
              <a:buFont typeface="Wingdings" pitchFamily="2" charset="2"/>
              <a:buChar char="ü"/>
              <a:defRPr/>
            </a:pPr>
            <a:r>
              <a:rPr lang="en-US" sz="1600" i="0" dirty="0"/>
              <a:t>eCard</a:t>
            </a:r>
          </a:p>
          <a:p>
            <a:pPr marL="285750" indent="-285750">
              <a:buFont typeface="Wingdings" pitchFamily="2" charset="2"/>
              <a:buChar char="ü"/>
              <a:defRPr/>
            </a:pPr>
            <a:r>
              <a:rPr lang="en-US" sz="1600" i="0" dirty="0"/>
              <a:t>Approval Grid</a:t>
            </a:r>
          </a:p>
          <a:p>
            <a:pPr marL="285750" indent="-285750">
              <a:buFont typeface="Wingdings" pitchFamily="2" charset="2"/>
              <a:buChar char="ü"/>
              <a:defRPr/>
            </a:pPr>
            <a:r>
              <a:rPr lang="en-US" sz="1600" i="0" dirty="0"/>
              <a:t>Updated Hot Spots/Case Study</a:t>
            </a:r>
          </a:p>
          <a:p>
            <a:pPr marL="285750" indent="-285750">
              <a:buFont typeface="Wingdings" pitchFamily="2" charset="2"/>
              <a:buChar char="ü"/>
              <a:defRPr/>
            </a:pPr>
            <a:r>
              <a:rPr lang="en-US" sz="1600" i="0" dirty="0" smtClean="0"/>
              <a:t>MetLife Income </a:t>
            </a:r>
            <a:r>
              <a:rPr lang="en-US" sz="1600" i="0" dirty="0"/>
              <a:t>Guard/Advantage </a:t>
            </a:r>
            <a:r>
              <a:rPr lang="en-US" sz="1600" i="0" dirty="0" smtClean="0"/>
              <a:t>Comparison</a:t>
            </a:r>
            <a:endParaRPr lang="en-US" sz="1600" i="0" dirty="0"/>
          </a:p>
          <a:p>
            <a:pPr marL="285750" indent="-285750">
              <a:buFont typeface="Wingdings" pitchFamily="2" charset="2"/>
              <a:buChar char="ü"/>
              <a:defRPr/>
            </a:pPr>
            <a:r>
              <a:rPr lang="en-US" sz="1600" i="0" dirty="0" smtClean="0"/>
              <a:t>Multiple </a:t>
            </a:r>
            <a:r>
              <a:rPr lang="en-US" sz="1600" i="0" dirty="0"/>
              <a:t>Competitive Pieces</a:t>
            </a:r>
          </a:p>
        </p:txBody>
      </p:sp>
      <p:pic>
        <p:nvPicPr>
          <p:cNvPr id="1027" name="Picture 3"/>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031038" y="4025340"/>
            <a:ext cx="1797373" cy="241320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2"/>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320632" y="4025340"/>
            <a:ext cx="1865139" cy="241320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3"/>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2353265" y="4027187"/>
            <a:ext cx="1863711" cy="241135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p:cNvPicPr>
            <a:picLocks noChangeAspect="1" noChangeArrowheads="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4948606" y="4025340"/>
            <a:ext cx="1865272" cy="241320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7693136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Take-aways</a:t>
            </a:r>
            <a:endParaRPr lang="en-US" dirty="0"/>
          </a:p>
        </p:txBody>
      </p:sp>
      <p:sp>
        <p:nvSpPr>
          <p:cNvPr id="5" name="Slide Number Placeholder 4"/>
          <p:cNvSpPr>
            <a:spLocks noGrp="1"/>
          </p:cNvSpPr>
          <p:nvPr>
            <p:ph type="sldNum" sz="quarter" idx="11"/>
          </p:nvPr>
        </p:nvSpPr>
        <p:spPr/>
        <p:txBody>
          <a:bodyPr/>
          <a:lstStyle/>
          <a:p>
            <a:pPr>
              <a:defRPr/>
            </a:pPr>
            <a:fld id="{42A35DFA-9448-4772-829D-09CFE838B59F}" type="slidenum">
              <a:rPr lang="en-US" smtClean="0"/>
              <a:pPr>
                <a:defRPr/>
              </a:pPr>
              <a:t>38</a:t>
            </a:fld>
            <a:endParaRPr lang="en-US" dirty="0"/>
          </a:p>
        </p:txBody>
      </p:sp>
      <p:sp>
        <p:nvSpPr>
          <p:cNvPr id="6" name="TextBox 5"/>
          <p:cNvSpPr txBox="1"/>
          <p:nvPr/>
        </p:nvSpPr>
        <p:spPr>
          <a:xfrm>
            <a:off x="373166" y="1641989"/>
            <a:ext cx="7863348" cy="2554545"/>
          </a:xfrm>
          <a:prstGeom prst="rect">
            <a:avLst/>
          </a:prstGeom>
          <a:noFill/>
        </p:spPr>
        <p:txBody>
          <a:bodyPr wrap="square" rtlCol="0">
            <a:spAutoFit/>
          </a:bodyPr>
          <a:lstStyle/>
          <a:p>
            <a:pPr marL="342900" indent="-342900">
              <a:buFont typeface="Wingdings" pitchFamily="2" charset="2"/>
              <a:buChar char="ü"/>
            </a:pPr>
            <a:r>
              <a:rPr lang="en-US" sz="2000" i="0" dirty="0" smtClean="0"/>
              <a:t>Seven new riders</a:t>
            </a:r>
          </a:p>
          <a:p>
            <a:pPr marL="342900" indent="-342900">
              <a:buFont typeface="Wingdings" pitchFamily="2" charset="2"/>
              <a:buChar char="ü"/>
            </a:pPr>
            <a:r>
              <a:rPr lang="en-US" sz="2000" i="0" dirty="0" smtClean="0"/>
              <a:t>Specialty Your Occupation language for medical/dental professionals</a:t>
            </a:r>
          </a:p>
          <a:p>
            <a:pPr marL="342900" indent="-342900">
              <a:buFont typeface="Wingdings" pitchFamily="2" charset="2"/>
              <a:buChar char="ü"/>
            </a:pPr>
            <a:r>
              <a:rPr lang="en-US" sz="2000" i="0" dirty="0" smtClean="0"/>
              <a:t>“Stackable” discounts/premium reductions*</a:t>
            </a:r>
          </a:p>
          <a:p>
            <a:pPr marL="342900" indent="-342900">
              <a:buFont typeface="Wingdings" pitchFamily="2" charset="2"/>
              <a:buChar char="ü"/>
            </a:pPr>
            <a:r>
              <a:rPr lang="en-US" sz="2000" i="0" dirty="0" smtClean="0"/>
              <a:t>Enhancements to Residual riders</a:t>
            </a:r>
          </a:p>
          <a:p>
            <a:pPr marL="342900" indent="-342900">
              <a:buFont typeface="Wingdings" pitchFamily="2" charset="2"/>
              <a:buChar char="ü"/>
            </a:pPr>
            <a:r>
              <a:rPr lang="en-US" sz="2000" i="0" dirty="0" smtClean="0"/>
              <a:t>Rates re-sloped towards younger ages (25-50)</a:t>
            </a:r>
          </a:p>
          <a:p>
            <a:pPr marL="342900" indent="-342900">
              <a:buFont typeface="Wingdings" pitchFamily="2" charset="2"/>
              <a:buChar char="ü"/>
            </a:pPr>
            <a:r>
              <a:rPr lang="en-US" sz="2000" i="0" dirty="0" smtClean="0"/>
              <a:t>New shorter application</a:t>
            </a:r>
          </a:p>
          <a:p>
            <a:pPr marL="342900" indent="-342900">
              <a:buFont typeface="Wingdings" pitchFamily="2" charset="2"/>
              <a:buChar char="ü"/>
            </a:pPr>
            <a:r>
              <a:rPr lang="en-US" sz="2000" i="0" dirty="0" smtClean="0"/>
              <a:t>New suite of supporting marketing materials</a:t>
            </a:r>
            <a:endParaRPr lang="en-US" sz="2000" i="0" dirty="0"/>
          </a:p>
        </p:txBody>
      </p:sp>
      <p:pic>
        <p:nvPicPr>
          <p:cNvPr id="1026"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5851205" y="3666513"/>
            <a:ext cx="2941446" cy="24055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2045109" y="5018372"/>
            <a:ext cx="3647769" cy="400110"/>
          </a:xfrm>
          <a:prstGeom prst="rect">
            <a:avLst/>
          </a:prstGeom>
          <a:noFill/>
        </p:spPr>
        <p:txBody>
          <a:bodyPr wrap="square" rtlCol="0">
            <a:spAutoFit/>
          </a:bodyPr>
          <a:lstStyle/>
          <a:p>
            <a:pPr algn="ctr"/>
            <a:r>
              <a:rPr lang="en-US" sz="2000" b="1" i="0" dirty="0" smtClean="0">
                <a:solidFill>
                  <a:srgbClr val="660066"/>
                </a:solidFill>
              </a:rPr>
              <a:t>We’ve been working </a:t>
            </a:r>
            <a:r>
              <a:rPr lang="en-US" sz="2000" b="1" i="0" dirty="0">
                <a:solidFill>
                  <a:srgbClr val="660066"/>
                </a:solidFill>
              </a:rPr>
              <a:t>for you!</a:t>
            </a:r>
          </a:p>
        </p:txBody>
      </p:sp>
      <p:sp>
        <p:nvSpPr>
          <p:cNvPr id="9" name="Rectangle 5"/>
          <p:cNvSpPr txBox="1">
            <a:spLocks noChangeArrowheads="1"/>
          </p:cNvSpPr>
          <p:nvPr/>
        </p:nvSpPr>
        <p:spPr bwMode="auto">
          <a:xfrm>
            <a:off x="2473325" y="6600340"/>
            <a:ext cx="4557713" cy="249852"/>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3200" i="1" kern="1200">
                <a:solidFill>
                  <a:srgbClr val="333333"/>
                </a:solidFill>
                <a:latin typeface="Arial" pitchFamily="34" charset="0"/>
                <a:ea typeface="+mn-ea"/>
                <a:cs typeface="Arial" pitchFamily="34" charset="0"/>
              </a:defRPr>
            </a:lvl1pPr>
            <a:lvl2pPr marL="742950" indent="-285750" algn="l" rtl="0" eaLnBrk="0" fontAlgn="base" hangingPunct="0">
              <a:spcBef>
                <a:spcPct val="0"/>
              </a:spcBef>
              <a:spcAft>
                <a:spcPct val="0"/>
              </a:spcAft>
              <a:defRPr sz="3200" i="1" kern="1200">
                <a:solidFill>
                  <a:srgbClr val="333333"/>
                </a:solidFill>
                <a:latin typeface="Arial" pitchFamily="34" charset="0"/>
                <a:ea typeface="+mn-ea"/>
                <a:cs typeface="Arial" pitchFamily="34" charset="0"/>
              </a:defRPr>
            </a:lvl2pPr>
            <a:lvl3pPr marL="1143000" indent="-228600" algn="l" rtl="0" eaLnBrk="0" fontAlgn="base" hangingPunct="0">
              <a:spcBef>
                <a:spcPct val="0"/>
              </a:spcBef>
              <a:spcAft>
                <a:spcPct val="0"/>
              </a:spcAft>
              <a:defRPr sz="3200" i="1" kern="1200">
                <a:solidFill>
                  <a:srgbClr val="333333"/>
                </a:solidFill>
                <a:latin typeface="Arial" pitchFamily="34" charset="0"/>
                <a:ea typeface="+mn-ea"/>
                <a:cs typeface="Arial" pitchFamily="34" charset="0"/>
              </a:defRPr>
            </a:lvl3pPr>
            <a:lvl4pPr marL="1600200" indent="-228600" algn="l" rtl="0" eaLnBrk="0" fontAlgn="base" hangingPunct="0">
              <a:spcBef>
                <a:spcPct val="0"/>
              </a:spcBef>
              <a:spcAft>
                <a:spcPct val="0"/>
              </a:spcAft>
              <a:defRPr sz="3200" i="1" kern="1200">
                <a:solidFill>
                  <a:srgbClr val="333333"/>
                </a:solidFill>
                <a:latin typeface="Arial" pitchFamily="34" charset="0"/>
                <a:ea typeface="+mn-ea"/>
                <a:cs typeface="Arial" pitchFamily="34" charset="0"/>
              </a:defRPr>
            </a:lvl4pPr>
            <a:lvl5pPr marL="2057400" indent="-228600" algn="l" rtl="0" eaLnBrk="0" fontAlgn="base" hangingPunct="0">
              <a:spcBef>
                <a:spcPct val="0"/>
              </a:spcBef>
              <a:spcAft>
                <a:spcPct val="0"/>
              </a:spcAft>
              <a:defRPr sz="3200" i="1" kern="1200">
                <a:solidFill>
                  <a:srgbClr val="333333"/>
                </a:solidFill>
                <a:latin typeface="Arial" pitchFamily="34" charset="0"/>
                <a:ea typeface="+mn-ea"/>
                <a:cs typeface="Arial" pitchFamily="34" charset="0"/>
              </a:defRPr>
            </a:lvl5pPr>
            <a:lvl6pPr marL="2514600" indent="-228600" algn="l" defTabSz="914400" rtl="0" eaLnBrk="0" fontAlgn="base" latinLnBrk="0" hangingPunct="0">
              <a:spcBef>
                <a:spcPct val="0"/>
              </a:spcBef>
              <a:spcAft>
                <a:spcPct val="0"/>
              </a:spcAft>
              <a:defRPr sz="3200" i="1" kern="1200">
                <a:solidFill>
                  <a:srgbClr val="333333"/>
                </a:solidFill>
                <a:latin typeface="Arial" pitchFamily="34" charset="0"/>
                <a:ea typeface="+mn-ea"/>
                <a:cs typeface="Arial" pitchFamily="34" charset="0"/>
              </a:defRPr>
            </a:lvl6pPr>
            <a:lvl7pPr marL="2971800" indent="-228600" algn="l" defTabSz="914400" rtl="0" eaLnBrk="0" fontAlgn="base" latinLnBrk="0" hangingPunct="0">
              <a:spcBef>
                <a:spcPct val="0"/>
              </a:spcBef>
              <a:spcAft>
                <a:spcPct val="0"/>
              </a:spcAft>
              <a:defRPr sz="3200" i="1" kern="1200">
                <a:solidFill>
                  <a:srgbClr val="333333"/>
                </a:solidFill>
                <a:latin typeface="Arial" pitchFamily="34" charset="0"/>
                <a:ea typeface="+mn-ea"/>
                <a:cs typeface="Arial" pitchFamily="34" charset="0"/>
              </a:defRPr>
            </a:lvl7pPr>
            <a:lvl8pPr marL="3429000" indent="-228600" algn="l" defTabSz="914400" rtl="0" eaLnBrk="0" fontAlgn="base" latinLnBrk="0" hangingPunct="0">
              <a:spcBef>
                <a:spcPct val="0"/>
              </a:spcBef>
              <a:spcAft>
                <a:spcPct val="0"/>
              </a:spcAft>
              <a:defRPr sz="3200" i="1" kern="1200">
                <a:solidFill>
                  <a:srgbClr val="333333"/>
                </a:solidFill>
                <a:latin typeface="Arial" pitchFamily="34" charset="0"/>
                <a:ea typeface="+mn-ea"/>
                <a:cs typeface="Arial" pitchFamily="34" charset="0"/>
              </a:defRPr>
            </a:lvl8pPr>
            <a:lvl9pPr marL="3886200" indent="-228600" algn="l" defTabSz="914400" rtl="0" eaLnBrk="0" fontAlgn="base" latinLnBrk="0" hangingPunct="0">
              <a:spcBef>
                <a:spcPct val="0"/>
              </a:spcBef>
              <a:spcAft>
                <a:spcPct val="0"/>
              </a:spcAft>
              <a:defRPr sz="3200" i="1" kern="1200">
                <a:solidFill>
                  <a:srgbClr val="333333"/>
                </a:solidFill>
                <a:latin typeface="Arial" pitchFamily="34" charset="0"/>
                <a:ea typeface="+mn-ea"/>
                <a:cs typeface="Arial" pitchFamily="34" charset="0"/>
              </a:defRPr>
            </a:lvl9pPr>
          </a:lstStyle>
          <a:p>
            <a:pPr algn="ctr" eaLnBrk="1" hangingPunct="1"/>
            <a:r>
              <a:rPr lang="en-US" sz="1100" i="0" dirty="0" smtClean="0">
                <a:solidFill>
                  <a:schemeClr val="tx1"/>
                </a:solidFill>
              </a:rPr>
              <a:t>For Producer Use Only – Not For Use With the General Public</a:t>
            </a:r>
          </a:p>
        </p:txBody>
      </p:sp>
      <p:sp>
        <p:nvSpPr>
          <p:cNvPr id="10" name="TextBox 9"/>
          <p:cNvSpPr txBox="1"/>
          <p:nvPr/>
        </p:nvSpPr>
        <p:spPr>
          <a:xfrm>
            <a:off x="369399" y="6169068"/>
            <a:ext cx="4026090" cy="246221"/>
          </a:xfrm>
          <a:prstGeom prst="rect">
            <a:avLst/>
          </a:prstGeom>
          <a:noFill/>
        </p:spPr>
        <p:txBody>
          <a:bodyPr wrap="square" rtlCol="0">
            <a:spAutoFit/>
          </a:bodyPr>
          <a:lstStyle/>
          <a:p>
            <a:r>
              <a:rPr lang="en-US" sz="1000" dirty="0" smtClean="0"/>
              <a:t>* Conditions Apply</a:t>
            </a:r>
            <a:endParaRPr lang="en-US" sz="1000" dirty="0"/>
          </a:p>
        </p:txBody>
      </p:sp>
    </p:spTree>
    <p:extLst>
      <p:ext uri="{BB962C8B-B14F-4D97-AF65-F5344CB8AC3E}">
        <p14:creationId xmlns:p14="http://schemas.microsoft.com/office/powerpoint/2010/main" val="334335249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6"/>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rgbClr val="333333"/>
                </a:solidFill>
                <a:latin typeface="Arial" pitchFamily="34" charset="0"/>
                <a:cs typeface="Arial" pitchFamily="34" charset="0"/>
              </a:defRPr>
            </a:lvl1pPr>
            <a:lvl2pPr marL="742950" indent="-285750" eaLnBrk="0" hangingPunct="0">
              <a:defRPr sz="3200" i="1">
                <a:solidFill>
                  <a:srgbClr val="333333"/>
                </a:solidFill>
                <a:latin typeface="Arial" pitchFamily="34" charset="0"/>
                <a:cs typeface="Arial" pitchFamily="34" charset="0"/>
              </a:defRPr>
            </a:lvl2pPr>
            <a:lvl3pPr marL="1143000" indent="-228600" eaLnBrk="0" hangingPunct="0">
              <a:defRPr sz="3200" i="1">
                <a:solidFill>
                  <a:srgbClr val="333333"/>
                </a:solidFill>
                <a:latin typeface="Arial" pitchFamily="34" charset="0"/>
                <a:cs typeface="Arial" pitchFamily="34" charset="0"/>
              </a:defRPr>
            </a:lvl3pPr>
            <a:lvl4pPr marL="1600200" indent="-228600" eaLnBrk="0" hangingPunct="0">
              <a:defRPr sz="3200" i="1">
                <a:solidFill>
                  <a:srgbClr val="333333"/>
                </a:solidFill>
                <a:latin typeface="Arial" pitchFamily="34" charset="0"/>
                <a:cs typeface="Arial" pitchFamily="34" charset="0"/>
              </a:defRPr>
            </a:lvl4pPr>
            <a:lvl5pPr marL="2057400" indent="-228600" eaLnBrk="0" hangingPunct="0">
              <a:defRPr sz="3200" i="1">
                <a:solidFill>
                  <a:srgbClr val="333333"/>
                </a:solidFill>
                <a:latin typeface="Arial" pitchFamily="34" charset="0"/>
                <a:cs typeface="Arial" pitchFamily="34" charset="0"/>
              </a:defRPr>
            </a:lvl5pPr>
            <a:lvl6pPr marL="2514600" indent="-228600" eaLnBrk="0" fontAlgn="base" hangingPunct="0">
              <a:spcBef>
                <a:spcPct val="0"/>
              </a:spcBef>
              <a:spcAft>
                <a:spcPct val="0"/>
              </a:spcAft>
              <a:defRPr sz="3200" i="1">
                <a:solidFill>
                  <a:srgbClr val="333333"/>
                </a:solidFill>
                <a:latin typeface="Arial" pitchFamily="34" charset="0"/>
                <a:cs typeface="Arial" pitchFamily="34" charset="0"/>
              </a:defRPr>
            </a:lvl6pPr>
            <a:lvl7pPr marL="2971800" indent="-228600" eaLnBrk="0" fontAlgn="base" hangingPunct="0">
              <a:spcBef>
                <a:spcPct val="0"/>
              </a:spcBef>
              <a:spcAft>
                <a:spcPct val="0"/>
              </a:spcAft>
              <a:defRPr sz="3200" i="1">
                <a:solidFill>
                  <a:srgbClr val="333333"/>
                </a:solidFill>
                <a:latin typeface="Arial" pitchFamily="34" charset="0"/>
                <a:cs typeface="Arial" pitchFamily="34" charset="0"/>
              </a:defRPr>
            </a:lvl7pPr>
            <a:lvl8pPr marL="3429000" indent="-228600" eaLnBrk="0" fontAlgn="base" hangingPunct="0">
              <a:spcBef>
                <a:spcPct val="0"/>
              </a:spcBef>
              <a:spcAft>
                <a:spcPct val="0"/>
              </a:spcAft>
              <a:defRPr sz="3200" i="1">
                <a:solidFill>
                  <a:srgbClr val="333333"/>
                </a:solidFill>
                <a:latin typeface="Arial" pitchFamily="34" charset="0"/>
                <a:cs typeface="Arial" pitchFamily="34" charset="0"/>
              </a:defRPr>
            </a:lvl8pPr>
            <a:lvl9pPr marL="3886200" indent="-228600" eaLnBrk="0" fontAlgn="base" hangingPunct="0">
              <a:spcBef>
                <a:spcPct val="0"/>
              </a:spcBef>
              <a:spcAft>
                <a:spcPct val="0"/>
              </a:spcAft>
              <a:defRPr sz="3200" i="1">
                <a:solidFill>
                  <a:srgbClr val="333333"/>
                </a:solidFill>
                <a:latin typeface="Arial" pitchFamily="34" charset="0"/>
                <a:cs typeface="Arial" pitchFamily="34" charset="0"/>
              </a:defRPr>
            </a:lvl9pPr>
          </a:lstStyle>
          <a:p>
            <a:pPr eaLnBrk="1" hangingPunct="1"/>
            <a:fld id="{2CBA3525-B120-417F-9436-825021564755}" type="slidenum">
              <a:rPr lang="en-US" sz="1400" i="0" smtClean="0"/>
              <a:pPr eaLnBrk="1" hangingPunct="1"/>
              <a:t>39</a:t>
            </a:fld>
            <a:endParaRPr lang="en-US" sz="1400" i="0" dirty="0" smtClean="0"/>
          </a:p>
        </p:txBody>
      </p:sp>
      <p:pic>
        <p:nvPicPr>
          <p:cNvPr id="21507" name="Picture 2" descr="metlifelogo_pms28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557788"/>
            <a:ext cx="4927600" cy="1081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8" name="Rectangle 3"/>
          <p:cNvSpPr>
            <a:spLocks noChangeArrowheads="1"/>
          </p:cNvSpPr>
          <p:nvPr/>
        </p:nvSpPr>
        <p:spPr bwMode="auto">
          <a:xfrm>
            <a:off x="218538" y="5031927"/>
            <a:ext cx="4425950" cy="1477328"/>
          </a:xfrm>
          <a:prstGeom prst="rect">
            <a:avLst/>
          </a:prstGeom>
          <a:noFill/>
          <a:ln>
            <a:noFill/>
          </a:ln>
          <a:effectLst/>
          <a:extLst>
            <a:ext uri="{909E8E84-426E-40DD-AFC4-6F175D3DCCD1}">
              <a14:hiddenFill xmlns:a14="http://schemas.microsoft.com/office/drawing/2010/main">
                <a:solidFill>
                  <a:srgbClr val="3976D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eaLnBrk="0" hangingPunct="0"/>
            <a:r>
              <a:rPr lang="en-US" sz="1200" b="1" i="0" dirty="0">
                <a:solidFill>
                  <a:schemeClr val="tx1"/>
                </a:solidFill>
              </a:rPr>
              <a:t>Metropolitan Life Insurance Company</a:t>
            </a:r>
          </a:p>
          <a:p>
            <a:pPr eaLnBrk="0" hangingPunct="0"/>
            <a:r>
              <a:rPr lang="en-US" sz="1200" i="0" dirty="0">
                <a:solidFill>
                  <a:schemeClr val="tx1"/>
                </a:solidFill>
              </a:rPr>
              <a:t>New York, NY 10166</a:t>
            </a:r>
          </a:p>
          <a:p>
            <a:pPr eaLnBrk="0" hangingPunct="0"/>
            <a:r>
              <a:rPr lang="en-US" sz="1200" i="0" dirty="0" smtClean="0">
                <a:solidFill>
                  <a:schemeClr val="tx1"/>
                </a:solidFill>
              </a:rPr>
              <a:t>metlife.com</a:t>
            </a:r>
            <a:endParaRPr lang="en-US" sz="1200" i="0" dirty="0">
              <a:solidFill>
                <a:schemeClr val="tx1"/>
              </a:solidFill>
            </a:endParaRPr>
          </a:p>
          <a:p>
            <a:pPr eaLnBrk="0" hangingPunct="0"/>
            <a:r>
              <a:rPr lang="en-US" sz="1200" i="0" dirty="0">
                <a:solidFill>
                  <a:schemeClr val="tx1"/>
                </a:solidFill>
              </a:rPr>
              <a:t>© </a:t>
            </a:r>
            <a:r>
              <a:rPr lang="en-US" sz="1200" i="0" dirty="0" smtClean="0">
                <a:solidFill>
                  <a:schemeClr val="tx1"/>
                </a:solidFill>
              </a:rPr>
              <a:t>2013 </a:t>
            </a:r>
            <a:r>
              <a:rPr lang="en-US" sz="1200" i="0" dirty="0">
                <a:solidFill>
                  <a:schemeClr val="tx1"/>
                </a:solidFill>
              </a:rPr>
              <a:t>METLIFE, INC. </a:t>
            </a:r>
          </a:p>
          <a:p>
            <a:pPr eaLnBrk="0" hangingPunct="0"/>
            <a:r>
              <a:rPr lang="en-US" sz="1200" i="0" dirty="0">
                <a:solidFill>
                  <a:schemeClr val="tx1"/>
                </a:solidFill>
              </a:rPr>
              <a:t>PEANUTS </a:t>
            </a:r>
            <a:r>
              <a:rPr lang="en-US" sz="1200" i="0" dirty="0" smtClean="0">
                <a:solidFill>
                  <a:schemeClr val="tx1"/>
                </a:solidFill>
              </a:rPr>
              <a:t>2013 </a:t>
            </a:r>
            <a:r>
              <a:rPr lang="en-US" sz="1200" i="0" dirty="0">
                <a:solidFill>
                  <a:schemeClr val="tx1"/>
                </a:solidFill>
              </a:rPr>
              <a:t>© Peanuts Worldwide</a:t>
            </a:r>
          </a:p>
          <a:p>
            <a:pPr eaLnBrk="0" hangingPunct="0"/>
            <a:r>
              <a:rPr lang="en-US" sz="1200" i="0" dirty="0">
                <a:solidFill>
                  <a:schemeClr val="tx1"/>
                </a:solidFill>
              </a:rPr>
              <a:t/>
            </a:r>
            <a:br>
              <a:rPr lang="en-US" sz="1200" i="0" dirty="0">
                <a:solidFill>
                  <a:schemeClr val="tx1"/>
                </a:solidFill>
              </a:rPr>
            </a:br>
            <a:r>
              <a:rPr lang="en-US" sz="1200" i="0" dirty="0" smtClean="0"/>
              <a:t>BDDI23242</a:t>
            </a:r>
          </a:p>
          <a:p>
            <a:pPr eaLnBrk="0" hangingPunct="0"/>
            <a:r>
              <a:rPr lang="en-US" sz="1200" i="0" dirty="0" smtClean="0"/>
              <a:t>L0413319723[0414</a:t>
            </a:r>
            <a:r>
              <a:rPr lang="en-US" sz="1200" i="0" dirty="0"/>
              <a:t>][All States][DC,PR]</a:t>
            </a:r>
            <a:endParaRPr lang="en-US" sz="1200" i="0" dirty="0">
              <a:solidFill>
                <a:schemeClr val="tx1"/>
              </a:solidFill>
            </a:endParaRPr>
          </a:p>
        </p:txBody>
      </p:sp>
      <p:sp>
        <p:nvSpPr>
          <p:cNvPr id="21509" name="Rectangle 4"/>
          <p:cNvSpPr>
            <a:spLocks noChangeArrowheads="1"/>
          </p:cNvSpPr>
          <p:nvPr/>
        </p:nvSpPr>
        <p:spPr bwMode="auto">
          <a:xfrm>
            <a:off x="3902298" y="5135451"/>
            <a:ext cx="4856989" cy="464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algn="ctr" eaLnBrk="0" hangingPunct="0">
              <a:lnSpc>
                <a:spcPct val="110000"/>
              </a:lnSpc>
              <a:spcBef>
                <a:spcPct val="50000"/>
              </a:spcBef>
            </a:pPr>
            <a:r>
              <a:rPr lang="en-US" sz="1200" i="0" dirty="0"/>
              <a:t>Disability income insurance is issued by Metropolitan Life Insurance Company, New York, NY 10166. </a:t>
            </a:r>
            <a:r>
              <a:rPr lang="en-US" sz="1200" i="0" dirty="0" smtClean="0"/>
              <a:t>All policies, riders and provisions may </a:t>
            </a:r>
            <a:r>
              <a:rPr lang="en-US" sz="1200" i="0" dirty="0"/>
              <a:t>not be available in all states, at all issue ages and to all occupational </a:t>
            </a:r>
            <a:r>
              <a:rPr lang="en-US" sz="1200" i="0" dirty="0" smtClean="0"/>
              <a:t>classes. April 2013.</a:t>
            </a:r>
            <a:endParaRPr lang="en-US" sz="1200" i="0" dirty="0"/>
          </a:p>
        </p:txBody>
      </p:sp>
      <p:sp>
        <p:nvSpPr>
          <p:cNvPr id="7" name="Rectangle 5"/>
          <p:cNvSpPr>
            <a:spLocks noGrp="1" noChangeArrowheads="1"/>
          </p:cNvSpPr>
          <p:nvPr>
            <p:ph type="ftr" sz="quarter" idx="10"/>
          </p:nvPr>
        </p:nvSpPr>
        <p:spPr>
          <a:xfrm>
            <a:off x="2473325" y="6600340"/>
            <a:ext cx="4557713" cy="24985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rgbClr val="333333"/>
                </a:solidFill>
                <a:latin typeface="Arial" pitchFamily="34" charset="0"/>
                <a:cs typeface="Arial" pitchFamily="34" charset="0"/>
              </a:defRPr>
            </a:lvl1pPr>
            <a:lvl2pPr marL="742950" indent="-285750" eaLnBrk="0" hangingPunct="0">
              <a:defRPr sz="3200" i="1">
                <a:solidFill>
                  <a:srgbClr val="333333"/>
                </a:solidFill>
                <a:latin typeface="Arial" pitchFamily="34" charset="0"/>
                <a:cs typeface="Arial" pitchFamily="34" charset="0"/>
              </a:defRPr>
            </a:lvl2pPr>
            <a:lvl3pPr marL="1143000" indent="-228600" eaLnBrk="0" hangingPunct="0">
              <a:defRPr sz="3200" i="1">
                <a:solidFill>
                  <a:srgbClr val="333333"/>
                </a:solidFill>
                <a:latin typeface="Arial" pitchFamily="34" charset="0"/>
                <a:cs typeface="Arial" pitchFamily="34" charset="0"/>
              </a:defRPr>
            </a:lvl3pPr>
            <a:lvl4pPr marL="1600200" indent="-228600" eaLnBrk="0" hangingPunct="0">
              <a:defRPr sz="3200" i="1">
                <a:solidFill>
                  <a:srgbClr val="333333"/>
                </a:solidFill>
                <a:latin typeface="Arial" pitchFamily="34" charset="0"/>
                <a:cs typeface="Arial" pitchFamily="34" charset="0"/>
              </a:defRPr>
            </a:lvl4pPr>
            <a:lvl5pPr marL="2057400" indent="-228600" eaLnBrk="0" hangingPunct="0">
              <a:defRPr sz="3200" i="1">
                <a:solidFill>
                  <a:srgbClr val="333333"/>
                </a:solidFill>
                <a:latin typeface="Arial" pitchFamily="34" charset="0"/>
                <a:cs typeface="Arial" pitchFamily="34" charset="0"/>
              </a:defRPr>
            </a:lvl5pPr>
            <a:lvl6pPr marL="2514600" indent="-228600" eaLnBrk="0" fontAlgn="base" hangingPunct="0">
              <a:spcBef>
                <a:spcPct val="0"/>
              </a:spcBef>
              <a:spcAft>
                <a:spcPct val="0"/>
              </a:spcAft>
              <a:defRPr sz="3200" i="1">
                <a:solidFill>
                  <a:srgbClr val="333333"/>
                </a:solidFill>
                <a:latin typeface="Arial" pitchFamily="34" charset="0"/>
                <a:cs typeface="Arial" pitchFamily="34" charset="0"/>
              </a:defRPr>
            </a:lvl6pPr>
            <a:lvl7pPr marL="2971800" indent="-228600" eaLnBrk="0" fontAlgn="base" hangingPunct="0">
              <a:spcBef>
                <a:spcPct val="0"/>
              </a:spcBef>
              <a:spcAft>
                <a:spcPct val="0"/>
              </a:spcAft>
              <a:defRPr sz="3200" i="1">
                <a:solidFill>
                  <a:srgbClr val="333333"/>
                </a:solidFill>
                <a:latin typeface="Arial" pitchFamily="34" charset="0"/>
                <a:cs typeface="Arial" pitchFamily="34" charset="0"/>
              </a:defRPr>
            </a:lvl7pPr>
            <a:lvl8pPr marL="3429000" indent="-228600" eaLnBrk="0" fontAlgn="base" hangingPunct="0">
              <a:spcBef>
                <a:spcPct val="0"/>
              </a:spcBef>
              <a:spcAft>
                <a:spcPct val="0"/>
              </a:spcAft>
              <a:defRPr sz="3200" i="1">
                <a:solidFill>
                  <a:srgbClr val="333333"/>
                </a:solidFill>
                <a:latin typeface="Arial" pitchFamily="34" charset="0"/>
                <a:cs typeface="Arial" pitchFamily="34" charset="0"/>
              </a:defRPr>
            </a:lvl8pPr>
            <a:lvl9pPr marL="3886200" indent="-228600" eaLnBrk="0" fontAlgn="base" hangingPunct="0">
              <a:spcBef>
                <a:spcPct val="0"/>
              </a:spcBef>
              <a:spcAft>
                <a:spcPct val="0"/>
              </a:spcAft>
              <a:defRPr sz="3200" i="1">
                <a:solidFill>
                  <a:srgbClr val="333333"/>
                </a:solidFill>
                <a:latin typeface="Arial" pitchFamily="34" charset="0"/>
                <a:cs typeface="Arial" pitchFamily="34" charset="0"/>
              </a:defRPr>
            </a:lvl9pPr>
          </a:lstStyle>
          <a:p>
            <a:pPr algn="ctr" eaLnBrk="1" hangingPunct="1"/>
            <a:r>
              <a:rPr lang="en-US" sz="1100" i="0" dirty="0" smtClean="0">
                <a:solidFill>
                  <a:schemeClr val="tx1"/>
                </a:solidFill>
              </a:rPr>
              <a:t>For Producer Use Only – Not For Use With the General Public</a:t>
            </a:r>
          </a:p>
        </p:txBody>
      </p:sp>
      <p:sp>
        <p:nvSpPr>
          <p:cNvPr id="2" name="TextBox 1"/>
          <p:cNvSpPr txBox="1"/>
          <p:nvPr/>
        </p:nvSpPr>
        <p:spPr>
          <a:xfrm>
            <a:off x="1717491" y="2315132"/>
            <a:ext cx="5455018" cy="2431435"/>
          </a:xfrm>
          <a:prstGeom prst="rect">
            <a:avLst/>
          </a:prstGeom>
          <a:noFill/>
        </p:spPr>
        <p:txBody>
          <a:bodyPr wrap="none" rtlCol="0">
            <a:spAutoFit/>
          </a:bodyPr>
          <a:lstStyle/>
          <a:p>
            <a:pPr algn="ctr"/>
            <a:r>
              <a:rPr lang="en-US" sz="4400" i="0" dirty="0" smtClean="0">
                <a:solidFill>
                  <a:srgbClr val="2D872D"/>
                </a:solidFill>
                <a:latin typeface="Elephant" panose="02020904090505020303" pitchFamily="18" charset="0"/>
              </a:rPr>
              <a:t>Leading Edge</a:t>
            </a:r>
          </a:p>
          <a:p>
            <a:pPr algn="ctr"/>
            <a:r>
              <a:rPr lang="en-US" sz="3600" i="0" dirty="0" smtClean="0">
                <a:solidFill>
                  <a:srgbClr val="2D872D"/>
                </a:solidFill>
                <a:latin typeface="Elephant" panose="02020904090505020303" pitchFamily="18" charset="0"/>
              </a:rPr>
              <a:t>Disability Center</a:t>
            </a:r>
          </a:p>
          <a:p>
            <a:pPr algn="ctr"/>
            <a:r>
              <a:rPr lang="en-US" sz="2400" i="0" dirty="0" smtClean="0">
                <a:latin typeface="+mj-lt"/>
              </a:rPr>
              <a:t>888-677-6575</a:t>
            </a:r>
          </a:p>
          <a:p>
            <a:pPr algn="ctr"/>
            <a:r>
              <a:rPr lang="en-US" sz="2400" i="0" dirty="0" smtClean="0">
                <a:latin typeface="+mj-lt"/>
                <a:hlinkClick r:id="rId4"/>
              </a:rPr>
              <a:t>info@DisabilityCenter.com</a:t>
            </a:r>
            <a:r>
              <a:rPr lang="en-US" sz="2400" i="0" dirty="0" smtClean="0">
                <a:latin typeface="+mj-lt"/>
              </a:rPr>
              <a:t> </a:t>
            </a:r>
          </a:p>
          <a:p>
            <a:pPr algn="ctr"/>
            <a:r>
              <a:rPr lang="en-US" sz="2400" i="0" dirty="0" smtClean="0">
                <a:latin typeface="+mj-lt"/>
                <a:hlinkClick r:id="rId5"/>
              </a:rPr>
              <a:t>DisabilityCenter.com</a:t>
            </a:r>
            <a:r>
              <a:rPr lang="en-US" sz="2400" i="0" dirty="0" smtClean="0">
                <a:latin typeface="+mj-lt"/>
              </a:rPr>
              <a:t>      </a:t>
            </a:r>
            <a:r>
              <a:rPr lang="en-US" sz="2400" i="0" dirty="0" smtClean="0">
                <a:latin typeface="+mj-lt"/>
                <a:hlinkClick r:id="rId6"/>
              </a:rPr>
              <a:t>DiCenter.com</a:t>
            </a:r>
            <a:r>
              <a:rPr lang="en-US" sz="2400" i="0" dirty="0" smtClean="0">
                <a:latin typeface="+mj-lt"/>
              </a:rPr>
              <a:t> </a:t>
            </a:r>
            <a:endParaRPr lang="en-US" sz="2400" i="0" dirty="0">
              <a:latin typeface="+mj-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MetLife is Committed </a:t>
            </a:r>
            <a:r>
              <a:rPr lang="en-US" dirty="0" smtClean="0"/>
              <a:t>to </a:t>
            </a:r>
            <a:r>
              <a:rPr lang="en-US" dirty="0"/>
              <a:t>the IDI </a:t>
            </a:r>
            <a:r>
              <a:rPr lang="en-US" dirty="0" smtClean="0"/>
              <a:t>Market</a:t>
            </a:r>
            <a:br>
              <a:rPr lang="en-US" dirty="0" smtClean="0"/>
            </a:br>
            <a:r>
              <a:rPr lang="en-US" sz="2000" dirty="0" smtClean="0"/>
              <a:t>What All Our Changes Mean to You</a:t>
            </a:r>
            <a:endParaRPr lang="en-US" sz="2000" dirty="0"/>
          </a:p>
        </p:txBody>
      </p:sp>
      <p:sp>
        <p:nvSpPr>
          <p:cNvPr id="5" name="Slide Number Placeholder 4"/>
          <p:cNvSpPr>
            <a:spLocks noGrp="1"/>
          </p:cNvSpPr>
          <p:nvPr>
            <p:ph type="sldNum" sz="quarter" idx="11"/>
          </p:nvPr>
        </p:nvSpPr>
        <p:spPr/>
        <p:txBody>
          <a:bodyPr/>
          <a:lstStyle/>
          <a:p>
            <a:pPr>
              <a:defRPr/>
            </a:pPr>
            <a:fld id="{5159A2E0-A3F0-4CDD-A1C6-0CB664AA114C}" type="slidenum">
              <a:rPr lang="en-US" smtClean="0"/>
              <a:pPr>
                <a:defRPr/>
              </a:pPr>
              <a:t>4</a:t>
            </a:fld>
            <a:endParaRPr lang="en-US" dirty="0"/>
          </a:p>
        </p:txBody>
      </p:sp>
      <p:sp>
        <p:nvSpPr>
          <p:cNvPr id="9" name="TextBox 3"/>
          <p:cNvSpPr txBox="1">
            <a:spLocks noChangeArrowheads="1"/>
          </p:cNvSpPr>
          <p:nvPr/>
        </p:nvSpPr>
        <p:spPr bwMode="auto">
          <a:xfrm>
            <a:off x="2523510" y="1896346"/>
            <a:ext cx="6256696"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marL="342900" indent="-342900" eaLnBrk="1" hangingPunct="1">
              <a:buFont typeface="Wingdings" pitchFamily="2" charset="2"/>
              <a:buChar char="ü"/>
            </a:pPr>
            <a:r>
              <a:rPr lang="en-US" sz="2400" b="1" dirty="0">
                <a:solidFill>
                  <a:srgbClr val="660066"/>
                </a:solidFill>
              </a:rPr>
              <a:t>Breadth of Products</a:t>
            </a:r>
          </a:p>
          <a:p>
            <a:pPr eaLnBrk="1" hangingPunct="1"/>
            <a:r>
              <a:rPr lang="en-US" sz="1400" dirty="0"/>
              <a:t>For individuals, Businesses Owners, Associations and Employee Groups</a:t>
            </a:r>
          </a:p>
        </p:txBody>
      </p:sp>
      <p:sp>
        <p:nvSpPr>
          <p:cNvPr id="10" name="TextBox 14"/>
          <p:cNvSpPr txBox="1">
            <a:spLocks noChangeArrowheads="1"/>
          </p:cNvSpPr>
          <p:nvPr/>
        </p:nvSpPr>
        <p:spPr bwMode="auto">
          <a:xfrm>
            <a:off x="2523510" y="3126242"/>
            <a:ext cx="5981700"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marL="342900" indent="-342900" eaLnBrk="1" hangingPunct="1">
              <a:buFont typeface="Wingdings" pitchFamily="2" charset="2"/>
              <a:buChar char="ü"/>
            </a:pPr>
            <a:r>
              <a:rPr lang="en-US" sz="2400" b="1" dirty="0">
                <a:solidFill>
                  <a:srgbClr val="660066"/>
                </a:solidFill>
              </a:rPr>
              <a:t>Valuable Sales Support</a:t>
            </a:r>
          </a:p>
          <a:p>
            <a:pPr eaLnBrk="1" hangingPunct="1"/>
            <a:r>
              <a:rPr lang="en-US" sz="1400" dirty="0"/>
              <a:t>Product Experts, Sales Ideas and Marketing Tools</a:t>
            </a:r>
          </a:p>
        </p:txBody>
      </p:sp>
      <p:sp>
        <p:nvSpPr>
          <p:cNvPr id="11" name="TextBox 15"/>
          <p:cNvSpPr txBox="1">
            <a:spLocks noChangeArrowheads="1"/>
          </p:cNvSpPr>
          <p:nvPr/>
        </p:nvSpPr>
        <p:spPr bwMode="auto">
          <a:xfrm>
            <a:off x="2523510" y="4258628"/>
            <a:ext cx="6476538"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marL="342900" indent="-342900" eaLnBrk="1" hangingPunct="1">
              <a:buFont typeface="Wingdings" pitchFamily="2" charset="2"/>
              <a:buChar char="ü"/>
            </a:pPr>
            <a:r>
              <a:rPr lang="en-US" sz="2400" b="1" dirty="0">
                <a:solidFill>
                  <a:srgbClr val="660066"/>
                </a:solidFill>
              </a:rPr>
              <a:t>Responsive </a:t>
            </a:r>
            <a:r>
              <a:rPr lang="en-US" sz="2400" b="1" dirty="0" smtClean="0">
                <a:solidFill>
                  <a:srgbClr val="660066"/>
                </a:solidFill>
              </a:rPr>
              <a:t>Underwriting &amp; Service</a:t>
            </a:r>
            <a:endParaRPr lang="en-US" sz="2400" b="1" dirty="0">
              <a:solidFill>
                <a:srgbClr val="660066"/>
              </a:solidFill>
            </a:endParaRPr>
          </a:p>
          <a:p>
            <a:pPr eaLnBrk="1" hangingPunct="1"/>
            <a:r>
              <a:rPr lang="en-US" sz="1400" dirty="0"/>
              <a:t>Responsible and Competitive</a:t>
            </a:r>
          </a:p>
        </p:txBody>
      </p:sp>
      <p:sp>
        <p:nvSpPr>
          <p:cNvPr id="12" name="TextBox 11"/>
          <p:cNvSpPr txBox="1"/>
          <p:nvPr/>
        </p:nvSpPr>
        <p:spPr>
          <a:xfrm>
            <a:off x="226141" y="1475292"/>
            <a:ext cx="2389239" cy="400110"/>
          </a:xfrm>
          <a:prstGeom prst="rect">
            <a:avLst/>
          </a:prstGeom>
          <a:noFill/>
        </p:spPr>
        <p:txBody>
          <a:bodyPr wrap="square" rtlCol="0">
            <a:spAutoFit/>
          </a:bodyPr>
          <a:lstStyle/>
          <a:p>
            <a:r>
              <a:rPr lang="en-US" sz="2000" b="1" i="0" dirty="0" smtClean="0"/>
              <a:t>We have…</a:t>
            </a:r>
            <a:endParaRPr lang="en-US" sz="2000" b="1" i="0" dirty="0"/>
          </a:p>
        </p:txBody>
      </p:sp>
      <p:sp>
        <p:nvSpPr>
          <p:cNvPr id="13" name="TextBox 12"/>
          <p:cNvSpPr txBox="1"/>
          <p:nvPr/>
        </p:nvSpPr>
        <p:spPr>
          <a:xfrm>
            <a:off x="226140" y="5550761"/>
            <a:ext cx="8816259" cy="584775"/>
          </a:xfrm>
          <a:prstGeom prst="rect">
            <a:avLst/>
          </a:prstGeom>
          <a:noFill/>
        </p:spPr>
        <p:txBody>
          <a:bodyPr wrap="square" rtlCol="0">
            <a:spAutoFit/>
          </a:bodyPr>
          <a:lstStyle/>
          <a:p>
            <a:pPr algn="ctr"/>
            <a:r>
              <a:rPr lang="en-US" sz="1600" i="0" dirty="0">
                <a:solidFill>
                  <a:schemeClr val="tx1"/>
                </a:solidFill>
              </a:rPr>
              <a:t>We are committed to bringing all the resources at our disposal to earn your trust and your business. </a:t>
            </a:r>
            <a:r>
              <a:rPr lang="en-US" sz="1600" b="1" i="0" dirty="0" smtClean="0">
                <a:solidFill>
                  <a:schemeClr val="tx1"/>
                </a:solidFill>
              </a:rPr>
              <a:t>Are </a:t>
            </a:r>
            <a:r>
              <a:rPr lang="en-US" sz="1600" b="1" i="0" dirty="0">
                <a:solidFill>
                  <a:schemeClr val="tx1"/>
                </a:solidFill>
              </a:rPr>
              <a:t>You Ready</a:t>
            </a:r>
            <a:r>
              <a:rPr lang="en-US" sz="1600" i="0" dirty="0">
                <a:solidFill>
                  <a:schemeClr val="tx1"/>
                </a:solidFill>
              </a:rPr>
              <a:t>? </a:t>
            </a:r>
            <a:r>
              <a:rPr lang="en-US" sz="1600" i="0" dirty="0" smtClean="0">
                <a:solidFill>
                  <a:schemeClr val="tx1"/>
                </a:solidFill>
              </a:rPr>
              <a:t>We are. We’ve been working </a:t>
            </a:r>
            <a:r>
              <a:rPr lang="en-US" sz="1600" i="0" dirty="0">
                <a:solidFill>
                  <a:schemeClr val="tx1"/>
                </a:solidFill>
              </a:rPr>
              <a:t>for you!</a:t>
            </a:r>
            <a:endParaRPr lang="en-US" sz="1600" b="1" i="0" dirty="0">
              <a:solidFill>
                <a:schemeClr val="tx1"/>
              </a:solidFill>
            </a:endParaRPr>
          </a:p>
        </p:txBody>
      </p:sp>
      <p:sp>
        <p:nvSpPr>
          <p:cNvPr id="15" name="Rectangle 5"/>
          <p:cNvSpPr>
            <a:spLocks noGrp="1" noChangeArrowheads="1"/>
          </p:cNvSpPr>
          <p:nvPr>
            <p:ph type="ftr" sz="quarter" idx="10"/>
          </p:nvPr>
        </p:nvSpPr>
        <p:spPr>
          <a:xfrm>
            <a:off x="2473325" y="6600340"/>
            <a:ext cx="4557713" cy="24985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rgbClr val="333333"/>
                </a:solidFill>
                <a:latin typeface="Arial" pitchFamily="34" charset="0"/>
                <a:cs typeface="Arial" pitchFamily="34" charset="0"/>
              </a:defRPr>
            </a:lvl1pPr>
            <a:lvl2pPr marL="742950" indent="-285750" eaLnBrk="0" hangingPunct="0">
              <a:defRPr sz="3200" i="1">
                <a:solidFill>
                  <a:srgbClr val="333333"/>
                </a:solidFill>
                <a:latin typeface="Arial" pitchFamily="34" charset="0"/>
                <a:cs typeface="Arial" pitchFamily="34" charset="0"/>
              </a:defRPr>
            </a:lvl2pPr>
            <a:lvl3pPr marL="1143000" indent="-228600" eaLnBrk="0" hangingPunct="0">
              <a:defRPr sz="3200" i="1">
                <a:solidFill>
                  <a:srgbClr val="333333"/>
                </a:solidFill>
                <a:latin typeface="Arial" pitchFamily="34" charset="0"/>
                <a:cs typeface="Arial" pitchFamily="34" charset="0"/>
              </a:defRPr>
            </a:lvl3pPr>
            <a:lvl4pPr marL="1600200" indent="-228600" eaLnBrk="0" hangingPunct="0">
              <a:defRPr sz="3200" i="1">
                <a:solidFill>
                  <a:srgbClr val="333333"/>
                </a:solidFill>
                <a:latin typeface="Arial" pitchFamily="34" charset="0"/>
                <a:cs typeface="Arial" pitchFamily="34" charset="0"/>
              </a:defRPr>
            </a:lvl4pPr>
            <a:lvl5pPr marL="2057400" indent="-228600" eaLnBrk="0" hangingPunct="0">
              <a:defRPr sz="3200" i="1">
                <a:solidFill>
                  <a:srgbClr val="333333"/>
                </a:solidFill>
                <a:latin typeface="Arial" pitchFamily="34" charset="0"/>
                <a:cs typeface="Arial" pitchFamily="34" charset="0"/>
              </a:defRPr>
            </a:lvl5pPr>
            <a:lvl6pPr marL="2514600" indent="-228600" eaLnBrk="0" fontAlgn="base" hangingPunct="0">
              <a:spcBef>
                <a:spcPct val="0"/>
              </a:spcBef>
              <a:spcAft>
                <a:spcPct val="0"/>
              </a:spcAft>
              <a:defRPr sz="3200" i="1">
                <a:solidFill>
                  <a:srgbClr val="333333"/>
                </a:solidFill>
                <a:latin typeface="Arial" pitchFamily="34" charset="0"/>
                <a:cs typeface="Arial" pitchFamily="34" charset="0"/>
              </a:defRPr>
            </a:lvl6pPr>
            <a:lvl7pPr marL="2971800" indent="-228600" eaLnBrk="0" fontAlgn="base" hangingPunct="0">
              <a:spcBef>
                <a:spcPct val="0"/>
              </a:spcBef>
              <a:spcAft>
                <a:spcPct val="0"/>
              </a:spcAft>
              <a:defRPr sz="3200" i="1">
                <a:solidFill>
                  <a:srgbClr val="333333"/>
                </a:solidFill>
                <a:latin typeface="Arial" pitchFamily="34" charset="0"/>
                <a:cs typeface="Arial" pitchFamily="34" charset="0"/>
              </a:defRPr>
            </a:lvl7pPr>
            <a:lvl8pPr marL="3429000" indent="-228600" eaLnBrk="0" fontAlgn="base" hangingPunct="0">
              <a:spcBef>
                <a:spcPct val="0"/>
              </a:spcBef>
              <a:spcAft>
                <a:spcPct val="0"/>
              </a:spcAft>
              <a:defRPr sz="3200" i="1">
                <a:solidFill>
                  <a:srgbClr val="333333"/>
                </a:solidFill>
                <a:latin typeface="Arial" pitchFamily="34" charset="0"/>
                <a:cs typeface="Arial" pitchFamily="34" charset="0"/>
              </a:defRPr>
            </a:lvl8pPr>
            <a:lvl9pPr marL="3886200" indent="-228600" eaLnBrk="0" fontAlgn="base" hangingPunct="0">
              <a:spcBef>
                <a:spcPct val="0"/>
              </a:spcBef>
              <a:spcAft>
                <a:spcPct val="0"/>
              </a:spcAft>
              <a:defRPr sz="3200" i="1">
                <a:solidFill>
                  <a:srgbClr val="333333"/>
                </a:solidFill>
                <a:latin typeface="Arial" pitchFamily="34" charset="0"/>
                <a:cs typeface="Arial" pitchFamily="34" charset="0"/>
              </a:defRPr>
            </a:lvl9pPr>
          </a:lstStyle>
          <a:p>
            <a:pPr algn="ctr" eaLnBrk="1" hangingPunct="1"/>
            <a:r>
              <a:rPr lang="en-US" sz="1100" i="0" dirty="0" smtClean="0">
                <a:solidFill>
                  <a:schemeClr val="tx1"/>
                </a:solidFill>
              </a:rPr>
              <a:t>For Producer Use Only – Not For Use With the General Public</a:t>
            </a:r>
          </a:p>
        </p:txBody>
      </p:sp>
    </p:spTree>
    <p:extLst>
      <p:ext uri="{BB962C8B-B14F-4D97-AF65-F5344CB8AC3E}">
        <p14:creationId xmlns:p14="http://schemas.microsoft.com/office/powerpoint/2010/main" val="3175007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rgbClr val="333333"/>
                </a:solidFill>
                <a:latin typeface="Arial" pitchFamily="34" charset="0"/>
                <a:cs typeface="Arial" pitchFamily="34" charset="0"/>
              </a:defRPr>
            </a:lvl1pPr>
            <a:lvl2pPr marL="742950" indent="-285750" eaLnBrk="0" hangingPunct="0">
              <a:defRPr sz="3200" i="1">
                <a:solidFill>
                  <a:srgbClr val="333333"/>
                </a:solidFill>
                <a:latin typeface="Arial" pitchFamily="34" charset="0"/>
                <a:cs typeface="Arial" pitchFamily="34" charset="0"/>
              </a:defRPr>
            </a:lvl2pPr>
            <a:lvl3pPr marL="1143000" indent="-228600" eaLnBrk="0" hangingPunct="0">
              <a:defRPr sz="3200" i="1">
                <a:solidFill>
                  <a:srgbClr val="333333"/>
                </a:solidFill>
                <a:latin typeface="Arial" pitchFamily="34" charset="0"/>
                <a:cs typeface="Arial" pitchFamily="34" charset="0"/>
              </a:defRPr>
            </a:lvl3pPr>
            <a:lvl4pPr marL="1600200" indent="-228600" eaLnBrk="0" hangingPunct="0">
              <a:defRPr sz="3200" i="1">
                <a:solidFill>
                  <a:srgbClr val="333333"/>
                </a:solidFill>
                <a:latin typeface="Arial" pitchFamily="34" charset="0"/>
                <a:cs typeface="Arial" pitchFamily="34" charset="0"/>
              </a:defRPr>
            </a:lvl4pPr>
            <a:lvl5pPr marL="2057400" indent="-228600" eaLnBrk="0" hangingPunct="0">
              <a:defRPr sz="3200" i="1">
                <a:solidFill>
                  <a:srgbClr val="333333"/>
                </a:solidFill>
                <a:latin typeface="Arial" pitchFamily="34" charset="0"/>
                <a:cs typeface="Arial" pitchFamily="34" charset="0"/>
              </a:defRPr>
            </a:lvl5pPr>
            <a:lvl6pPr marL="2514600" indent="-228600" eaLnBrk="0" fontAlgn="base" hangingPunct="0">
              <a:spcBef>
                <a:spcPct val="0"/>
              </a:spcBef>
              <a:spcAft>
                <a:spcPct val="0"/>
              </a:spcAft>
              <a:defRPr sz="3200" i="1">
                <a:solidFill>
                  <a:srgbClr val="333333"/>
                </a:solidFill>
                <a:latin typeface="Arial" pitchFamily="34" charset="0"/>
                <a:cs typeface="Arial" pitchFamily="34" charset="0"/>
              </a:defRPr>
            </a:lvl6pPr>
            <a:lvl7pPr marL="2971800" indent="-228600" eaLnBrk="0" fontAlgn="base" hangingPunct="0">
              <a:spcBef>
                <a:spcPct val="0"/>
              </a:spcBef>
              <a:spcAft>
                <a:spcPct val="0"/>
              </a:spcAft>
              <a:defRPr sz="3200" i="1">
                <a:solidFill>
                  <a:srgbClr val="333333"/>
                </a:solidFill>
                <a:latin typeface="Arial" pitchFamily="34" charset="0"/>
                <a:cs typeface="Arial" pitchFamily="34" charset="0"/>
              </a:defRPr>
            </a:lvl7pPr>
            <a:lvl8pPr marL="3429000" indent="-228600" eaLnBrk="0" fontAlgn="base" hangingPunct="0">
              <a:spcBef>
                <a:spcPct val="0"/>
              </a:spcBef>
              <a:spcAft>
                <a:spcPct val="0"/>
              </a:spcAft>
              <a:defRPr sz="3200" i="1">
                <a:solidFill>
                  <a:srgbClr val="333333"/>
                </a:solidFill>
                <a:latin typeface="Arial" pitchFamily="34" charset="0"/>
                <a:cs typeface="Arial" pitchFamily="34" charset="0"/>
              </a:defRPr>
            </a:lvl8pPr>
            <a:lvl9pPr marL="3886200" indent="-228600" eaLnBrk="0" fontAlgn="base" hangingPunct="0">
              <a:spcBef>
                <a:spcPct val="0"/>
              </a:spcBef>
              <a:spcAft>
                <a:spcPct val="0"/>
              </a:spcAft>
              <a:defRPr sz="3200" i="1">
                <a:solidFill>
                  <a:srgbClr val="333333"/>
                </a:solidFill>
                <a:latin typeface="Arial" pitchFamily="34" charset="0"/>
                <a:cs typeface="Arial" pitchFamily="34" charset="0"/>
              </a:defRPr>
            </a:lvl9pPr>
          </a:lstStyle>
          <a:p>
            <a:pPr eaLnBrk="1" hangingPunct="1"/>
            <a:fld id="{E0FC0558-8227-4CBF-A8E3-10210A5E14B5}" type="slidenum">
              <a:rPr lang="en-US" sz="1400" i="0" smtClean="0"/>
              <a:pPr eaLnBrk="1" hangingPunct="1"/>
              <a:t>5</a:t>
            </a:fld>
            <a:endParaRPr lang="en-US" sz="1400" i="0" dirty="0" smtClean="0"/>
          </a:p>
        </p:txBody>
      </p:sp>
      <p:sp>
        <p:nvSpPr>
          <p:cNvPr id="15363" name="TextBox 5"/>
          <p:cNvSpPr txBox="1">
            <a:spLocks noChangeArrowheads="1"/>
          </p:cNvSpPr>
          <p:nvPr/>
        </p:nvSpPr>
        <p:spPr bwMode="auto">
          <a:xfrm>
            <a:off x="147638" y="2838450"/>
            <a:ext cx="8709025"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i="1">
                <a:solidFill>
                  <a:srgbClr val="333333"/>
                </a:solidFill>
                <a:latin typeface="Arial" pitchFamily="34" charset="0"/>
                <a:cs typeface="Arial" pitchFamily="34" charset="0"/>
              </a:defRPr>
            </a:lvl1pPr>
            <a:lvl2pPr marL="742950" indent="-285750" eaLnBrk="0" hangingPunct="0">
              <a:defRPr sz="3200" i="1">
                <a:solidFill>
                  <a:srgbClr val="333333"/>
                </a:solidFill>
                <a:latin typeface="Arial" pitchFamily="34" charset="0"/>
                <a:cs typeface="Arial" pitchFamily="34" charset="0"/>
              </a:defRPr>
            </a:lvl2pPr>
            <a:lvl3pPr marL="1143000" indent="-228600" eaLnBrk="0" hangingPunct="0">
              <a:defRPr sz="3200" i="1">
                <a:solidFill>
                  <a:srgbClr val="333333"/>
                </a:solidFill>
                <a:latin typeface="Arial" pitchFamily="34" charset="0"/>
                <a:cs typeface="Arial" pitchFamily="34" charset="0"/>
              </a:defRPr>
            </a:lvl3pPr>
            <a:lvl4pPr marL="1600200" indent="-228600" eaLnBrk="0" hangingPunct="0">
              <a:defRPr sz="3200" i="1">
                <a:solidFill>
                  <a:srgbClr val="333333"/>
                </a:solidFill>
                <a:latin typeface="Arial" pitchFamily="34" charset="0"/>
                <a:cs typeface="Arial" pitchFamily="34" charset="0"/>
              </a:defRPr>
            </a:lvl4pPr>
            <a:lvl5pPr marL="2057400" indent="-228600" eaLnBrk="0" hangingPunct="0">
              <a:defRPr sz="3200" i="1">
                <a:solidFill>
                  <a:srgbClr val="333333"/>
                </a:solidFill>
                <a:latin typeface="Arial" pitchFamily="34" charset="0"/>
                <a:cs typeface="Arial" pitchFamily="34" charset="0"/>
              </a:defRPr>
            </a:lvl5pPr>
            <a:lvl6pPr marL="2514600" indent="-228600" eaLnBrk="0" fontAlgn="base" hangingPunct="0">
              <a:spcBef>
                <a:spcPct val="0"/>
              </a:spcBef>
              <a:spcAft>
                <a:spcPct val="0"/>
              </a:spcAft>
              <a:defRPr sz="3200" i="1">
                <a:solidFill>
                  <a:srgbClr val="333333"/>
                </a:solidFill>
                <a:latin typeface="Arial" pitchFamily="34" charset="0"/>
                <a:cs typeface="Arial" pitchFamily="34" charset="0"/>
              </a:defRPr>
            </a:lvl6pPr>
            <a:lvl7pPr marL="2971800" indent="-228600" eaLnBrk="0" fontAlgn="base" hangingPunct="0">
              <a:spcBef>
                <a:spcPct val="0"/>
              </a:spcBef>
              <a:spcAft>
                <a:spcPct val="0"/>
              </a:spcAft>
              <a:defRPr sz="3200" i="1">
                <a:solidFill>
                  <a:srgbClr val="333333"/>
                </a:solidFill>
                <a:latin typeface="Arial" pitchFamily="34" charset="0"/>
                <a:cs typeface="Arial" pitchFamily="34" charset="0"/>
              </a:defRPr>
            </a:lvl7pPr>
            <a:lvl8pPr marL="3429000" indent="-228600" eaLnBrk="0" fontAlgn="base" hangingPunct="0">
              <a:spcBef>
                <a:spcPct val="0"/>
              </a:spcBef>
              <a:spcAft>
                <a:spcPct val="0"/>
              </a:spcAft>
              <a:defRPr sz="3200" i="1">
                <a:solidFill>
                  <a:srgbClr val="333333"/>
                </a:solidFill>
                <a:latin typeface="Arial" pitchFamily="34" charset="0"/>
                <a:cs typeface="Arial" pitchFamily="34" charset="0"/>
              </a:defRPr>
            </a:lvl8pPr>
            <a:lvl9pPr marL="3886200" indent="-228600" eaLnBrk="0" fontAlgn="base" hangingPunct="0">
              <a:spcBef>
                <a:spcPct val="0"/>
              </a:spcBef>
              <a:spcAft>
                <a:spcPct val="0"/>
              </a:spcAft>
              <a:defRPr sz="3200" i="1">
                <a:solidFill>
                  <a:srgbClr val="333333"/>
                </a:solidFill>
                <a:latin typeface="Arial" pitchFamily="34" charset="0"/>
                <a:cs typeface="Arial" pitchFamily="34" charset="0"/>
              </a:defRPr>
            </a:lvl9pPr>
          </a:lstStyle>
          <a:p>
            <a:pPr eaLnBrk="1" hangingPunct="1"/>
            <a:r>
              <a:rPr lang="en-US" sz="2800" b="1" dirty="0" smtClean="0">
                <a:solidFill>
                  <a:schemeClr val="tx1">
                    <a:lumMod val="75000"/>
                    <a:lumOff val="25000"/>
                  </a:schemeClr>
                </a:solidFill>
              </a:rPr>
              <a:t>MetLife Income Guard</a:t>
            </a:r>
          </a:p>
          <a:p>
            <a:pPr eaLnBrk="1" hangingPunct="1"/>
            <a:r>
              <a:rPr lang="en-US" sz="2800" b="1" dirty="0" smtClean="0">
                <a:solidFill>
                  <a:srgbClr val="660066"/>
                </a:solidFill>
              </a:rPr>
              <a:t>The Details</a:t>
            </a:r>
            <a:endParaRPr lang="en-US" dirty="0"/>
          </a:p>
        </p:txBody>
      </p:sp>
      <p:sp>
        <p:nvSpPr>
          <p:cNvPr id="6" name="Rectangle 5"/>
          <p:cNvSpPr>
            <a:spLocks noGrp="1" noChangeArrowheads="1"/>
          </p:cNvSpPr>
          <p:nvPr>
            <p:ph type="ftr" sz="quarter" idx="10"/>
          </p:nvPr>
        </p:nvSpPr>
        <p:spPr>
          <a:xfrm>
            <a:off x="2473325" y="6600340"/>
            <a:ext cx="4557713" cy="24985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rgbClr val="333333"/>
                </a:solidFill>
                <a:latin typeface="Arial" pitchFamily="34" charset="0"/>
                <a:cs typeface="Arial" pitchFamily="34" charset="0"/>
              </a:defRPr>
            </a:lvl1pPr>
            <a:lvl2pPr marL="742950" indent="-285750" eaLnBrk="0" hangingPunct="0">
              <a:defRPr sz="3200" i="1">
                <a:solidFill>
                  <a:srgbClr val="333333"/>
                </a:solidFill>
                <a:latin typeface="Arial" pitchFamily="34" charset="0"/>
                <a:cs typeface="Arial" pitchFamily="34" charset="0"/>
              </a:defRPr>
            </a:lvl2pPr>
            <a:lvl3pPr marL="1143000" indent="-228600" eaLnBrk="0" hangingPunct="0">
              <a:defRPr sz="3200" i="1">
                <a:solidFill>
                  <a:srgbClr val="333333"/>
                </a:solidFill>
                <a:latin typeface="Arial" pitchFamily="34" charset="0"/>
                <a:cs typeface="Arial" pitchFamily="34" charset="0"/>
              </a:defRPr>
            </a:lvl3pPr>
            <a:lvl4pPr marL="1600200" indent="-228600" eaLnBrk="0" hangingPunct="0">
              <a:defRPr sz="3200" i="1">
                <a:solidFill>
                  <a:srgbClr val="333333"/>
                </a:solidFill>
                <a:latin typeface="Arial" pitchFamily="34" charset="0"/>
                <a:cs typeface="Arial" pitchFamily="34" charset="0"/>
              </a:defRPr>
            </a:lvl4pPr>
            <a:lvl5pPr marL="2057400" indent="-228600" eaLnBrk="0" hangingPunct="0">
              <a:defRPr sz="3200" i="1">
                <a:solidFill>
                  <a:srgbClr val="333333"/>
                </a:solidFill>
                <a:latin typeface="Arial" pitchFamily="34" charset="0"/>
                <a:cs typeface="Arial" pitchFamily="34" charset="0"/>
              </a:defRPr>
            </a:lvl5pPr>
            <a:lvl6pPr marL="2514600" indent="-228600" eaLnBrk="0" fontAlgn="base" hangingPunct="0">
              <a:spcBef>
                <a:spcPct val="0"/>
              </a:spcBef>
              <a:spcAft>
                <a:spcPct val="0"/>
              </a:spcAft>
              <a:defRPr sz="3200" i="1">
                <a:solidFill>
                  <a:srgbClr val="333333"/>
                </a:solidFill>
                <a:latin typeface="Arial" pitchFamily="34" charset="0"/>
                <a:cs typeface="Arial" pitchFamily="34" charset="0"/>
              </a:defRPr>
            </a:lvl6pPr>
            <a:lvl7pPr marL="2971800" indent="-228600" eaLnBrk="0" fontAlgn="base" hangingPunct="0">
              <a:spcBef>
                <a:spcPct val="0"/>
              </a:spcBef>
              <a:spcAft>
                <a:spcPct val="0"/>
              </a:spcAft>
              <a:defRPr sz="3200" i="1">
                <a:solidFill>
                  <a:srgbClr val="333333"/>
                </a:solidFill>
                <a:latin typeface="Arial" pitchFamily="34" charset="0"/>
                <a:cs typeface="Arial" pitchFamily="34" charset="0"/>
              </a:defRPr>
            </a:lvl7pPr>
            <a:lvl8pPr marL="3429000" indent="-228600" eaLnBrk="0" fontAlgn="base" hangingPunct="0">
              <a:spcBef>
                <a:spcPct val="0"/>
              </a:spcBef>
              <a:spcAft>
                <a:spcPct val="0"/>
              </a:spcAft>
              <a:defRPr sz="3200" i="1">
                <a:solidFill>
                  <a:srgbClr val="333333"/>
                </a:solidFill>
                <a:latin typeface="Arial" pitchFamily="34" charset="0"/>
                <a:cs typeface="Arial" pitchFamily="34" charset="0"/>
              </a:defRPr>
            </a:lvl8pPr>
            <a:lvl9pPr marL="3886200" indent="-228600" eaLnBrk="0" fontAlgn="base" hangingPunct="0">
              <a:spcBef>
                <a:spcPct val="0"/>
              </a:spcBef>
              <a:spcAft>
                <a:spcPct val="0"/>
              </a:spcAft>
              <a:defRPr sz="3200" i="1">
                <a:solidFill>
                  <a:srgbClr val="333333"/>
                </a:solidFill>
                <a:latin typeface="Arial" pitchFamily="34" charset="0"/>
                <a:cs typeface="Arial" pitchFamily="34" charset="0"/>
              </a:defRPr>
            </a:lvl9pPr>
          </a:lstStyle>
          <a:p>
            <a:pPr algn="ctr" eaLnBrk="1" hangingPunct="1"/>
            <a:r>
              <a:rPr lang="en-US" sz="1100" i="0" dirty="0" smtClean="0">
                <a:solidFill>
                  <a:schemeClr val="tx1"/>
                </a:solidFill>
              </a:rPr>
              <a:t>For Producer Use Only – Not For Use With the General Public</a:t>
            </a:r>
          </a:p>
        </p:txBody>
      </p:sp>
    </p:spTree>
    <p:extLst>
      <p:ext uri="{BB962C8B-B14F-4D97-AF65-F5344CB8AC3E}">
        <p14:creationId xmlns:p14="http://schemas.microsoft.com/office/powerpoint/2010/main" val="29308384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 Overview</a:t>
            </a:r>
            <a:endParaRPr lang="en-US" dirty="0"/>
          </a:p>
        </p:txBody>
      </p:sp>
      <p:sp>
        <p:nvSpPr>
          <p:cNvPr id="5" name="Slide Number Placeholder 4"/>
          <p:cNvSpPr>
            <a:spLocks noGrp="1"/>
          </p:cNvSpPr>
          <p:nvPr>
            <p:ph type="sldNum" sz="quarter" idx="11"/>
          </p:nvPr>
        </p:nvSpPr>
        <p:spPr/>
        <p:txBody>
          <a:bodyPr/>
          <a:lstStyle/>
          <a:p>
            <a:pPr>
              <a:defRPr/>
            </a:pPr>
            <a:fld id="{42A35DFA-9448-4772-829D-09CFE838B59F}" type="slidenum">
              <a:rPr lang="en-US" smtClean="0"/>
              <a:pPr>
                <a:defRPr/>
              </a:pPr>
              <a:t>6</a:t>
            </a:fld>
            <a:endParaRPr lang="en-US" dirty="0"/>
          </a:p>
        </p:txBody>
      </p:sp>
      <p:sp>
        <p:nvSpPr>
          <p:cNvPr id="6" name="Rectangle 4"/>
          <p:cNvSpPr txBox="1">
            <a:spLocks noChangeArrowheads="1"/>
          </p:cNvSpPr>
          <p:nvPr/>
        </p:nvSpPr>
        <p:spPr bwMode="auto">
          <a:xfrm>
            <a:off x="369399" y="2076912"/>
            <a:ext cx="8534400" cy="3370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168275" indent="-168275" algn="l" rtl="0" eaLnBrk="0" fontAlgn="base" hangingPunct="0">
              <a:lnSpc>
                <a:spcPct val="110000"/>
              </a:lnSpc>
              <a:spcBef>
                <a:spcPct val="50000"/>
              </a:spcBef>
              <a:spcAft>
                <a:spcPct val="0"/>
              </a:spcAft>
              <a:buChar char="•"/>
              <a:defRPr sz="2400">
                <a:solidFill>
                  <a:srgbClr val="333333"/>
                </a:solidFill>
                <a:latin typeface="+mn-lt"/>
                <a:ea typeface="+mn-ea"/>
                <a:cs typeface="+mn-cs"/>
              </a:defRPr>
            </a:lvl1pPr>
            <a:lvl2pPr marL="508000" indent="-225425" algn="l" rtl="0" eaLnBrk="0" fontAlgn="base" hangingPunct="0">
              <a:lnSpc>
                <a:spcPct val="110000"/>
              </a:lnSpc>
              <a:spcBef>
                <a:spcPct val="25000"/>
              </a:spcBef>
              <a:spcAft>
                <a:spcPct val="0"/>
              </a:spcAft>
              <a:buChar char="–"/>
              <a:defRPr sz="2200">
                <a:solidFill>
                  <a:srgbClr val="333333"/>
                </a:solidFill>
                <a:latin typeface="+mn-lt"/>
              </a:defRPr>
            </a:lvl2pPr>
            <a:lvl3pPr marL="795338" indent="-173038" algn="l" rtl="0" eaLnBrk="0" fontAlgn="base" hangingPunct="0">
              <a:lnSpc>
                <a:spcPct val="110000"/>
              </a:lnSpc>
              <a:spcBef>
                <a:spcPct val="20000"/>
              </a:spcBef>
              <a:spcAft>
                <a:spcPct val="0"/>
              </a:spcAft>
              <a:buChar char="•"/>
              <a:defRPr sz="2200">
                <a:solidFill>
                  <a:srgbClr val="333333"/>
                </a:solidFill>
                <a:latin typeface="+mn-lt"/>
              </a:defRPr>
            </a:lvl3pPr>
            <a:lvl4pPr marL="1082675" indent="-173038" algn="l" rtl="0" eaLnBrk="0" fontAlgn="base" hangingPunct="0">
              <a:lnSpc>
                <a:spcPct val="110000"/>
              </a:lnSpc>
              <a:spcBef>
                <a:spcPct val="20000"/>
              </a:spcBef>
              <a:spcAft>
                <a:spcPct val="0"/>
              </a:spcAft>
              <a:buChar char="–"/>
              <a:defRPr sz="2000">
                <a:solidFill>
                  <a:srgbClr val="333333"/>
                </a:solidFill>
                <a:latin typeface="+mn-lt"/>
              </a:defRPr>
            </a:lvl4pPr>
            <a:lvl5pPr marL="1370013" indent="-173038" algn="l" rtl="0" eaLnBrk="0" fontAlgn="base" hangingPunct="0">
              <a:lnSpc>
                <a:spcPct val="110000"/>
              </a:lnSpc>
              <a:spcBef>
                <a:spcPct val="20000"/>
              </a:spcBef>
              <a:spcAft>
                <a:spcPct val="0"/>
              </a:spcAft>
              <a:buChar char="»"/>
              <a:defRPr sz="2000">
                <a:solidFill>
                  <a:srgbClr val="333333"/>
                </a:solidFill>
                <a:latin typeface="+mn-lt"/>
              </a:defRPr>
            </a:lvl5pPr>
            <a:lvl6pPr marL="1827213" indent="-173038" algn="l" rtl="0" fontAlgn="base">
              <a:lnSpc>
                <a:spcPct val="110000"/>
              </a:lnSpc>
              <a:spcBef>
                <a:spcPct val="20000"/>
              </a:spcBef>
              <a:spcAft>
                <a:spcPct val="0"/>
              </a:spcAft>
              <a:buChar char="»"/>
              <a:defRPr sz="2000">
                <a:solidFill>
                  <a:srgbClr val="333333"/>
                </a:solidFill>
                <a:latin typeface="+mn-lt"/>
              </a:defRPr>
            </a:lvl6pPr>
            <a:lvl7pPr marL="2284413" indent="-173038" algn="l" rtl="0" fontAlgn="base">
              <a:lnSpc>
                <a:spcPct val="110000"/>
              </a:lnSpc>
              <a:spcBef>
                <a:spcPct val="20000"/>
              </a:spcBef>
              <a:spcAft>
                <a:spcPct val="0"/>
              </a:spcAft>
              <a:buChar char="»"/>
              <a:defRPr sz="2000">
                <a:solidFill>
                  <a:srgbClr val="333333"/>
                </a:solidFill>
                <a:latin typeface="+mn-lt"/>
              </a:defRPr>
            </a:lvl7pPr>
            <a:lvl8pPr marL="2741613" indent="-173038" algn="l" rtl="0" fontAlgn="base">
              <a:lnSpc>
                <a:spcPct val="110000"/>
              </a:lnSpc>
              <a:spcBef>
                <a:spcPct val="20000"/>
              </a:spcBef>
              <a:spcAft>
                <a:spcPct val="0"/>
              </a:spcAft>
              <a:buChar char="»"/>
              <a:defRPr sz="2000">
                <a:solidFill>
                  <a:srgbClr val="333333"/>
                </a:solidFill>
                <a:latin typeface="+mn-lt"/>
              </a:defRPr>
            </a:lvl8pPr>
            <a:lvl9pPr marL="3198813" indent="-173038" algn="l" rtl="0" fontAlgn="base">
              <a:lnSpc>
                <a:spcPct val="110000"/>
              </a:lnSpc>
              <a:spcBef>
                <a:spcPct val="20000"/>
              </a:spcBef>
              <a:spcAft>
                <a:spcPct val="0"/>
              </a:spcAft>
              <a:buChar char="»"/>
              <a:defRPr sz="2000">
                <a:solidFill>
                  <a:srgbClr val="333333"/>
                </a:solidFill>
                <a:latin typeface="+mn-lt"/>
              </a:defRPr>
            </a:lvl9pPr>
          </a:lstStyle>
          <a:p>
            <a:pPr eaLnBrk="1" hangingPunct="1"/>
            <a:r>
              <a:rPr lang="en-US" dirty="0" smtClean="0">
                <a:solidFill>
                  <a:schemeClr val="tx1"/>
                </a:solidFill>
              </a:rPr>
              <a:t>Unbundled product</a:t>
            </a:r>
          </a:p>
          <a:p>
            <a:pPr lvl="1" eaLnBrk="1" hangingPunct="1"/>
            <a:r>
              <a:rPr lang="en-US" sz="2000" dirty="0" smtClean="0">
                <a:solidFill>
                  <a:schemeClr val="tx1"/>
                </a:solidFill>
              </a:rPr>
              <a:t>7 New Riders </a:t>
            </a:r>
          </a:p>
          <a:p>
            <a:pPr lvl="1" eaLnBrk="1" hangingPunct="1"/>
            <a:r>
              <a:rPr lang="en-US" sz="2000" dirty="0" smtClean="0">
                <a:solidFill>
                  <a:schemeClr val="tx1"/>
                </a:solidFill>
              </a:rPr>
              <a:t>Enhanced Residual Riders</a:t>
            </a:r>
          </a:p>
          <a:p>
            <a:pPr eaLnBrk="1" hangingPunct="1"/>
            <a:r>
              <a:rPr lang="en-US" dirty="0" smtClean="0">
                <a:solidFill>
                  <a:schemeClr val="tx1"/>
                </a:solidFill>
              </a:rPr>
              <a:t>You talked and we took action</a:t>
            </a:r>
          </a:p>
          <a:p>
            <a:pPr lvl="1" eaLnBrk="1" hangingPunct="1"/>
            <a:r>
              <a:rPr lang="en-US" sz="2000" dirty="0" smtClean="0">
                <a:solidFill>
                  <a:schemeClr val="tx1"/>
                </a:solidFill>
              </a:rPr>
              <a:t>Your Occ &amp; “Specialty Your Occ”</a:t>
            </a:r>
          </a:p>
          <a:p>
            <a:pPr lvl="1" eaLnBrk="1" hangingPunct="1"/>
            <a:r>
              <a:rPr lang="en-US" sz="2000" dirty="0" smtClean="0">
                <a:solidFill>
                  <a:schemeClr val="tx1"/>
                </a:solidFill>
              </a:rPr>
              <a:t>Stackable discounts and premium reductions*</a:t>
            </a:r>
          </a:p>
          <a:p>
            <a:pPr eaLnBrk="1" hangingPunct="1"/>
            <a:r>
              <a:rPr lang="en-US" dirty="0" smtClean="0">
                <a:solidFill>
                  <a:schemeClr val="tx1"/>
                </a:solidFill>
              </a:rPr>
              <a:t>Rates re-sloped towards younger ages</a:t>
            </a:r>
          </a:p>
          <a:p>
            <a:pPr lvl="1" eaLnBrk="1" hangingPunct="1"/>
            <a:r>
              <a:rPr lang="en-US" sz="2000" dirty="0" smtClean="0">
                <a:solidFill>
                  <a:schemeClr val="tx1"/>
                </a:solidFill>
              </a:rPr>
              <a:t>More competitive premiums</a:t>
            </a:r>
          </a:p>
        </p:txBody>
      </p:sp>
      <p:sp>
        <p:nvSpPr>
          <p:cNvPr id="8" name="Rectangle 5"/>
          <p:cNvSpPr>
            <a:spLocks noGrp="1" noChangeArrowheads="1"/>
          </p:cNvSpPr>
          <p:nvPr>
            <p:ph type="ftr" sz="quarter" idx="10"/>
          </p:nvPr>
        </p:nvSpPr>
        <p:spPr>
          <a:xfrm>
            <a:off x="2473325" y="6600340"/>
            <a:ext cx="4557713" cy="24985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i="1">
                <a:solidFill>
                  <a:srgbClr val="333333"/>
                </a:solidFill>
                <a:latin typeface="Arial" pitchFamily="34" charset="0"/>
                <a:cs typeface="Arial" pitchFamily="34" charset="0"/>
              </a:defRPr>
            </a:lvl1pPr>
            <a:lvl2pPr marL="742950" indent="-285750" eaLnBrk="0" hangingPunct="0">
              <a:defRPr sz="3200" i="1">
                <a:solidFill>
                  <a:srgbClr val="333333"/>
                </a:solidFill>
                <a:latin typeface="Arial" pitchFamily="34" charset="0"/>
                <a:cs typeface="Arial" pitchFamily="34" charset="0"/>
              </a:defRPr>
            </a:lvl2pPr>
            <a:lvl3pPr marL="1143000" indent="-228600" eaLnBrk="0" hangingPunct="0">
              <a:defRPr sz="3200" i="1">
                <a:solidFill>
                  <a:srgbClr val="333333"/>
                </a:solidFill>
                <a:latin typeface="Arial" pitchFamily="34" charset="0"/>
                <a:cs typeface="Arial" pitchFamily="34" charset="0"/>
              </a:defRPr>
            </a:lvl3pPr>
            <a:lvl4pPr marL="1600200" indent="-228600" eaLnBrk="0" hangingPunct="0">
              <a:defRPr sz="3200" i="1">
                <a:solidFill>
                  <a:srgbClr val="333333"/>
                </a:solidFill>
                <a:latin typeface="Arial" pitchFamily="34" charset="0"/>
                <a:cs typeface="Arial" pitchFamily="34" charset="0"/>
              </a:defRPr>
            </a:lvl4pPr>
            <a:lvl5pPr marL="2057400" indent="-228600" eaLnBrk="0" hangingPunct="0">
              <a:defRPr sz="3200" i="1">
                <a:solidFill>
                  <a:srgbClr val="333333"/>
                </a:solidFill>
                <a:latin typeface="Arial" pitchFamily="34" charset="0"/>
                <a:cs typeface="Arial" pitchFamily="34" charset="0"/>
              </a:defRPr>
            </a:lvl5pPr>
            <a:lvl6pPr marL="2514600" indent="-228600" eaLnBrk="0" fontAlgn="base" hangingPunct="0">
              <a:spcBef>
                <a:spcPct val="0"/>
              </a:spcBef>
              <a:spcAft>
                <a:spcPct val="0"/>
              </a:spcAft>
              <a:defRPr sz="3200" i="1">
                <a:solidFill>
                  <a:srgbClr val="333333"/>
                </a:solidFill>
                <a:latin typeface="Arial" pitchFamily="34" charset="0"/>
                <a:cs typeface="Arial" pitchFamily="34" charset="0"/>
              </a:defRPr>
            </a:lvl6pPr>
            <a:lvl7pPr marL="2971800" indent="-228600" eaLnBrk="0" fontAlgn="base" hangingPunct="0">
              <a:spcBef>
                <a:spcPct val="0"/>
              </a:spcBef>
              <a:spcAft>
                <a:spcPct val="0"/>
              </a:spcAft>
              <a:defRPr sz="3200" i="1">
                <a:solidFill>
                  <a:srgbClr val="333333"/>
                </a:solidFill>
                <a:latin typeface="Arial" pitchFamily="34" charset="0"/>
                <a:cs typeface="Arial" pitchFamily="34" charset="0"/>
              </a:defRPr>
            </a:lvl7pPr>
            <a:lvl8pPr marL="3429000" indent="-228600" eaLnBrk="0" fontAlgn="base" hangingPunct="0">
              <a:spcBef>
                <a:spcPct val="0"/>
              </a:spcBef>
              <a:spcAft>
                <a:spcPct val="0"/>
              </a:spcAft>
              <a:defRPr sz="3200" i="1">
                <a:solidFill>
                  <a:srgbClr val="333333"/>
                </a:solidFill>
                <a:latin typeface="Arial" pitchFamily="34" charset="0"/>
                <a:cs typeface="Arial" pitchFamily="34" charset="0"/>
              </a:defRPr>
            </a:lvl8pPr>
            <a:lvl9pPr marL="3886200" indent="-228600" eaLnBrk="0" fontAlgn="base" hangingPunct="0">
              <a:spcBef>
                <a:spcPct val="0"/>
              </a:spcBef>
              <a:spcAft>
                <a:spcPct val="0"/>
              </a:spcAft>
              <a:defRPr sz="3200" i="1">
                <a:solidFill>
                  <a:srgbClr val="333333"/>
                </a:solidFill>
                <a:latin typeface="Arial" pitchFamily="34" charset="0"/>
                <a:cs typeface="Arial" pitchFamily="34" charset="0"/>
              </a:defRPr>
            </a:lvl9pPr>
          </a:lstStyle>
          <a:p>
            <a:pPr algn="ctr" eaLnBrk="1" hangingPunct="1"/>
            <a:r>
              <a:rPr lang="en-US" sz="1100" i="0" dirty="0" smtClean="0">
                <a:solidFill>
                  <a:schemeClr val="tx1"/>
                </a:solidFill>
              </a:rPr>
              <a:t>For Producer Use Only – Not For Use With the General Public</a:t>
            </a:r>
          </a:p>
        </p:txBody>
      </p:sp>
      <p:sp>
        <p:nvSpPr>
          <p:cNvPr id="3" name="TextBox 2"/>
          <p:cNvSpPr txBox="1"/>
          <p:nvPr/>
        </p:nvSpPr>
        <p:spPr>
          <a:xfrm>
            <a:off x="369399" y="6169068"/>
            <a:ext cx="4026090" cy="246221"/>
          </a:xfrm>
          <a:prstGeom prst="rect">
            <a:avLst/>
          </a:prstGeom>
          <a:noFill/>
        </p:spPr>
        <p:txBody>
          <a:bodyPr wrap="square" rtlCol="0">
            <a:spAutoFit/>
          </a:bodyPr>
          <a:lstStyle/>
          <a:p>
            <a:r>
              <a:rPr lang="en-US" sz="1000" dirty="0" smtClean="0"/>
              <a:t>* Conditions Apply</a:t>
            </a:r>
            <a:endParaRPr lang="en-US" sz="1000" dirty="0"/>
          </a:p>
        </p:txBody>
      </p:sp>
    </p:spTree>
    <p:extLst>
      <p:ext uri="{BB962C8B-B14F-4D97-AF65-F5344CB8AC3E}">
        <p14:creationId xmlns:p14="http://schemas.microsoft.com/office/powerpoint/2010/main" val="10960150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9586" name="Title 6"/>
          <p:cNvSpPr>
            <a:spLocks noGrp="1"/>
          </p:cNvSpPr>
          <p:nvPr>
            <p:ph type="title"/>
          </p:nvPr>
        </p:nvSpPr>
        <p:spPr/>
        <p:txBody>
          <a:bodyPr/>
          <a:lstStyle/>
          <a:p>
            <a:r>
              <a:rPr lang="en-US" dirty="0"/>
              <a:t>Optional Riders Allow Maximum </a:t>
            </a:r>
            <a:r>
              <a:rPr lang="en-US" dirty="0" smtClean="0"/>
              <a:t>Flexibility</a:t>
            </a:r>
            <a:br>
              <a:rPr lang="en-US" dirty="0" smtClean="0"/>
            </a:br>
            <a:r>
              <a:rPr lang="en-US" sz="2000" dirty="0" smtClean="0"/>
              <a:t>Unbundled Product Means Clients Choose What’s Important to Them</a:t>
            </a: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847257935"/>
              </p:ext>
            </p:extLst>
          </p:nvPr>
        </p:nvGraphicFramePr>
        <p:xfrm>
          <a:off x="76200" y="1371600"/>
          <a:ext cx="8991600" cy="5181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79588" name="Slide Number Placeholder 5"/>
          <p:cNvSpPr>
            <a:spLocks noGrp="1"/>
          </p:cNvSpPr>
          <p:nvPr>
            <p:ph type="sldNum" sz="quarter" idx="11"/>
          </p:nvPr>
        </p:nvSpPr>
        <p:spPr>
          <a:noFill/>
        </p:spPr>
        <p:txBody>
          <a:bodyPr/>
          <a:lstStyle>
            <a:lvl1pPr eaLnBrk="0" hangingPunct="0">
              <a:defRPr sz="3200" i="1">
                <a:solidFill>
                  <a:schemeClr val="tx1"/>
                </a:solidFill>
                <a:latin typeface="Arial" charset="0"/>
                <a:cs typeface="Arial" charset="0"/>
              </a:defRPr>
            </a:lvl1pPr>
            <a:lvl2pPr marL="742950" indent="-285750" eaLnBrk="0" hangingPunct="0">
              <a:defRPr sz="3200" i="1">
                <a:solidFill>
                  <a:schemeClr val="tx1"/>
                </a:solidFill>
                <a:latin typeface="Arial" charset="0"/>
                <a:cs typeface="Arial" charset="0"/>
              </a:defRPr>
            </a:lvl2pPr>
            <a:lvl3pPr marL="1143000" indent="-228600" eaLnBrk="0" hangingPunct="0">
              <a:defRPr sz="3200" i="1">
                <a:solidFill>
                  <a:schemeClr val="tx1"/>
                </a:solidFill>
                <a:latin typeface="Arial" charset="0"/>
                <a:cs typeface="Arial" charset="0"/>
              </a:defRPr>
            </a:lvl3pPr>
            <a:lvl4pPr marL="1600200" indent="-228600" eaLnBrk="0" hangingPunct="0">
              <a:defRPr sz="3200" i="1">
                <a:solidFill>
                  <a:schemeClr val="tx1"/>
                </a:solidFill>
                <a:latin typeface="Arial" charset="0"/>
                <a:cs typeface="Arial" charset="0"/>
              </a:defRPr>
            </a:lvl4pPr>
            <a:lvl5pPr marL="2057400" indent="-228600" eaLnBrk="0" hangingPunct="0">
              <a:defRPr sz="3200" i="1">
                <a:solidFill>
                  <a:schemeClr val="tx1"/>
                </a:solidFill>
                <a:latin typeface="Arial" charset="0"/>
                <a:cs typeface="Arial" charset="0"/>
              </a:defRPr>
            </a:lvl5pPr>
            <a:lvl6pPr marL="2514600" indent="-228600" algn="r" eaLnBrk="0" fontAlgn="base" hangingPunct="0">
              <a:spcBef>
                <a:spcPct val="0"/>
              </a:spcBef>
              <a:spcAft>
                <a:spcPct val="0"/>
              </a:spcAft>
              <a:defRPr sz="3200" i="1">
                <a:solidFill>
                  <a:schemeClr val="tx1"/>
                </a:solidFill>
                <a:latin typeface="Arial" charset="0"/>
                <a:cs typeface="Arial" charset="0"/>
              </a:defRPr>
            </a:lvl6pPr>
            <a:lvl7pPr marL="2971800" indent="-228600" algn="r" eaLnBrk="0" fontAlgn="base" hangingPunct="0">
              <a:spcBef>
                <a:spcPct val="0"/>
              </a:spcBef>
              <a:spcAft>
                <a:spcPct val="0"/>
              </a:spcAft>
              <a:defRPr sz="3200" i="1">
                <a:solidFill>
                  <a:schemeClr val="tx1"/>
                </a:solidFill>
                <a:latin typeface="Arial" charset="0"/>
                <a:cs typeface="Arial" charset="0"/>
              </a:defRPr>
            </a:lvl7pPr>
            <a:lvl8pPr marL="3429000" indent="-228600" algn="r" eaLnBrk="0" fontAlgn="base" hangingPunct="0">
              <a:spcBef>
                <a:spcPct val="0"/>
              </a:spcBef>
              <a:spcAft>
                <a:spcPct val="0"/>
              </a:spcAft>
              <a:defRPr sz="3200" i="1">
                <a:solidFill>
                  <a:schemeClr val="tx1"/>
                </a:solidFill>
                <a:latin typeface="Arial" charset="0"/>
                <a:cs typeface="Arial" charset="0"/>
              </a:defRPr>
            </a:lvl8pPr>
            <a:lvl9pPr marL="3886200" indent="-228600" algn="r" eaLnBrk="0" fontAlgn="base" hangingPunct="0">
              <a:spcBef>
                <a:spcPct val="0"/>
              </a:spcBef>
              <a:spcAft>
                <a:spcPct val="0"/>
              </a:spcAft>
              <a:defRPr sz="3200" i="1">
                <a:solidFill>
                  <a:schemeClr val="tx1"/>
                </a:solidFill>
                <a:latin typeface="Arial" charset="0"/>
                <a:cs typeface="Arial" charset="0"/>
              </a:defRPr>
            </a:lvl9pPr>
          </a:lstStyle>
          <a:p>
            <a:pPr eaLnBrk="1" hangingPunct="1"/>
            <a:fld id="{FAF9D152-15A8-455F-9297-6999D108461E}" type="slidenum">
              <a:rPr lang="en-US" sz="1400" i="0" smtClean="0">
                <a:solidFill>
                  <a:srgbClr val="000000"/>
                </a:solidFill>
              </a:rPr>
              <a:pPr eaLnBrk="1" hangingPunct="1"/>
              <a:t>7</a:t>
            </a:fld>
            <a:endParaRPr lang="en-US" sz="1400" i="0" dirty="0" smtClean="0">
              <a:solidFill>
                <a:srgbClr val="000000"/>
              </a:solidFill>
            </a:endParaRPr>
          </a:p>
        </p:txBody>
      </p:sp>
      <p:sp>
        <p:nvSpPr>
          <p:cNvPr id="579589" name="TextBox 9"/>
          <p:cNvSpPr txBox="1">
            <a:spLocks noChangeArrowheads="1"/>
          </p:cNvSpPr>
          <p:nvPr/>
        </p:nvSpPr>
        <p:spPr bwMode="auto">
          <a:xfrm>
            <a:off x="752476" y="5570969"/>
            <a:ext cx="2514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i="1">
                <a:solidFill>
                  <a:schemeClr val="tx1"/>
                </a:solidFill>
                <a:latin typeface="Arial" charset="0"/>
                <a:cs typeface="Arial" charset="0"/>
              </a:defRPr>
            </a:lvl1pPr>
            <a:lvl2pPr marL="742950" indent="-285750" eaLnBrk="0" hangingPunct="0">
              <a:defRPr sz="3200" i="1">
                <a:solidFill>
                  <a:schemeClr val="tx1"/>
                </a:solidFill>
                <a:latin typeface="Arial" charset="0"/>
                <a:cs typeface="Arial" charset="0"/>
              </a:defRPr>
            </a:lvl2pPr>
            <a:lvl3pPr marL="1143000" indent="-228600" eaLnBrk="0" hangingPunct="0">
              <a:defRPr sz="3200" i="1">
                <a:solidFill>
                  <a:schemeClr val="tx1"/>
                </a:solidFill>
                <a:latin typeface="Arial" charset="0"/>
                <a:cs typeface="Arial" charset="0"/>
              </a:defRPr>
            </a:lvl3pPr>
            <a:lvl4pPr marL="1600200" indent="-228600" eaLnBrk="0" hangingPunct="0">
              <a:defRPr sz="3200" i="1">
                <a:solidFill>
                  <a:schemeClr val="tx1"/>
                </a:solidFill>
                <a:latin typeface="Arial" charset="0"/>
                <a:cs typeface="Arial" charset="0"/>
              </a:defRPr>
            </a:lvl4pPr>
            <a:lvl5pPr marL="2057400" indent="-228600" eaLnBrk="0" hangingPunct="0">
              <a:defRPr sz="3200" i="1">
                <a:solidFill>
                  <a:schemeClr val="tx1"/>
                </a:solidFill>
                <a:latin typeface="Arial" charset="0"/>
                <a:cs typeface="Arial" charset="0"/>
              </a:defRPr>
            </a:lvl5pPr>
            <a:lvl6pPr marL="2514600" indent="-228600" algn="r" eaLnBrk="0" fontAlgn="base" hangingPunct="0">
              <a:spcBef>
                <a:spcPct val="0"/>
              </a:spcBef>
              <a:spcAft>
                <a:spcPct val="0"/>
              </a:spcAft>
              <a:defRPr sz="3200" i="1">
                <a:solidFill>
                  <a:schemeClr val="tx1"/>
                </a:solidFill>
                <a:latin typeface="Arial" charset="0"/>
                <a:cs typeface="Arial" charset="0"/>
              </a:defRPr>
            </a:lvl6pPr>
            <a:lvl7pPr marL="2971800" indent="-228600" algn="r" eaLnBrk="0" fontAlgn="base" hangingPunct="0">
              <a:spcBef>
                <a:spcPct val="0"/>
              </a:spcBef>
              <a:spcAft>
                <a:spcPct val="0"/>
              </a:spcAft>
              <a:defRPr sz="3200" i="1">
                <a:solidFill>
                  <a:schemeClr val="tx1"/>
                </a:solidFill>
                <a:latin typeface="Arial" charset="0"/>
                <a:cs typeface="Arial" charset="0"/>
              </a:defRPr>
            </a:lvl7pPr>
            <a:lvl8pPr marL="3429000" indent="-228600" algn="r" eaLnBrk="0" fontAlgn="base" hangingPunct="0">
              <a:spcBef>
                <a:spcPct val="0"/>
              </a:spcBef>
              <a:spcAft>
                <a:spcPct val="0"/>
              </a:spcAft>
              <a:defRPr sz="3200" i="1">
                <a:solidFill>
                  <a:schemeClr val="tx1"/>
                </a:solidFill>
                <a:latin typeface="Arial" charset="0"/>
                <a:cs typeface="Arial" charset="0"/>
              </a:defRPr>
            </a:lvl8pPr>
            <a:lvl9pPr marL="3886200" indent="-228600" algn="r" eaLnBrk="0" fontAlgn="base" hangingPunct="0">
              <a:spcBef>
                <a:spcPct val="0"/>
              </a:spcBef>
              <a:spcAft>
                <a:spcPct val="0"/>
              </a:spcAft>
              <a:defRPr sz="3200" i="1">
                <a:solidFill>
                  <a:schemeClr val="tx1"/>
                </a:solidFill>
                <a:latin typeface="Arial" charset="0"/>
                <a:cs typeface="Arial" charset="0"/>
              </a:defRPr>
            </a:lvl9pPr>
          </a:lstStyle>
          <a:p>
            <a:pPr eaLnBrk="1" hangingPunct="1"/>
            <a:r>
              <a:rPr lang="en-US" sz="1400" i="0" dirty="0"/>
              <a:t>New Optional Riders</a:t>
            </a:r>
          </a:p>
        </p:txBody>
      </p:sp>
      <p:sp>
        <p:nvSpPr>
          <p:cNvPr id="579590" name="Rectangle 7"/>
          <p:cNvSpPr>
            <a:spLocks noChangeArrowheads="1"/>
          </p:cNvSpPr>
          <p:nvPr/>
        </p:nvSpPr>
        <p:spPr bwMode="auto">
          <a:xfrm>
            <a:off x="471488" y="5636058"/>
            <a:ext cx="280988" cy="177800"/>
          </a:xfrm>
          <a:prstGeom prst="rect">
            <a:avLst/>
          </a:prstGeom>
          <a:solidFill>
            <a:srgbClr val="660066"/>
          </a:solidFill>
          <a:ln w="38100">
            <a:solidFill>
              <a:srgbClr val="FF0000"/>
            </a:solidFill>
            <a:miter lim="800000"/>
            <a:headEnd/>
            <a:tailEnd/>
          </a:ln>
        </p:spPr>
        <p:txBody>
          <a:bodyPr lIns="0" tIns="0" rIns="0" bIns="0" anchor="b"/>
          <a:lstStyle/>
          <a:p>
            <a:endParaRPr lang="en-US" dirty="0">
              <a:solidFill>
                <a:srgbClr val="FFFFFF"/>
              </a:solidFill>
            </a:endParaRPr>
          </a:p>
        </p:txBody>
      </p:sp>
      <p:sp>
        <p:nvSpPr>
          <p:cNvPr id="579591" name="TextBox 11"/>
          <p:cNvSpPr txBox="1">
            <a:spLocks noChangeArrowheads="1"/>
          </p:cNvSpPr>
          <p:nvPr/>
        </p:nvSpPr>
        <p:spPr bwMode="auto">
          <a:xfrm>
            <a:off x="6542088" y="5570970"/>
            <a:ext cx="23622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i="1">
                <a:solidFill>
                  <a:schemeClr val="tx1"/>
                </a:solidFill>
                <a:latin typeface="Arial" charset="0"/>
                <a:cs typeface="Arial" charset="0"/>
              </a:defRPr>
            </a:lvl1pPr>
            <a:lvl2pPr marL="742950" indent="-285750" eaLnBrk="0" hangingPunct="0">
              <a:defRPr sz="3200" i="1">
                <a:solidFill>
                  <a:schemeClr val="tx1"/>
                </a:solidFill>
                <a:latin typeface="Arial" charset="0"/>
                <a:cs typeface="Arial" charset="0"/>
              </a:defRPr>
            </a:lvl2pPr>
            <a:lvl3pPr marL="1143000" indent="-228600" eaLnBrk="0" hangingPunct="0">
              <a:defRPr sz="3200" i="1">
                <a:solidFill>
                  <a:schemeClr val="tx1"/>
                </a:solidFill>
                <a:latin typeface="Arial" charset="0"/>
                <a:cs typeface="Arial" charset="0"/>
              </a:defRPr>
            </a:lvl3pPr>
            <a:lvl4pPr marL="1600200" indent="-228600" eaLnBrk="0" hangingPunct="0">
              <a:defRPr sz="3200" i="1">
                <a:solidFill>
                  <a:schemeClr val="tx1"/>
                </a:solidFill>
                <a:latin typeface="Arial" charset="0"/>
                <a:cs typeface="Arial" charset="0"/>
              </a:defRPr>
            </a:lvl4pPr>
            <a:lvl5pPr marL="2057400" indent="-228600" eaLnBrk="0" hangingPunct="0">
              <a:defRPr sz="3200" i="1">
                <a:solidFill>
                  <a:schemeClr val="tx1"/>
                </a:solidFill>
                <a:latin typeface="Arial" charset="0"/>
                <a:cs typeface="Arial" charset="0"/>
              </a:defRPr>
            </a:lvl5pPr>
            <a:lvl6pPr marL="2514600" indent="-228600" algn="r" eaLnBrk="0" fontAlgn="base" hangingPunct="0">
              <a:spcBef>
                <a:spcPct val="0"/>
              </a:spcBef>
              <a:spcAft>
                <a:spcPct val="0"/>
              </a:spcAft>
              <a:defRPr sz="3200" i="1">
                <a:solidFill>
                  <a:schemeClr val="tx1"/>
                </a:solidFill>
                <a:latin typeface="Arial" charset="0"/>
                <a:cs typeface="Arial" charset="0"/>
              </a:defRPr>
            </a:lvl6pPr>
            <a:lvl7pPr marL="2971800" indent="-228600" algn="r" eaLnBrk="0" fontAlgn="base" hangingPunct="0">
              <a:spcBef>
                <a:spcPct val="0"/>
              </a:spcBef>
              <a:spcAft>
                <a:spcPct val="0"/>
              </a:spcAft>
              <a:defRPr sz="3200" i="1">
                <a:solidFill>
                  <a:schemeClr val="tx1"/>
                </a:solidFill>
                <a:latin typeface="Arial" charset="0"/>
                <a:cs typeface="Arial" charset="0"/>
              </a:defRPr>
            </a:lvl7pPr>
            <a:lvl8pPr marL="3429000" indent="-228600" algn="r" eaLnBrk="0" fontAlgn="base" hangingPunct="0">
              <a:spcBef>
                <a:spcPct val="0"/>
              </a:spcBef>
              <a:spcAft>
                <a:spcPct val="0"/>
              </a:spcAft>
              <a:defRPr sz="3200" i="1">
                <a:solidFill>
                  <a:schemeClr val="tx1"/>
                </a:solidFill>
                <a:latin typeface="Arial" charset="0"/>
                <a:cs typeface="Arial" charset="0"/>
              </a:defRPr>
            </a:lvl8pPr>
            <a:lvl9pPr marL="3886200" indent="-228600" algn="r" eaLnBrk="0" fontAlgn="base" hangingPunct="0">
              <a:spcBef>
                <a:spcPct val="0"/>
              </a:spcBef>
              <a:spcAft>
                <a:spcPct val="0"/>
              </a:spcAft>
              <a:defRPr sz="3200" i="1">
                <a:solidFill>
                  <a:schemeClr val="tx1"/>
                </a:solidFill>
                <a:latin typeface="Arial" charset="0"/>
                <a:cs typeface="Arial" charset="0"/>
              </a:defRPr>
            </a:lvl9pPr>
          </a:lstStyle>
          <a:p>
            <a:pPr eaLnBrk="1" hangingPunct="1"/>
            <a:r>
              <a:rPr lang="en-US" sz="1400" i="0" dirty="0" smtClean="0"/>
              <a:t>Updated Optional </a:t>
            </a:r>
            <a:r>
              <a:rPr lang="en-US" sz="1400" i="0" dirty="0"/>
              <a:t>Riders</a:t>
            </a:r>
          </a:p>
        </p:txBody>
      </p:sp>
      <p:sp>
        <p:nvSpPr>
          <p:cNvPr id="579592" name="Rectangle 7"/>
          <p:cNvSpPr>
            <a:spLocks noChangeArrowheads="1"/>
          </p:cNvSpPr>
          <p:nvPr/>
        </p:nvSpPr>
        <p:spPr bwMode="auto">
          <a:xfrm>
            <a:off x="6261100" y="5636058"/>
            <a:ext cx="280988" cy="177800"/>
          </a:xfrm>
          <a:prstGeom prst="rect">
            <a:avLst/>
          </a:prstGeom>
          <a:solidFill>
            <a:srgbClr val="660066"/>
          </a:solidFill>
          <a:ln w="38100">
            <a:solidFill>
              <a:srgbClr val="FFFF00"/>
            </a:solidFill>
            <a:miter lim="800000"/>
            <a:headEnd/>
            <a:tailEnd/>
          </a:ln>
        </p:spPr>
        <p:txBody>
          <a:bodyPr lIns="0" tIns="0" rIns="0" bIns="0" anchor="b"/>
          <a:lstStyle/>
          <a:p>
            <a:endParaRPr lang="en-US" dirty="0">
              <a:solidFill>
                <a:srgbClr val="FFFFFF"/>
              </a:solidFill>
            </a:endParaRPr>
          </a:p>
        </p:txBody>
      </p:sp>
      <p:sp>
        <p:nvSpPr>
          <p:cNvPr id="2" name="TextBox 1"/>
          <p:cNvSpPr txBox="1"/>
          <p:nvPr/>
        </p:nvSpPr>
        <p:spPr>
          <a:xfrm>
            <a:off x="357907" y="6523850"/>
            <a:ext cx="7040420" cy="246221"/>
          </a:xfrm>
          <a:prstGeom prst="rect">
            <a:avLst/>
          </a:prstGeom>
          <a:noFill/>
        </p:spPr>
        <p:txBody>
          <a:bodyPr wrap="square" rtlCol="0">
            <a:spAutoFit/>
          </a:bodyPr>
          <a:lstStyle/>
          <a:p>
            <a:pPr algn="l"/>
            <a:r>
              <a:rPr lang="en-US" sz="1000" i="0" dirty="0" smtClean="0">
                <a:solidFill>
                  <a:schemeClr val="tx1"/>
                </a:solidFill>
              </a:rPr>
              <a:t>All riders subject to eligibility rules and state availability. New riders only available with MetLife Income Guard.</a:t>
            </a:r>
            <a:endParaRPr lang="en-US" sz="1000" i="0" dirty="0">
              <a:solidFill>
                <a:schemeClr val="tx1"/>
              </a:solidFill>
            </a:endParaRPr>
          </a:p>
        </p:txBody>
      </p:sp>
    </p:spTree>
    <p:extLst>
      <p:ext uri="{BB962C8B-B14F-4D97-AF65-F5344CB8AC3E}">
        <p14:creationId xmlns:p14="http://schemas.microsoft.com/office/powerpoint/2010/main" val="31654124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 a Look at the New Optional Riders</a:t>
            </a:r>
            <a:endParaRPr lang="en-US" dirty="0"/>
          </a:p>
        </p:txBody>
      </p:sp>
      <p:grpSp>
        <p:nvGrpSpPr>
          <p:cNvPr id="22" name="Group 21"/>
          <p:cNvGrpSpPr/>
          <p:nvPr/>
        </p:nvGrpSpPr>
        <p:grpSpPr>
          <a:xfrm>
            <a:off x="146967" y="1896535"/>
            <a:ext cx="2099166" cy="3810000"/>
            <a:chOff x="328316" y="1904776"/>
            <a:chExt cx="2099166" cy="3810000"/>
          </a:xfrm>
        </p:grpSpPr>
        <p:sp>
          <p:nvSpPr>
            <p:cNvPr id="6" name="Freeform 5"/>
            <p:cNvSpPr/>
            <p:nvPr/>
          </p:nvSpPr>
          <p:spPr>
            <a:xfrm>
              <a:off x="328316" y="1904776"/>
              <a:ext cx="2099166" cy="3810000"/>
            </a:xfrm>
            <a:custGeom>
              <a:avLst/>
              <a:gdLst>
                <a:gd name="connsiteX0" fmla="*/ 0 w 2607398"/>
                <a:gd name="connsiteY0" fmla="*/ 260740 h 4186238"/>
                <a:gd name="connsiteX1" fmla="*/ 260740 w 2607398"/>
                <a:gd name="connsiteY1" fmla="*/ 0 h 4186238"/>
                <a:gd name="connsiteX2" fmla="*/ 2346658 w 2607398"/>
                <a:gd name="connsiteY2" fmla="*/ 0 h 4186238"/>
                <a:gd name="connsiteX3" fmla="*/ 2607398 w 2607398"/>
                <a:gd name="connsiteY3" fmla="*/ 260740 h 4186238"/>
                <a:gd name="connsiteX4" fmla="*/ 2607398 w 2607398"/>
                <a:gd name="connsiteY4" fmla="*/ 3925498 h 4186238"/>
                <a:gd name="connsiteX5" fmla="*/ 2346658 w 2607398"/>
                <a:gd name="connsiteY5" fmla="*/ 4186238 h 4186238"/>
                <a:gd name="connsiteX6" fmla="*/ 260740 w 2607398"/>
                <a:gd name="connsiteY6" fmla="*/ 4186238 h 4186238"/>
                <a:gd name="connsiteX7" fmla="*/ 0 w 2607398"/>
                <a:gd name="connsiteY7" fmla="*/ 3925498 h 4186238"/>
                <a:gd name="connsiteX8" fmla="*/ 0 w 2607398"/>
                <a:gd name="connsiteY8" fmla="*/ 260740 h 4186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07398" h="4186238">
                  <a:moveTo>
                    <a:pt x="0" y="260740"/>
                  </a:moveTo>
                  <a:cubicBezTo>
                    <a:pt x="0" y="116737"/>
                    <a:pt x="116737" y="0"/>
                    <a:pt x="260740" y="0"/>
                  </a:cubicBezTo>
                  <a:lnTo>
                    <a:pt x="2346658" y="0"/>
                  </a:lnTo>
                  <a:cubicBezTo>
                    <a:pt x="2490661" y="0"/>
                    <a:pt x="2607398" y="116737"/>
                    <a:pt x="2607398" y="260740"/>
                  </a:cubicBezTo>
                  <a:lnTo>
                    <a:pt x="2607398" y="3925498"/>
                  </a:lnTo>
                  <a:cubicBezTo>
                    <a:pt x="2607398" y="4069501"/>
                    <a:pt x="2490661" y="4186238"/>
                    <a:pt x="2346658" y="4186238"/>
                  </a:cubicBezTo>
                  <a:lnTo>
                    <a:pt x="260740" y="4186238"/>
                  </a:lnTo>
                  <a:cubicBezTo>
                    <a:pt x="116737" y="4186238"/>
                    <a:pt x="0" y="4069501"/>
                    <a:pt x="0" y="3925498"/>
                  </a:cubicBezTo>
                  <a:lnTo>
                    <a:pt x="0" y="260740"/>
                  </a:lnTo>
                  <a:close/>
                </a:path>
              </a:pathLst>
            </a:custGeom>
          </p:spPr>
          <p:style>
            <a:lnRef idx="0">
              <a:schemeClr val="accent2">
                <a:hueOff val="0"/>
                <a:satOff val="0"/>
                <a:lumOff val="0"/>
                <a:alphaOff val="0"/>
              </a:schemeClr>
            </a:lnRef>
            <a:fillRef idx="1">
              <a:schemeClr val="accent2">
                <a:tint val="40000"/>
                <a:hueOff val="0"/>
                <a:satOff val="0"/>
                <a:lumOff val="0"/>
                <a:alphaOff val="0"/>
              </a:schemeClr>
            </a:fillRef>
            <a:effectRef idx="0">
              <a:schemeClr val="accent2">
                <a:tint val="40000"/>
                <a:hueOff val="0"/>
                <a:satOff val="0"/>
                <a:lumOff val="0"/>
                <a:alphaOff val="0"/>
              </a:schemeClr>
            </a:effectRef>
            <a:fontRef idx="minor">
              <a:schemeClr val="dk1">
                <a:hueOff val="0"/>
                <a:satOff val="0"/>
                <a:lumOff val="0"/>
                <a:alphaOff val="0"/>
              </a:schemeClr>
            </a:fontRef>
          </p:style>
          <p:txBody>
            <a:bodyPr spcFirstLastPara="0" vert="horz" wrap="square" lIns="121920" tIns="121920" rIns="121920" bIns="3052287" numCol="1" spcCol="1270" anchor="ctr" anchorCtr="0">
              <a:noAutofit/>
            </a:bodyPr>
            <a:lstStyle/>
            <a:p>
              <a:pPr lvl="0" algn="ctr" defTabSz="1422400">
                <a:lnSpc>
                  <a:spcPct val="90000"/>
                </a:lnSpc>
                <a:spcBef>
                  <a:spcPct val="0"/>
                </a:spcBef>
                <a:spcAft>
                  <a:spcPct val="35000"/>
                </a:spcAft>
              </a:pPr>
              <a:r>
                <a:rPr lang="en-US" sz="2400" i="0" kern="1200" dirty="0" smtClean="0"/>
                <a:t>COLA 3% Compound</a:t>
              </a:r>
              <a:endParaRPr lang="en-US" sz="2400" i="0" kern="1200" dirty="0"/>
            </a:p>
          </p:txBody>
        </p:sp>
        <p:sp>
          <p:nvSpPr>
            <p:cNvPr id="7" name="Freeform 6"/>
            <p:cNvSpPr/>
            <p:nvPr/>
          </p:nvSpPr>
          <p:spPr>
            <a:xfrm>
              <a:off x="458686" y="2856071"/>
              <a:ext cx="1838427" cy="2721054"/>
            </a:xfrm>
            <a:custGeom>
              <a:avLst/>
              <a:gdLst>
                <a:gd name="connsiteX0" fmla="*/ 0 w 2085919"/>
                <a:gd name="connsiteY0" fmla="*/ 208592 h 2721054"/>
                <a:gd name="connsiteX1" fmla="*/ 208592 w 2085919"/>
                <a:gd name="connsiteY1" fmla="*/ 0 h 2721054"/>
                <a:gd name="connsiteX2" fmla="*/ 1877327 w 2085919"/>
                <a:gd name="connsiteY2" fmla="*/ 0 h 2721054"/>
                <a:gd name="connsiteX3" fmla="*/ 2085919 w 2085919"/>
                <a:gd name="connsiteY3" fmla="*/ 208592 h 2721054"/>
                <a:gd name="connsiteX4" fmla="*/ 2085919 w 2085919"/>
                <a:gd name="connsiteY4" fmla="*/ 2512462 h 2721054"/>
                <a:gd name="connsiteX5" fmla="*/ 1877327 w 2085919"/>
                <a:gd name="connsiteY5" fmla="*/ 2721054 h 2721054"/>
                <a:gd name="connsiteX6" fmla="*/ 208592 w 2085919"/>
                <a:gd name="connsiteY6" fmla="*/ 2721054 h 2721054"/>
                <a:gd name="connsiteX7" fmla="*/ 0 w 2085919"/>
                <a:gd name="connsiteY7" fmla="*/ 2512462 h 2721054"/>
                <a:gd name="connsiteX8" fmla="*/ 0 w 2085919"/>
                <a:gd name="connsiteY8" fmla="*/ 208592 h 272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85919" h="2721054">
                  <a:moveTo>
                    <a:pt x="0" y="208592"/>
                  </a:moveTo>
                  <a:cubicBezTo>
                    <a:pt x="0" y="93390"/>
                    <a:pt x="93390" y="0"/>
                    <a:pt x="208592" y="0"/>
                  </a:cubicBezTo>
                  <a:lnTo>
                    <a:pt x="1877327" y="0"/>
                  </a:lnTo>
                  <a:cubicBezTo>
                    <a:pt x="1992529" y="0"/>
                    <a:pt x="2085919" y="93390"/>
                    <a:pt x="2085919" y="208592"/>
                  </a:cubicBezTo>
                  <a:lnTo>
                    <a:pt x="2085919" y="2512462"/>
                  </a:lnTo>
                  <a:cubicBezTo>
                    <a:pt x="2085919" y="2627664"/>
                    <a:pt x="1992529" y="2721054"/>
                    <a:pt x="1877327" y="2721054"/>
                  </a:cubicBezTo>
                  <a:lnTo>
                    <a:pt x="208592" y="2721054"/>
                  </a:lnTo>
                  <a:cubicBezTo>
                    <a:pt x="93390" y="2721054"/>
                    <a:pt x="0" y="2627664"/>
                    <a:pt x="0" y="2512462"/>
                  </a:cubicBezTo>
                  <a:lnTo>
                    <a:pt x="0" y="208592"/>
                  </a:lnTo>
                  <a:close/>
                </a:path>
              </a:pathLst>
            </a:custGeom>
            <a:solidFill>
              <a:srgbClr val="660066"/>
            </a:solid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txBody>
            <a:bodyPr spcFirstLastPara="0" vert="horz" wrap="square" lIns="116974" tIns="103004" rIns="116974" bIns="103004" numCol="1" spcCol="1270" anchor="ctr" anchorCtr="0">
              <a:noAutofit/>
            </a:bodyPr>
            <a:lstStyle/>
            <a:p>
              <a:pPr lvl="0" algn="ctr" defTabSz="977900">
                <a:lnSpc>
                  <a:spcPct val="90000"/>
                </a:lnSpc>
                <a:spcAft>
                  <a:spcPct val="35000"/>
                </a:spcAft>
              </a:pPr>
              <a:r>
                <a:rPr lang="en-US" sz="1400" i="0" dirty="0"/>
                <a:t>If disabled for more than one year, monthly benefits </a:t>
              </a:r>
              <a:r>
                <a:rPr lang="en-US" sz="1400" i="0" dirty="0" smtClean="0"/>
                <a:t>increase 3</a:t>
              </a:r>
              <a:r>
                <a:rPr lang="en-US" sz="1400" i="0" kern="1200" dirty="0" smtClean="0"/>
                <a:t>% compounded annually.</a:t>
              </a:r>
            </a:p>
          </p:txBody>
        </p:sp>
        <p:sp>
          <p:nvSpPr>
            <p:cNvPr id="9" name="Rounded Rectangle 4"/>
            <p:cNvSpPr/>
            <p:nvPr/>
          </p:nvSpPr>
          <p:spPr>
            <a:xfrm>
              <a:off x="633848" y="3003915"/>
              <a:ext cx="1488101" cy="318581"/>
            </a:xfrm>
            <a:prstGeom prst="rect">
              <a:avLst/>
            </a:prstGeom>
            <a:solidFill>
              <a:srgbClr val="660066"/>
            </a:solidFill>
            <a:ln>
              <a:noFill/>
            </a:ln>
          </p:spPr>
          <p:style>
            <a:lnRef idx="0">
              <a:scrgbClr r="0" g="0" b="0"/>
            </a:lnRef>
            <a:fillRef idx="0">
              <a:scrgbClr r="0" g="0" b="0"/>
            </a:fillRef>
            <a:effectRef idx="0">
              <a:scrgbClr r="0" g="0" b="0"/>
            </a:effectRef>
            <a:fontRef idx="minor">
              <a:schemeClr val="lt1"/>
            </a:fontRef>
          </p:style>
          <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lang="en-US" sz="1200" i="0" kern="1200" dirty="0" smtClean="0"/>
                <a:t>Issue Ages: 18-69</a:t>
              </a:r>
              <a:endParaRPr lang="en-US" sz="1200" i="0" kern="1200" dirty="0"/>
            </a:p>
          </p:txBody>
        </p:sp>
      </p:grpSp>
      <p:grpSp>
        <p:nvGrpSpPr>
          <p:cNvPr id="23" name="Group 22"/>
          <p:cNvGrpSpPr/>
          <p:nvPr/>
        </p:nvGrpSpPr>
        <p:grpSpPr>
          <a:xfrm>
            <a:off x="2385840" y="1904776"/>
            <a:ext cx="2099166" cy="3801759"/>
            <a:chOff x="2550406" y="1904776"/>
            <a:chExt cx="2099166" cy="3801759"/>
          </a:xfrm>
        </p:grpSpPr>
        <p:sp>
          <p:nvSpPr>
            <p:cNvPr id="11" name="Freeform 10"/>
            <p:cNvSpPr/>
            <p:nvPr/>
          </p:nvSpPr>
          <p:spPr>
            <a:xfrm>
              <a:off x="2550406" y="1904776"/>
              <a:ext cx="2099166" cy="3801759"/>
            </a:xfrm>
            <a:custGeom>
              <a:avLst/>
              <a:gdLst>
                <a:gd name="connsiteX0" fmla="*/ 0 w 2607398"/>
                <a:gd name="connsiteY0" fmla="*/ 260740 h 4186238"/>
                <a:gd name="connsiteX1" fmla="*/ 260740 w 2607398"/>
                <a:gd name="connsiteY1" fmla="*/ 0 h 4186238"/>
                <a:gd name="connsiteX2" fmla="*/ 2346658 w 2607398"/>
                <a:gd name="connsiteY2" fmla="*/ 0 h 4186238"/>
                <a:gd name="connsiteX3" fmla="*/ 2607398 w 2607398"/>
                <a:gd name="connsiteY3" fmla="*/ 260740 h 4186238"/>
                <a:gd name="connsiteX4" fmla="*/ 2607398 w 2607398"/>
                <a:gd name="connsiteY4" fmla="*/ 3925498 h 4186238"/>
                <a:gd name="connsiteX5" fmla="*/ 2346658 w 2607398"/>
                <a:gd name="connsiteY5" fmla="*/ 4186238 h 4186238"/>
                <a:gd name="connsiteX6" fmla="*/ 260740 w 2607398"/>
                <a:gd name="connsiteY6" fmla="*/ 4186238 h 4186238"/>
                <a:gd name="connsiteX7" fmla="*/ 0 w 2607398"/>
                <a:gd name="connsiteY7" fmla="*/ 3925498 h 4186238"/>
                <a:gd name="connsiteX8" fmla="*/ 0 w 2607398"/>
                <a:gd name="connsiteY8" fmla="*/ 260740 h 4186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07398" h="4186238">
                  <a:moveTo>
                    <a:pt x="0" y="260740"/>
                  </a:moveTo>
                  <a:cubicBezTo>
                    <a:pt x="0" y="116737"/>
                    <a:pt x="116737" y="0"/>
                    <a:pt x="260740" y="0"/>
                  </a:cubicBezTo>
                  <a:lnTo>
                    <a:pt x="2346658" y="0"/>
                  </a:lnTo>
                  <a:cubicBezTo>
                    <a:pt x="2490661" y="0"/>
                    <a:pt x="2607398" y="116737"/>
                    <a:pt x="2607398" y="260740"/>
                  </a:cubicBezTo>
                  <a:lnTo>
                    <a:pt x="2607398" y="3925498"/>
                  </a:lnTo>
                  <a:cubicBezTo>
                    <a:pt x="2607398" y="4069501"/>
                    <a:pt x="2490661" y="4186238"/>
                    <a:pt x="2346658" y="4186238"/>
                  </a:cubicBezTo>
                  <a:lnTo>
                    <a:pt x="260740" y="4186238"/>
                  </a:lnTo>
                  <a:cubicBezTo>
                    <a:pt x="116737" y="4186238"/>
                    <a:pt x="0" y="4069501"/>
                    <a:pt x="0" y="3925498"/>
                  </a:cubicBezTo>
                  <a:lnTo>
                    <a:pt x="0" y="260740"/>
                  </a:lnTo>
                  <a:close/>
                </a:path>
              </a:pathLst>
            </a:custGeom>
          </p:spPr>
          <p:style>
            <a:lnRef idx="0">
              <a:schemeClr val="accent2">
                <a:hueOff val="0"/>
                <a:satOff val="0"/>
                <a:lumOff val="0"/>
                <a:alphaOff val="0"/>
              </a:schemeClr>
            </a:lnRef>
            <a:fillRef idx="1">
              <a:schemeClr val="accent2">
                <a:tint val="40000"/>
                <a:hueOff val="0"/>
                <a:satOff val="0"/>
                <a:lumOff val="0"/>
                <a:alphaOff val="0"/>
              </a:schemeClr>
            </a:fillRef>
            <a:effectRef idx="0">
              <a:schemeClr val="accent2">
                <a:tint val="40000"/>
                <a:hueOff val="0"/>
                <a:satOff val="0"/>
                <a:lumOff val="0"/>
                <a:alphaOff val="0"/>
              </a:schemeClr>
            </a:effectRef>
            <a:fontRef idx="minor">
              <a:schemeClr val="dk1">
                <a:hueOff val="0"/>
                <a:satOff val="0"/>
                <a:lumOff val="0"/>
                <a:alphaOff val="0"/>
              </a:schemeClr>
            </a:fontRef>
          </p:style>
          <p:txBody>
            <a:bodyPr spcFirstLastPara="0" vert="horz" wrap="square" lIns="99060" tIns="99060" rIns="99060" bIns="3029427" numCol="1" spcCol="1270" anchor="ctr" anchorCtr="0">
              <a:noAutofit/>
            </a:bodyPr>
            <a:lstStyle/>
            <a:p>
              <a:pPr lvl="0" algn="ctr" defTabSz="1155700">
                <a:lnSpc>
                  <a:spcPct val="90000"/>
                </a:lnSpc>
                <a:spcBef>
                  <a:spcPct val="0"/>
                </a:spcBef>
                <a:spcAft>
                  <a:spcPct val="35000"/>
                </a:spcAft>
              </a:pPr>
              <a:r>
                <a:rPr lang="en-US" sz="2600" i="0" kern="1200" dirty="0" smtClean="0"/>
                <a:t>Life Event</a:t>
              </a:r>
              <a:endParaRPr lang="en-US" sz="2600" i="0" kern="1200" dirty="0"/>
            </a:p>
          </p:txBody>
        </p:sp>
        <p:sp>
          <p:nvSpPr>
            <p:cNvPr id="12" name="Freeform 11"/>
            <p:cNvSpPr/>
            <p:nvPr/>
          </p:nvSpPr>
          <p:spPr>
            <a:xfrm>
              <a:off x="2679965" y="2874929"/>
              <a:ext cx="1840047" cy="2721054"/>
            </a:xfrm>
            <a:custGeom>
              <a:avLst/>
              <a:gdLst>
                <a:gd name="connsiteX0" fmla="*/ 0 w 2085919"/>
                <a:gd name="connsiteY0" fmla="*/ 208592 h 2721054"/>
                <a:gd name="connsiteX1" fmla="*/ 208592 w 2085919"/>
                <a:gd name="connsiteY1" fmla="*/ 0 h 2721054"/>
                <a:gd name="connsiteX2" fmla="*/ 1877327 w 2085919"/>
                <a:gd name="connsiteY2" fmla="*/ 0 h 2721054"/>
                <a:gd name="connsiteX3" fmla="*/ 2085919 w 2085919"/>
                <a:gd name="connsiteY3" fmla="*/ 208592 h 2721054"/>
                <a:gd name="connsiteX4" fmla="*/ 2085919 w 2085919"/>
                <a:gd name="connsiteY4" fmla="*/ 2512462 h 2721054"/>
                <a:gd name="connsiteX5" fmla="*/ 1877327 w 2085919"/>
                <a:gd name="connsiteY5" fmla="*/ 2721054 h 2721054"/>
                <a:gd name="connsiteX6" fmla="*/ 208592 w 2085919"/>
                <a:gd name="connsiteY6" fmla="*/ 2721054 h 2721054"/>
                <a:gd name="connsiteX7" fmla="*/ 0 w 2085919"/>
                <a:gd name="connsiteY7" fmla="*/ 2512462 h 2721054"/>
                <a:gd name="connsiteX8" fmla="*/ 0 w 2085919"/>
                <a:gd name="connsiteY8" fmla="*/ 208592 h 272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85919" h="2721054">
                  <a:moveTo>
                    <a:pt x="0" y="208592"/>
                  </a:moveTo>
                  <a:cubicBezTo>
                    <a:pt x="0" y="93390"/>
                    <a:pt x="93390" y="0"/>
                    <a:pt x="208592" y="0"/>
                  </a:cubicBezTo>
                  <a:lnTo>
                    <a:pt x="1877327" y="0"/>
                  </a:lnTo>
                  <a:cubicBezTo>
                    <a:pt x="1992529" y="0"/>
                    <a:pt x="2085919" y="93390"/>
                    <a:pt x="2085919" y="208592"/>
                  </a:cubicBezTo>
                  <a:lnTo>
                    <a:pt x="2085919" y="2512462"/>
                  </a:lnTo>
                  <a:cubicBezTo>
                    <a:pt x="2085919" y="2627664"/>
                    <a:pt x="1992529" y="2721054"/>
                    <a:pt x="1877327" y="2721054"/>
                  </a:cubicBezTo>
                  <a:lnTo>
                    <a:pt x="208592" y="2721054"/>
                  </a:lnTo>
                  <a:cubicBezTo>
                    <a:pt x="93390" y="2721054"/>
                    <a:pt x="0" y="2627664"/>
                    <a:pt x="0" y="2512462"/>
                  </a:cubicBezTo>
                  <a:lnTo>
                    <a:pt x="0" y="208592"/>
                  </a:lnTo>
                  <a:close/>
                </a:path>
              </a:pathLst>
            </a:custGeom>
            <a:solidFill>
              <a:srgbClr val="660066"/>
            </a:solid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txBody>
            <a:bodyPr spcFirstLastPara="0" vert="horz" wrap="square" lIns="101734" tIns="91574" rIns="101734" bIns="91574" numCol="1" spcCol="1270" anchor="ctr" anchorCtr="0">
              <a:noAutofit/>
            </a:bodyPr>
            <a:lstStyle/>
            <a:p>
              <a:pPr lvl="0" algn="ctr" defTabSz="711200">
                <a:lnSpc>
                  <a:spcPct val="90000"/>
                </a:lnSpc>
                <a:spcBef>
                  <a:spcPct val="0"/>
                </a:spcBef>
                <a:spcAft>
                  <a:spcPct val="35000"/>
                </a:spcAft>
              </a:pPr>
              <a:endParaRPr lang="en-US" sz="1400" i="0" kern="1200" dirty="0" smtClean="0"/>
            </a:p>
            <a:p>
              <a:pPr lvl="0" algn="ctr" defTabSz="711200">
                <a:lnSpc>
                  <a:spcPct val="90000"/>
                </a:lnSpc>
                <a:spcBef>
                  <a:spcPct val="0"/>
                </a:spcBef>
                <a:spcAft>
                  <a:spcPct val="35000"/>
                </a:spcAft>
              </a:pPr>
              <a:r>
                <a:rPr lang="en-US" sz="1400" i="0" kern="1200" dirty="0" smtClean="0"/>
                <a:t>The insured has a one-time option to increase coverage without medical underwriting upon the occurrence of certain events, including receiving a promotion, getting married or having children. </a:t>
              </a:r>
              <a:endParaRPr lang="en-US" sz="1400" i="0" kern="1200" dirty="0"/>
            </a:p>
          </p:txBody>
        </p:sp>
        <p:sp>
          <p:nvSpPr>
            <p:cNvPr id="13" name="Rounded Rectangle 4"/>
            <p:cNvSpPr/>
            <p:nvPr/>
          </p:nvSpPr>
          <p:spPr>
            <a:xfrm>
              <a:off x="2855937" y="2981469"/>
              <a:ext cx="1488101" cy="318581"/>
            </a:xfrm>
            <a:prstGeom prst="rect">
              <a:avLst/>
            </a:prstGeom>
            <a:solidFill>
              <a:srgbClr val="660066"/>
            </a:solidFill>
            <a:ln>
              <a:noFill/>
            </a:ln>
          </p:spPr>
          <p:style>
            <a:lnRef idx="0">
              <a:scrgbClr r="0" g="0" b="0"/>
            </a:lnRef>
            <a:fillRef idx="0">
              <a:scrgbClr r="0" g="0" b="0"/>
            </a:fillRef>
            <a:effectRef idx="0">
              <a:scrgbClr r="0" g="0" b="0"/>
            </a:effectRef>
            <a:fontRef idx="minor">
              <a:schemeClr val="lt1"/>
            </a:fontRef>
          </p:style>
          <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lang="en-US" sz="1200" i="0" kern="1200" dirty="0" smtClean="0"/>
                <a:t>Issue Ages: 18-45</a:t>
              </a:r>
              <a:endParaRPr lang="en-US" sz="1200" i="0" kern="1200" dirty="0"/>
            </a:p>
          </p:txBody>
        </p:sp>
      </p:grpSp>
      <p:sp>
        <p:nvSpPr>
          <p:cNvPr id="18" name="Freeform 17"/>
          <p:cNvSpPr/>
          <p:nvPr/>
        </p:nvSpPr>
        <p:spPr>
          <a:xfrm>
            <a:off x="4621081" y="1904776"/>
            <a:ext cx="2099166" cy="3801759"/>
          </a:xfrm>
          <a:custGeom>
            <a:avLst/>
            <a:gdLst>
              <a:gd name="connsiteX0" fmla="*/ 0 w 2607398"/>
              <a:gd name="connsiteY0" fmla="*/ 260740 h 4724399"/>
              <a:gd name="connsiteX1" fmla="*/ 260740 w 2607398"/>
              <a:gd name="connsiteY1" fmla="*/ 0 h 4724399"/>
              <a:gd name="connsiteX2" fmla="*/ 2346658 w 2607398"/>
              <a:gd name="connsiteY2" fmla="*/ 0 h 4724399"/>
              <a:gd name="connsiteX3" fmla="*/ 2607398 w 2607398"/>
              <a:gd name="connsiteY3" fmla="*/ 260740 h 4724399"/>
              <a:gd name="connsiteX4" fmla="*/ 2607398 w 2607398"/>
              <a:gd name="connsiteY4" fmla="*/ 4463659 h 4724399"/>
              <a:gd name="connsiteX5" fmla="*/ 2346658 w 2607398"/>
              <a:gd name="connsiteY5" fmla="*/ 4724399 h 4724399"/>
              <a:gd name="connsiteX6" fmla="*/ 260740 w 2607398"/>
              <a:gd name="connsiteY6" fmla="*/ 4724399 h 4724399"/>
              <a:gd name="connsiteX7" fmla="*/ 0 w 2607398"/>
              <a:gd name="connsiteY7" fmla="*/ 4463659 h 4724399"/>
              <a:gd name="connsiteX8" fmla="*/ 0 w 2607398"/>
              <a:gd name="connsiteY8" fmla="*/ 260740 h 4724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07398" h="4724399">
                <a:moveTo>
                  <a:pt x="0" y="260740"/>
                </a:moveTo>
                <a:cubicBezTo>
                  <a:pt x="0" y="116737"/>
                  <a:pt x="116737" y="0"/>
                  <a:pt x="260740" y="0"/>
                </a:cubicBezTo>
                <a:lnTo>
                  <a:pt x="2346658" y="0"/>
                </a:lnTo>
                <a:cubicBezTo>
                  <a:pt x="2490661" y="0"/>
                  <a:pt x="2607398" y="116737"/>
                  <a:pt x="2607398" y="260740"/>
                </a:cubicBezTo>
                <a:lnTo>
                  <a:pt x="2607398" y="4463659"/>
                </a:lnTo>
                <a:cubicBezTo>
                  <a:pt x="2607398" y="4607662"/>
                  <a:pt x="2490661" y="4724399"/>
                  <a:pt x="2346658" y="4724399"/>
                </a:cubicBezTo>
                <a:lnTo>
                  <a:pt x="260740" y="4724399"/>
                </a:lnTo>
                <a:cubicBezTo>
                  <a:pt x="116737" y="4724399"/>
                  <a:pt x="0" y="4607662"/>
                  <a:pt x="0" y="4463659"/>
                </a:cubicBezTo>
                <a:lnTo>
                  <a:pt x="0" y="260740"/>
                </a:lnTo>
                <a:close/>
              </a:path>
            </a:pathLst>
          </a:custGeom>
        </p:spPr>
        <p:style>
          <a:lnRef idx="0">
            <a:schemeClr val="accent2">
              <a:hueOff val="0"/>
              <a:satOff val="0"/>
              <a:lumOff val="0"/>
              <a:alphaOff val="0"/>
            </a:schemeClr>
          </a:lnRef>
          <a:fillRef idx="1">
            <a:schemeClr val="accent2">
              <a:tint val="40000"/>
              <a:hueOff val="0"/>
              <a:satOff val="0"/>
              <a:lumOff val="0"/>
              <a:alphaOff val="0"/>
            </a:schemeClr>
          </a:fillRef>
          <a:effectRef idx="0">
            <a:schemeClr val="accent2">
              <a:tint val="40000"/>
              <a:hueOff val="0"/>
              <a:satOff val="0"/>
              <a:lumOff val="0"/>
              <a:alphaOff val="0"/>
            </a:schemeClr>
          </a:effectRef>
          <a:fontRef idx="minor">
            <a:schemeClr val="dk1">
              <a:hueOff val="0"/>
              <a:satOff val="0"/>
              <a:lumOff val="0"/>
              <a:alphaOff val="0"/>
            </a:schemeClr>
          </a:fontRef>
        </p:style>
        <p:txBody>
          <a:bodyPr spcFirstLastPara="0" vert="horz" wrap="square" lIns="125730" tIns="125730" rIns="125730" bIns="3432809" numCol="1" spcCol="1270" anchor="ctr" anchorCtr="0">
            <a:noAutofit/>
          </a:bodyPr>
          <a:lstStyle/>
          <a:p>
            <a:pPr lvl="0" algn="ctr" defTabSz="1466850">
              <a:lnSpc>
                <a:spcPct val="90000"/>
              </a:lnSpc>
              <a:spcBef>
                <a:spcPct val="0"/>
              </a:spcBef>
              <a:spcAft>
                <a:spcPct val="35000"/>
              </a:spcAft>
            </a:pPr>
            <a:endParaRPr lang="en-US" sz="2400" i="0" kern="1200" dirty="0" smtClean="0"/>
          </a:p>
          <a:p>
            <a:pPr lvl="0" algn="ctr" defTabSz="1466850">
              <a:lnSpc>
                <a:spcPct val="90000"/>
              </a:lnSpc>
              <a:spcAft>
                <a:spcPct val="35000"/>
              </a:spcAft>
            </a:pPr>
            <a:r>
              <a:rPr lang="en-US" sz="1800" i="0" dirty="0"/>
              <a:t>COBRA Premium Reimbursement</a:t>
            </a:r>
            <a:endParaRPr lang="en-US" sz="1800" i="0" kern="1200" dirty="0"/>
          </a:p>
        </p:txBody>
      </p:sp>
      <p:sp>
        <p:nvSpPr>
          <p:cNvPr id="20" name="Freeform 19"/>
          <p:cNvSpPr/>
          <p:nvPr/>
        </p:nvSpPr>
        <p:spPr>
          <a:xfrm>
            <a:off x="4740808" y="2866687"/>
            <a:ext cx="1840047" cy="2721054"/>
          </a:xfrm>
          <a:custGeom>
            <a:avLst/>
            <a:gdLst>
              <a:gd name="connsiteX0" fmla="*/ 0 w 2085919"/>
              <a:gd name="connsiteY0" fmla="*/ 208592 h 2330134"/>
              <a:gd name="connsiteX1" fmla="*/ 208592 w 2085919"/>
              <a:gd name="connsiteY1" fmla="*/ 0 h 2330134"/>
              <a:gd name="connsiteX2" fmla="*/ 1877327 w 2085919"/>
              <a:gd name="connsiteY2" fmla="*/ 0 h 2330134"/>
              <a:gd name="connsiteX3" fmla="*/ 2085919 w 2085919"/>
              <a:gd name="connsiteY3" fmla="*/ 208592 h 2330134"/>
              <a:gd name="connsiteX4" fmla="*/ 2085919 w 2085919"/>
              <a:gd name="connsiteY4" fmla="*/ 2121542 h 2330134"/>
              <a:gd name="connsiteX5" fmla="*/ 1877327 w 2085919"/>
              <a:gd name="connsiteY5" fmla="*/ 2330134 h 2330134"/>
              <a:gd name="connsiteX6" fmla="*/ 208592 w 2085919"/>
              <a:gd name="connsiteY6" fmla="*/ 2330134 h 2330134"/>
              <a:gd name="connsiteX7" fmla="*/ 0 w 2085919"/>
              <a:gd name="connsiteY7" fmla="*/ 2121542 h 2330134"/>
              <a:gd name="connsiteX8" fmla="*/ 0 w 2085919"/>
              <a:gd name="connsiteY8" fmla="*/ 208592 h 2330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85919" h="2330134">
                <a:moveTo>
                  <a:pt x="0" y="208592"/>
                </a:moveTo>
                <a:cubicBezTo>
                  <a:pt x="0" y="93390"/>
                  <a:pt x="93390" y="0"/>
                  <a:pt x="208592" y="0"/>
                </a:cubicBezTo>
                <a:lnTo>
                  <a:pt x="1877327" y="0"/>
                </a:lnTo>
                <a:cubicBezTo>
                  <a:pt x="1992529" y="0"/>
                  <a:pt x="2085919" y="93390"/>
                  <a:pt x="2085919" y="208592"/>
                </a:cubicBezTo>
                <a:lnTo>
                  <a:pt x="2085919" y="2121542"/>
                </a:lnTo>
                <a:cubicBezTo>
                  <a:pt x="2085919" y="2236744"/>
                  <a:pt x="1992529" y="2330134"/>
                  <a:pt x="1877327" y="2330134"/>
                </a:cubicBezTo>
                <a:lnTo>
                  <a:pt x="208592" y="2330134"/>
                </a:lnTo>
                <a:cubicBezTo>
                  <a:pt x="93390" y="2330134"/>
                  <a:pt x="0" y="2236744"/>
                  <a:pt x="0" y="2121542"/>
                </a:cubicBezTo>
                <a:lnTo>
                  <a:pt x="0" y="208592"/>
                </a:lnTo>
                <a:close/>
              </a:path>
            </a:pathLst>
          </a:custGeom>
          <a:solidFill>
            <a:srgbClr val="660066"/>
          </a:solid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txBody>
          <a:bodyPr spcFirstLastPara="0" vert="horz" wrap="square" lIns="96654" tIns="87764" rIns="96654" bIns="87764" numCol="1" spcCol="1270" anchor="ctr" anchorCtr="0">
            <a:noAutofit/>
          </a:bodyPr>
          <a:lstStyle/>
          <a:p>
            <a:pPr lvl="0" algn="ctr" defTabSz="622300">
              <a:lnSpc>
                <a:spcPct val="90000"/>
              </a:lnSpc>
              <a:spcBef>
                <a:spcPct val="0"/>
              </a:spcBef>
              <a:spcAft>
                <a:spcPct val="35000"/>
              </a:spcAft>
            </a:pPr>
            <a:r>
              <a:rPr lang="en-US" sz="1400" i="0" kern="1200" dirty="0" smtClean="0"/>
              <a:t>The insured can be reimbursed for COBRA premiums paid if they lose their job while disabled.</a:t>
            </a:r>
            <a:endParaRPr lang="en-US" sz="1400" i="0" kern="1200" dirty="0"/>
          </a:p>
        </p:txBody>
      </p:sp>
      <p:sp>
        <p:nvSpPr>
          <p:cNvPr id="19" name="Freeform 18"/>
          <p:cNvSpPr/>
          <p:nvPr/>
        </p:nvSpPr>
        <p:spPr>
          <a:xfrm>
            <a:off x="4914390" y="2964008"/>
            <a:ext cx="1562664" cy="381909"/>
          </a:xfrm>
          <a:custGeom>
            <a:avLst/>
            <a:gdLst>
              <a:gd name="connsiteX0" fmla="*/ 0 w 2085919"/>
              <a:gd name="connsiteY0" fmla="*/ 38191 h 381909"/>
              <a:gd name="connsiteX1" fmla="*/ 38191 w 2085919"/>
              <a:gd name="connsiteY1" fmla="*/ 0 h 381909"/>
              <a:gd name="connsiteX2" fmla="*/ 2047728 w 2085919"/>
              <a:gd name="connsiteY2" fmla="*/ 0 h 381909"/>
              <a:gd name="connsiteX3" fmla="*/ 2085919 w 2085919"/>
              <a:gd name="connsiteY3" fmla="*/ 38191 h 381909"/>
              <a:gd name="connsiteX4" fmla="*/ 2085919 w 2085919"/>
              <a:gd name="connsiteY4" fmla="*/ 343718 h 381909"/>
              <a:gd name="connsiteX5" fmla="*/ 2047728 w 2085919"/>
              <a:gd name="connsiteY5" fmla="*/ 381909 h 381909"/>
              <a:gd name="connsiteX6" fmla="*/ 38191 w 2085919"/>
              <a:gd name="connsiteY6" fmla="*/ 381909 h 381909"/>
              <a:gd name="connsiteX7" fmla="*/ 0 w 2085919"/>
              <a:gd name="connsiteY7" fmla="*/ 343718 h 381909"/>
              <a:gd name="connsiteX8" fmla="*/ 0 w 2085919"/>
              <a:gd name="connsiteY8" fmla="*/ 38191 h 3819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85919" h="381909">
                <a:moveTo>
                  <a:pt x="0" y="38191"/>
                </a:moveTo>
                <a:cubicBezTo>
                  <a:pt x="0" y="17099"/>
                  <a:pt x="17099" y="0"/>
                  <a:pt x="38191" y="0"/>
                </a:cubicBezTo>
                <a:lnTo>
                  <a:pt x="2047728" y="0"/>
                </a:lnTo>
                <a:cubicBezTo>
                  <a:pt x="2068820" y="0"/>
                  <a:pt x="2085919" y="17099"/>
                  <a:pt x="2085919" y="38191"/>
                </a:cubicBezTo>
                <a:lnTo>
                  <a:pt x="2085919" y="343718"/>
                </a:lnTo>
                <a:cubicBezTo>
                  <a:pt x="2085919" y="364810"/>
                  <a:pt x="2068820" y="381909"/>
                  <a:pt x="2047728" y="381909"/>
                </a:cubicBezTo>
                <a:lnTo>
                  <a:pt x="38191" y="381909"/>
                </a:lnTo>
                <a:cubicBezTo>
                  <a:pt x="17099" y="381909"/>
                  <a:pt x="0" y="364810"/>
                  <a:pt x="0" y="343718"/>
                </a:cubicBezTo>
                <a:lnTo>
                  <a:pt x="0" y="38191"/>
                </a:lnTo>
                <a:close/>
              </a:path>
            </a:pathLst>
          </a:custGeom>
          <a:solidFill>
            <a:srgbClr val="660066"/>
          </a:solidFill>
          <a:ln>
            <a:noFill/>
          </a:ln>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txBody>
          <a:bodyPr spcFirstLastPara="0" vert="horz" wrap="square" lIns="46746" tIns="37856" rIns="46746" bIns="37856" numCol="1" spcCol="1270" anchor="ctr" anchorCtr="0">
            <a:noAutofit/>
          </a:bodyPr>
          <a:lstStyle/>
          <a:p>
            <a:pPr lvl="0" algn="ctr" defTabSz="622300">
              <a:lnSpc>
                <a:spcPct val="90000"/>
              </a:lnSpc>
              <a:spcBef>
                <a:spcPct val="0"/>
              </a:spcBef>
              <a:spcAft>
                <a:spcPct val="35000"/>
              </a:spcAft>
            </a:pPr>
            <a:r>
              <a:rPr lang="en-US" sz="1200" i="0" kern="1200" dirty="0" smtClean="0"/>
              <a:t>Issue Ages: 18-59</a:t>
            </a:r>
            <a:endParaRPr lang="en-US" sz="1200" i="0" kern="1200" dirty="0"/>
          </a:p>
        </p:txBody>
      </p:sp>
      <p:sp>
        <p:nvSpPr>
          <p:cNvPr id="15" name="Freeform 14"/>
          <p:cNvSpPr/>
          <p:nvPr/>
        </p:nvSpPr>
        <p:spPr>
          <a:xfrm>
            <a:off x="6908800" y="1904776"/>
            <a:ext cx="2099166" cy="3793518"/>
          </a:xfrm>
          <a:custGeom>
            <a:avLst/>
            <a:gdLst>
              <a:gd name="connsiteX0" fmla="*/ 0 w 2607398"/>
              <a:gd name="connsiteY0" fmla="*/ 260740 h 4724399"/>
              <a:gd name="connsiteX1" fmla="*/ 260740 w 2607398"/>
              <a:gd name="connsiteY1" fmla="*/ 0 h 4724399"/>
              <a:gd name="connsiteX2" fmla="*/ 2346658 w 2607398"/>
              <a:gd name="connsiteY2" fmla="*/ 0 h 4724399"/>
              <a:gd name="connsiteX3" fmla="*/ 2607398 w 2607398"/>
              <a:gd name="connsiteY3" fmla="*/ 260740 h 4724399"/>
              <a:gd name="connsiteX4" fmla="*/ 2607398 w 2607398"/>
              <a:gd name="connsiteY4" fmla="*/ 4463659 h 4724399"/>
              <a:gd name="connsiteX5" fmla="*/ 2346658 w 2607398"/>
              <a:gd name="connsiteY5" fmla="*/ 4724399 h 4724399"/>
              <a:gd name="connsiteX6" fmla="*/ 260740 w 2607398"/>
              <a:gd name="connsiteY6" fmla="*/ 4724399 h 4724399"/>
              <a:gd name="connsiteX7" fmla="*/ 0 w 2607398"/>
              <a:gd name="connsiteY7" fmla="*/ 4463659 h 4724399"/>
              <a:gd name="connsiteX8" fmla="*/ 0 w 2607398"/>
              <a:gd name="connsiteY8" fmla="*/ 260740 h 4724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07398" h="4724399">
                <a:moveTo>
                  <a:pt x="0" y="260740"/>
                </a:moveTo>
                <a:cubicBezTo>
                  <a:pt x="0" y="116737"/>
                  <a:pt x="116737" y="0"/>
                  <a:pt x="260740" y="0"/>
                </a:cubicBezTo>
                <a:lnTo>
                  <a:pt x="2346658" y="0"/>
                </a:lnTo>
                <a:cubicBezTo>
                  <a:pt x="2490661" y="0"/>
                  <a:pt x="2607398" y="116737"/>
                  <a:pt x="2607398" y="260740"/>
                </a:cubicBezTo>
                <a:lnTo>
                  <a:pt x="2607398" y="4463659"/>
                </a:lnTo>
                <a:cubicBezTo>
                  <a:pt x="2607398" y="4607662"/>
                  <a:pt x="2490661" y="4724399"/>
                  <a:pt x="2346658" y="4724399"/>
                </a:cubicBezTo>
                <a:lnTo>
                  <a:pt x="260740" y="4724399"/>
                </a:lnTo>
                <a:cubicBezTo>
                  <a:pt x="116737" y="4724399"/>
                  <a:pt x="0" y="4607662"/>
                  <a:pt x="0" y="4463659"/>
                </a:cubicBezTo>
                <a:lnTo>
                  <a:pt x="0" y="260740"/>
                </a:lnTo>
                <a:close/>
              </a:path>
            </a:pathLst>
          </a:custGeom>
        </p:spPr>
        <p:style>
          <a:lnRef idx="0">
            <a:schemeClr val="accent2">
              <a:hueOff val="0"/>
              <a:satOff val="0"/>
              <a:lumOff val="0"/>
              <a:alphaOff val="0"/>
            </a:schemeClr>
          </a:lnRef>
          <a:fillRef idx="1">
            <a:schemeClr val="accent2">
              <a:tint val="40000"/>
              <a:hueOff val="0"/>
              <a:satOff val="0"/>
              <a:lumOff val="0"/>
              <a:alphaOff val="0"/>
            </a:schemeClr>
          </a:fillRef>
          <a:effectRef idx="0">
            <a:schemeClr val="accent2">
              <a:tint val="40000"/>
              <a:hueOff val="0"/>
              <a:satOff val="0"/>
              <a:lumOff val="0"/>
              <a:alphaOff val="0"/>
            </a:schemeClr>
          </a:effectRef>
          <a:fontRef idx="minor">
            <a:schemeClr val="dk1">
              <a:hueOff val="0"/>
              <a:satOff val="0"/>
              <a:lumOff val="0"/>
              <a:alphaOff val="0"/>
            </a:schemeClr>
          </a:fontRef>
        </p:style>
        <p:txBody>
          <a:bodyPr spcFirstLastPara="0" vert="horz" wrap="square" lIns="125730" tIns="125730" rIns="125730" bIns="3432809" numCol="1" spcCol="1270" anchor="ctr" anchorCtr="0">
            <a:noAutofit/>
          </a:bodyPr>
          <a:lstStyle/>
          <a:p>
            <a:pPr lvl="0" algn="ctr" defTabSz="1466850">
              <a:lnSpc>
                <a:spcPct val="90000"/>
              </a:lnSpc>
              <a:spcBef>
                <a:spcPct val="0"/>
              </a:spcBef>
              <a:spcAft>
                <a:spcPct val="35000"/>
              </a:spcAft>
            </a:pPr>
            <a:endParaRPr lang="en-US" sz="2400" i="0" kern="1200" dirty="0" smtClean="0"/>
          </a:p>
          <a:p>
            <a:pPr lvl="0" algn="ctr" defTabSz="1466850">
              <a:lnSpc>
                <a:spcPct val="90000"/>
              </a:lnSpc>
              <a:spcBef>
                <a:spcPct val="0"/>
              </a:spcBef>
              <a:spcAft>
                <a:spcPct val="35000"/>
              </a:spcAft>
            </a:pPr>
            <a:r>
              <a:rPr lang="en-US" sz="2400" i="0" kern="1200" dirty="0" smtClean="0"/>
              <a:t>Capital Sum</a:t>
            </a:r>
            <a:endParaRPr lang="en-US" sz="2400" i="0" kern="1200" dirty="0"/>
          </a:p>
        </p:txBody>
      </p:sp>
      <p:sp>
        <p:nvSpPr>
          <p:cNvPr id="17" name="Freeform 16"/>
          <p:cNvSpPr/>
          <p:nvPr/>
        </p:nvSpPr>
        <p:spPr>
          <a:xfrm>
            <a:off x="7038359" y="2847830"/>
            <a:ext cx="1840047" cy="2698735"/>
          </a:xfrm>
          <a:custGeom>
            <a:avLst/>
            <a:gdLst>
              <a:gd name="connsiteX0" fmla="*/ 0 w 2085919"/>
              <a:gd name="connsiteY0" fmla="*/ 208592 h 2330134"/>
              <a:gd name="connsiteX1" fmla="*/ 208592 w 2085919"/>
              <a:gd name="connsiteY1" fmla="*/ 0 h 2330134"/>
              <a:gd name="connsiteX2" fmla="*/ 1877327 w 2085919"/>
              <a:gd name="connsiteY2" fmla="*/ 0 h 2330134"/>
              <a:gd name="connsiteX3" fmla="*/ 2085919 w 2085919"/>
              <a:gd name="connsiteY3" fmla="*/ 208592 h 2330134"/>
              <a:gd name="connsiteX4" fmla="*/ 2085919 w 2085919"/>
              <a:gd name="connsiteY4" fmla="*/ 2121542 h 2330134"/>
              <a:gd name="connsiteX5" fmla="*/ 1877327 w 2085919"/>
              <a:gd name="connsiteY5" fmla="*/ 2330134 h 2330134"/>
              <a:gd name="connsiteX6" fmla="*/ 208592 w 2085919"/>
              <a:gd name="connsiteY6" fmla="*/ 2330134 h 2330134"/>
              <a:gd name="connsiteX7" fmla="*/ 0 w 2085919"/>
              <a:gd name="connsiteY7" fmla="*/ 2121542 h 2330134"/>
              <a:gd name="connsiteX8" fmla="*/ 0 w 2085919"/>
              <a:gd name="connsiteY8" fmla="*/ 208592 h 2330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85919" h="2330134">
                <a:moveTo>
                  <a:pt x="0" y="208592"/>
                </a:moveTo>
                <a:cubicBezTo>
                  <a:pt x="0" y="93390"/>
                  <a:pt x="93390" y="0"/>
                  <a:pt x="208592" y="0"/>
                </a:cubicBezTo>
                <a:lnTo>
                  <a:pt x="1877327" y="0"/>
                </a:lnTo>
                <a:cubicBezTo>
                  <a:pt x="1992529" y="0"/>
                  <a:pt x="2085919" y="93390"/>
                  <a:pt x="2085919" y="208592"/>
                </a:cubicBezTo>
                <a:lnTo>
                  <a:pt x="2085919" y="2121542"/>
                </a:lnTo>
                <a:cubicBezTo>
                  <a:pt x="2085919" y="2236744"/>
                  <a:pt x="1992529" y="2330134"/>
                  <a:pt x="1877327" y="2330134"/>
                </a:cubicBezTo>
                <a:lnTo>
                  <a:pt x="208592" y="2330134"/>
                </a:lnTo>
                <a:cubicBezTo>
                  <a:pt x="93390" y="2330134"/>
                  <a:pt x="0" y="2236744"/>
                  <a:pt x="0" y="2121542"/>
                </a:cubicBezTo>
                <a:lnTo>
                  <a:pt x="0" y="208592"/>
                </a:lnTo>
                <a:close/>
              </a:path>
            </a:pathLst>
          </a:custGeom>
          <a:solidFill>
            <a:srgbClr val="660066"/>
          </a:solid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txBody>
          <a:bodyPr spcFirstLastPara="0" vert="horz" wrap="square" lIns="96654" tIns="87764" rIns="96654" bIns="87764" numCol="1" spcCol="1270" anchor="ctr" anchorCtr="0">
            <a:noAutofit/>
          </a:bodyPr>
          <a:lstStyle/>
          <a:p>
            <a:pPr lvl="0" algn="ctr" defTabSz="622300">
              <a:lnSpc>
                <a:spcPct val="90000"/>
              </a:lnSpc>
              <a:spcBef>
                <a:spcPct val="0"/>
              </a:spcBef>
              <a:spcAft>
                <a:spcPct val="35000"/>
              </a:spcAft>
            </a:pPr>
            <a:r>
              <a:rPr lang="en-US" sz="1400" i="0" kern="1200" dirty="0" smtClean="0"/>
              <a:t>No cost rider that pays a one-time lump sum benefit if the insured suffers a capital loss due to injury.</a:t>
            </a:r>
          </a:p>
        </p:txBody>
      </p:sp>
      <p:sp>
        <p:nvSpPr>
          <p:cNvPr id="16" name="Freeform 15"/>
          <p:cNvSpPr/>
          <p:nvPr/>
        </p:nvSpPr>
        <p:spPr>
          <a:xfrm>
            <a:off x="7090756" y="3039258"/>
            <a:ext cx="1679333" cy="306659"/>
          </a:xfrm>
          <a:custGeom>
            <a:avLst/>
            <a:gdLst>
              <a:gd name="connsiteX0" fmla="*/ 0 w 2085919"/>
              <a:gd name="connsiteY0" fmla="*/ 38191 h 381909"/>
              <a:gd name="connsiteX1" fmla="*/ 38191 w 2085919"/>
              <a:gd name="connsiteY1" fmla="*/ 0 h 381909"/>
              <a:gd name="connsiteX2" fmla="*/ 2047728 w 2085919"/>
              <a:gd name="connsiteY2" fmla="*/ 0 h 381909"/>
              <a:gd name="connsiteX3" fmla="*/ 2085919 w 2085919"/>
              <a:gd name="connsiteY3" fmla="*/ 38191 h 381909"/>
              <a:gd name="connsiteX4" fmla="*/ 2085919 w 2085919"/>
              <a:gd name="connsiteY4" fmla="*/ 343718 h 381909"/>
              <a:gd name="connsiteX5" fmla="*/ 2047728 w 2085919"/>
              <a:gd name="connsiteY5" fmla="*/ 381909 h 381909"/>
              <a:gd name="connsiteX6" fmla="*/ 38191 w 2085919"/>
              <a:gd name="connsiteY6" fmla="*/ 381909 h 381909"/>
              <a:gd name="connsiteX7" fmla="*/ 0 w 2085919"/>
              <a:gd name="connsiteY7" fmla="*/ 343718 h 381909"/>
              <a:gd name="connsiteX8" fmla="*/ 0 w 2085919"/>
              <a:gd name="connsiteY8" fmla="*/ 38191 h 3819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85919" h="381909">
                <a:moveTo>
                  <a:pt x="0" y="38191"/>
                </a:moveTo>
                <a:cubicBezTo>
                  <a:pt x="0" y="17099"/>
                  <a:pt x="17099" y="0"/>
                  <a:pt x="38191" y="0"/>
                </a:cubicBezTo>
                <a:lnTo>
                  <a:pt x="2047728" y="0"/>
                </a:lnTo>
                <a:cubicBezTo>
                  <a:pt x="2068820" y="0"/>
                  <a:pt x="2085919" y="17099"/>
                  <a:pt x="2085919" y="38191"/>
                </a:cubicBezTo>
                <a:lnTo>
                  <a:pt x="2085919" y="343718"/>
                </a:lnTo>
                <a:cubicBezTo>
                  <a:pt x="2085919" y="364810"/>
                  <a:pt x="2068820" y="381909"/>
                  <a:pt x="2047728" y="381909"/>
                </a:cubicBezTo>
                <a:lnTo>
                  <a:pt x="38191" y="381909"/>
                </a:lnTo>
                <a:cubicBezTo>
                  <a:pt x="17099" y="381909"/>
                  <a:pt x="0" y="364810"/>
                  <a:pt x="0" y="343718"/>
                </a:cubicBezTo>
                <a:lnTo>
                  <a:pt x="0" y="38191"/>
                </a:lnTo>
                <a:close/>
              </a:path>
            </a:pathLst>
          </a:custGeom>
          <a:solidFill>
            <a:srgbClr val="660066"/>
          </a:solidFill>
          <a:ln>
            <a:noFill/>
          </a:ln>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txBody>
          <a:bodyPr spcFirstLastPara="0" vert="horz" wrap="square" lIns="46746" tIns="37856" rIns="46746" bIns="37856" numCol="1" spcCol="1270" anchor="ctr" anchorCtr="0">
            <a:noAutofit/>
          </a:bodyPr>
          <a:lstStyle/>
          <a:p>
            <a:pPr lvl="0" algn="ctr" defTabSz="622300">
              <a:lnSpc>
                <a:spcPct val="90000"/>
              </a:lnSpc>
              <a:spcBef>
                <a:spcPct val="0"/>
              </a:spcBef>
              <a:spcAft>
                <a:spcPct val="35000"/>
              </a:spcAft>
            </a:pPr>
            <a:r>
              <a:rPr lang="en-US" sz="1200" i="0" kern="1200" dirty="0" smtClean="0"/>
              <a:t>Issue Ages: 18-59</a:t>
            </a:r>
            <a:endParaRPr lang="en-US" sz="1200" i="0" kern="1200" dirty="0"/>
          </a:p>
        </p:txBody>
      </p:sp>
      <p:sp>
        <p:nvSpPr>
          <p:cNvPr id="3" name="Slide Number Placeholder 2"/>
          <p:cNvSpPr>
            <a:spLocks noGrp="1"/>
          </p:cNvSpPr>
          <p:nvPr>
            <p:ph type="sldNum" sz="quarter" idx="11"/>
          </p:nvPr>
        </p:nvSpPr>
        <p:spPr/>
        <p:txBody>
          <a:bodyPr/>
          <a:lstStyle/>
          <a:p>
            <a:pPr>
              <a:defRPr/>
            </a:pPr>
            <a:fld id="{5B1403CA-7DC5-4C3F-B052-CB67ED921F15}" type="slidenum">
              <a:rPr lang="en-US" smtClean="0"/>
              <a:pPr>
                <a:defRPr/>
              </a:pPr>
              <a:t>8</a:t>
            </a:fld>
            <a:endParaRPr lang="en-US" dirty="0"/>
          </a:p>
        </p:txBody>
      </p:sp>
      <p:sp>
        <p:nvSpPr>
          <p:cNvPr id="21" name="TextBox 20"/>
          <p:cNvSpPr txBox="1"/>
          <p:nvPr/>
        </p:nvSpPr>
        <p:spPr>
          <a:xfrm>
            <a:off x="480708" y="6487103"/>
            <a:ext cx="6689382" cy="246221"/>
          </a:xfrm>
          <a:prstGeom prst="rect">
            <a:avLst/>
          </a:prstGeom>
          <a:noFill/>
        </p:spPr>
        <p:txBody>
          <a:bodyPr wrap="square" rtlCol="0">
            <a:spAutoFit/>
          </a:bodyPr>
          <a:lstStyle/>
          <a:p>
            <a:r>
              <a:rPr lang="en-US" sz="1000" i="0" dirty="0" smtClean="0"/>
              <a:t>Riders may be subject to eligibility rules and state availability. New riders only available with MetLife Income Guard.</a:t>
            </a:r>
            <a:endParaRPr lang="en-US" sz="1000" i="0" dirty="0"/>
          </a:p>
        </p:txBody>
      </p:sp>
    </p:spTree>
    <p:extLst>
      <p:ext uri="{BB962C8B-B14F-4D97-AF65-F5344CB8AC3E}">
        <p14:creationId xmlns:p14="http://schemas.microsoft.com/office/powerpoint/2010/main" val="39296127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n-US" dirty="0" smtClean="0"/>
              <a:t>New Optional Riders Continued</a:t>
            </a:r>
            <a:endParaRPr lang="en-US" dirty="0"/>
          </a:p>
        </p:txBody>
      </p:sp>
      <p:sp>
        <p:nvSpPr>
          <p:cNvPr id="13" name="Freeform 12"/>
          <p:cNvSpPr/>
          <p:nvPr/>
        </p:nvSpPr>
        <p:spPr>
          <a:xfrm>
            <a:off x="3411331" y="3274141"/>
            <a:ext cx="5257800" cy="1319859"/>
          </a:xfrm>
          <a:custGeom>
            <a:avLst/>
            <a:gdLst>
              <a:gd name="connsiteX0" fmla="*/ 179881 w 1079264"/>
              <a:gd name="connsiteY0" fmla="*/ 0 h 5257799"/>
              <a:gd name="connsiteX1" fmla="*/ 899383 w 1079264"/>
              <a:gd name="connsiteY1" fmla="*/ 0 h 5257799"/>
              <a:gd name="connsiteX2" fmla="*/ 1079264 w 1079264"/>
              <a:gd name="connsiteY2" fmla="*/ 179881 h 5257799"/>
              <a:gd name="connsiteX3" fmla="*/ 1079264 w 1079264"/>
              <a:gd name="connsiteY3" fmla="*/ 5257799 h 5257799"/>
              <a:gd name="connsiteX4" fmla="*/ 1079264 w 1079264"/>
              <a:gd name="connsiteY4" fmla="*/ 5257799 h 5257799"/>
              <a:gd name="connsiteX5" fmla="*/ 0 w 1079264"/>
              <a:gd name="connsiteY5" fmla="*/ 5257799 h 5257799"/>
              <a:gd name="connsiteX6" fmla="*/ 0 w 1079264"/>
              <a:gd name="connsiteY6" fmla="*/ 5257799 h 5257799"/>
              <a:gd name="connsiteX7" fmla="*/ 0 w 1079264"/>
              <a:gd name="connsiteY7" fmla="*/ 179881 h 5257799"/>
              <a:gd name="connsiteX8" fmla="*/ 179881 w 1079264"/>
              <a:gd name="connsiteY8" fmla="*/ 0 h 5257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9264" h="5257799">
                <a:moveTo>
                  <a:pt x="1079264" y="876319"/>
                </a:moveTo>
                <a:lnTo>
                  <a:pt x="1079264" y="4381480"/>
                </a:lnTo>
                <a:cubicBezTo>
                  <a:pt x="1079264" y="4865458"/>
                  <a:pt x="1062733" y="5257797"/>
                  <a:pt x="1042340" y="5257797"/>
                </a:cubicBezTo>
                <a:lnTo>
                  <a:pt x="0" y="5257797"/>
                </a:lnTo>
                <a:lnTo>
                  <a:pt x="0" y="5257797"/>
                </a:lnTo>
                <a:lnTo>
                  <a:pt x="0" y="2"/>
                </a:lnTo>
                <a:lnTo>
                  <a:pt x="0" y="2"/>
                </a:lnTo>
                <a:lnTo>
                  <a:pt x="1042340" y="2"/>
                </a:lnTo>
                <a:cubicBezTo>
                  <a:pt x="1062733" y="2"/>
                  <a:pt x="1079264" y="392341"/>
                  <a:pt x="1079264" y="876319"/>
                </a:cubicBezTo>
                <a:close/>
              </a:path>
            </a:pathLst>
          </a:custGeom>
          <a:ln>
            <a:noFill/>
          </a:ln>
        </p:spPr>
        <p:style>
          <a:lnRef idx="1">
            <a:schemeClr val="accent2">
              <a:alpha val="90000"/>
              <a:tint val="40000"/>
              <a:hueOff val="0"/>
              <a:satOff val="0"/>
              <a:lumOff val="0"/>
              <a:alphaOff val="0"/>
            </a:schemeClr>
          </a:lnRef>
          <a:fillRef idx="1">
            <a:schemeClr val="accent2">
              <a:alpha val="90000"/>
              <a:tint val="40000"/>
              <a:hueOff val="0"/>
              <a:satOff val="0"/>
              <a:lumOff val="0"/>
              <a:alphaOff val="0"/>
            </a:schemeClr>
          </a:fillRef>
          <a:effectRef idx="0">
            <a:schemeClr val="accent2">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5721" tIns="75545" rIns="98405" bIns="75546" numCol="1" spcCol="1270" anchor="ctr" anchorCtr="0">
            <a:noAutofit/>
          </a:bodyPr>
          <a:lstStyle/>
          <a:p>
            <a:pPr marL="114300" lvl="1" indent="-114300" algn="l" defTabSz="533400">
              <a:lnSpc>
                <a:spcPct val="90000"/>
              </a:lnSpc>
              <a:spcBef>
                <a:spcPct val="0"/>
              </a:spcBef>
              <a:spcAft>
                <a:spcPct val="15000"/>
              </a:spcAft>
              <a:buChar char="••"/>
            </a:pPr>
            <a:r>
              <a:rPr lang="en-US" sz="1200" i="0" kern="1200" dirty="0" smtClean="0"/>
              <a:t>Issue Ages: 18-69</a:t>
            </a:r>
          </a:p>
          <a:p>
            <a:pPr marL="114300" lvl="1" indent="-114300" algn="l" defTabSz="533400">
              <a:lnSpc>
                <a:spcPct val="90000"/>
              </a:lnSpc>
              <a:spcBef>
                <a:spcPct val="0"/>
              </a:spcBef>
              <a:spcAft>
                <a:spcPct val="15000"/>
              </a:spcAft>
              <a:buChar char="••"/>
            </a:pPr>
            <a:r>
              <a:rPr lang="en-US" sz="1200" i="0" kern="1200" dirty="0" smtClean="0"/>
              <a:t>15% minimum loss of income requirement</a:t>
            </a:r>
          </a:p>
          <a:p>
            <a:pPr marL="114300" lvl="1" indent="-114300" algn="l" defTabSz="533400">
              <a:lnSpc>
                <a:spcPct val="90000"/>
              </a:lnSpc>
              <a:spcBef>
                <a:spcPct val="0"/>
              </a:spcBef>
              <a:spcAft>
                <a:spcPct val="15000"/>
              </a:spcAft>
              <a:buChar char="••"/>
            </a:pPr>
            <a:r>
              <a:rPr lang="en-US" sz="1200" i="0" dirty="0" smtClean="0"/>
              <a:t>A minimum of </a:t>
            </a:r>
            <a:r>
              <a:rPr lang="en-US" sz="1200" i="0" kern="1200" dirty="0" smtClean="0"/>
              <a:t>50% of the monthly total disability is payable for the first 12 months of residual disability</a:t>
            </a:r>
          </a:p>
          <a:p>
            <a:pPr marL="114300" lvl="1" indent="-114300" algn="l" defTabSz="533400">
              <a:lnSpc>
                <a:spcPct val="90000"/>
              </a:lnSpc>
              <a:spcBef>
                <a:spcPct val="0"/>
              </a:spcBef>
              <a:spcAft>
                <a:spcPct val="15000"/>
              </a:spcAft>
              <a:buChar char="••"/>
            </a:pPr>
            <a:r>
              <a:rPr lang="en-US" sz="1200" i="0" kern="1200" dirty="0" smtClean="0"/>
              <a:t>Recovery benefit is  payable for maximum benefit period</a:t>
            </a:r>
          </a:p>
        </p:txBody>
      </p:sp>
      <p:sp>
        <p:nvSpPr>
          <p:cNvPr id="14" name="Freeform 13"/>
          <p:cNvSpPr/>
          <p:nvPr/>
        </p:nvSpPr>
        <p:spPr>
          <a:xfrm>
            <a:off x="471489" y="3175819"/>
            <a:ext cx="2957512" cy="1504203"/>
          </a:xfrm>
          <a:custGeom>
            <a:avLst/>
            <a:gdLst>
              <a:gd name="connsiteX0" fmla="*/ 0 w 2957512"/>
              <a:gd name="connsiteY0" fmla="*/ 224851 h 1349080"/>
              <a:gd name="connsiteX1" fmla="*/ 224851 w 2957512"/>
              <a:gd name="connsiteY1" fmla="*/ 0 h 1349080"/>
              <a:gd name="connsiteX2" fmla="*/ 2732661 w 2957512"/>
              <a:gd name="connsiteY2" fmla="*/ 0 h 1349080"/>
              <a:gd name="connsiteX3" fmla="*/ 2957512 w 2957512"/>
              <a:gd name="connsiteY3" fmla="*/ 224851 h 1349080"/>
              <a:gd name="connsiteX4" fmla="*/ 2957512 w 2957512"/>
              <a:gd name="connsiteY4" fmla="*/ 1124229 h 1349080"/>
              <a:gd name="connsiteX5" fmla="*/ 2732661 w 2957512"/>
              <a:gd name="connsiteY5" fmla="*/ 1349080 h 1349080"/>
              <a:gd name="connsiteX6" fmla="*/ 224851 w 2957512"/>
              <a:gd name="connsiteY6" fmla="*/ 1349080 h 1349080"/>
              <a:gd name="connsiteX7" fmla="*/ 0 w 2957512"/>
              <a:gd name="connsiteY7" fmla="*/ 1124229 h 1349080"/>
              <a:gd name="connsiteX8" fmla="*/ 0 w 2957512"/>
              <a:gd name="connsiteY8" fmla="*/ 224851 h 1349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57512" h="1349080">
                <a:moveTo>
                  <a:pt x="0" y="224851"/>
                </a:moveTo>
                <a:cubicBezTo>
                  <a:pt x="0" y="100669"/>
                  <a:pt x="100669" y="0"/>
                  <a:pt x="224851" y="0"/>
                </a:cubicBezTo>
                <a:lnTo>
                  <a:pt x="2732661" y="0"/>
                </a:lnTo>
                <a:cubicBezTo>
                  <a:pt x="2856843" y="0"/>
                  <a:pt x="2957512" y="100669"/>
                  <a:pt x="2957512" y="224851"/>
                </a:cubicBezTo>
                <a:lnTo>
                  <a:pt x="2957512" y="1124229"/>
                </a:lnTo>
                <a:cubicBezTo>
                  <a:pt x="2957512" y="1248411"/>
                  <a:pt x="2856843" y="1349080"/>
                  <a:pt x="2732661" y="1349080"/>
                </a:cubicBezTo>
                <a:lnTo>
                  <a:pt x="224851" y="1349080"/>
                </a:lnTo>
                <a:cubicBezTo>
                  <a:pt x="100669" y="1349080"/>
                  <a:pt x="0" y="1248411"/>
                  <a:pt x="0" y="1124229"/>
                </a:cubicBezTo>
                <a:lnTo>
                  <a:pt x="0" y="224851"/>
                </a:lnTo>
                <a:close/>
              </a:path>
            </a:pathLst>
          </a:custGeom>
          <a:solidFill>
            <a:srgbClr val="660066"/>
          </a:solidFill>
          <a:scene3d>
            <a:camera prst="orthographicFront"/>
            <a:lightRig rig="flat" dir="t"/>
          </a:scene3d>
          <a:sp3d prstMaterial="dkEdge">
            <a:bevelT w="8200" h="38100"/>
          </a:sp3d>
        </p:spPr>
        <p:style>
          <a:lnRef idx="0">
            <a:schemeClr val="lt1">
              <a:hueOff val="0"/>
              <a:satOff val="0"/>
              <a:lumOff val="0"/>
              <a:alphaOff val="0"/>
            </a:schemeClr>
          </a:lnRef>
          <a:fillRef idx="2">
            <a:scrgbClr r="0" g="0" b="0"/>
          </a:fillRef>
          <a:effectRef idx="1">
            <a:schemeClr val="accent2">
              <a:hueOff val="0"/>
              <a:satOff val="0"/>
              <a:lumOff val="0"/>
              <a:alphaOff val="0"/>
            </a:schemeClr>
          </a:effectRef>
          <a:fontRef idx="minor">
            <a:schemeClr val="dk1"/>
          </a:fontRef>
        </p:style>
        <p:txBody>
          <a:bodyPr spcFirstLastPara="0" vert="horz" wrap="square" lIns="172537" tIns="119197" rIns="172537" bIns="119197" numCol="1" spcCol="1270" anchor="ctr" anchorCtr="0">
            <a:noAutofit/>
          </a:bodyPr>
          <a:lstStyle/>
          <a:p>
            <a:pPr lvl="0" algn="ctr" defTabSz="1244600">
              <a:lnSpc>
                <a:spcPct val="90000"/>
              </a:lnSpc>
              <a:spcBef>
                <a:spcPct val="0"/>
              </a:spcBef>
              <a:spcAft>
                <a:spcPct val="35000"/>
              </a:spcAft>
            </a:pPr>
            <a:r>
              <a:rPr lang="en-US" sz="2400" i="0" kern="1200" dirty="0" smtClean="0">
                <a:solidFill>
                  <a:schemeClr val="bg1"/>
                </a:solidFill>
              </a:rPr>
              <a:t>Residual with Recovery</a:t>
            </a:r>
            <a:endParaRPr lang="en-US" sz="2400" i="0" kern="1200" dirty="0">
              <a:solidFill>
                <a:schemeClr val="bg1"/>
              </a:solidFill>
            </a:endParaRPr>
          </a:p>
        </p:txBody>
      </p:sp>
      <p:sp>
        <p:nvSpPr>
          <p:cNvPr id="15" name="Freeform 14"/>
          <p:cNvSpPr/>
          <p:nvPr/>
        </p:nvSpPr>
        <p:spPr>
          <a:xfrm>
            <a:off x="3409335" y="5080631"/>
            <a:ext cx="5257800" cy="1214172"/>
          </a:xfrm>
          <a:custGeom>
            <a:avLst/>
            <a:gdLst>
              <a:gd name="connsiteX0" fmla="*/ 179881 w 1079264"/>
              <a:gd name="connsiteY0" fmla="*/ 0 h 5257799"/>
              <a:gd name="connsiteX1" fmla="*/ 899383 w 1079264"/>
              <a:gd name="connsiteY1" fmla="*/ 0 h 5257799"/>
              <a:gd name="connsiteX2" fmla="*/ 1079264 w 1079264"/>
              <a:gd name="connsiteY2" fmla="*/ 179881 h 5257799"/>
              <a:gd name="connsiteX3" fmla="*/ 1079264 w 1079264"/>
              <a:gd name="connsiteY3" fmla="*/ 5257799 h 5257799"/>
              <a:gd name="connsiteX4" fmla="*/ 1079264 w 1079264"/>
              <a:gd name="connsiteY4" fmla="*/ 5257799 h 5257799"/>
              <a:gd name="connsiteX5" fmla="*/ 0 w 1079264"/>
              <a:gd name="connsiteY5" fmla="*/ 5257799 h 5257799"/>
              <a:gd name="connsiteX6" fmla="*/ 0 w 1079264"/>
              <a:gd name="connsiteY6" fmla="*/ 5257799 h 5257799"/>
              <a:gd name="connsiteX7" fmla="*/ 0 w 1079264"/>
              <a:gd name="connsiteY7" fmla="*/ 179881 h 5257799"/>
              <a:gd name="connsiteX8" fmla="*/ 179881 w 1079264"/>
              <a:gd name="connsiteY8" fmla="*/ 0 h 5257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9264" h="5257799">
                <a:moveTo>
                  <a:pt x="1079264" y="876319"/>
                </a:moveTo>
                <a:lnTo>
                  <a:pt x="1079264" y="4381480"/>
                </a:lnTo>
                <a:cubicBezTo>
                  <a:pt x="1079264" y="4865458"/>
                  <a:pt x="1062733" y="5257797"/>
                  <a:pt x="1042340" y="5257797"/>
                </a:cubicBezTo>
                <a:lnTo>
                  <a:pt x="0" y="5257797"/>
                </a:lnTo>
                <a:lnTo>
                  <a:pt x="0" y="5257797"/>
                </a:lnTo>
                <a:lnTo>
                  <a:pt x="0" y="2"/>
                </a:lnTo>
                <a:lnTo>
                  <a:pt x="0" y="2"/>
                </a:lnTo>
                <a:lnTo>
                  <a:pt x="1042340" y="2"/>
                </a:lnTo>
                <a:cubicBezTo>
                  <a:pt x="1062733" y="2"/>
                  <a:pt x="1079264" y="392341"/>
                  <a:pt x="1079264" y="876319"/>
                </a:cubicBezTo>
                <a:close/>
              </a:path>
            </a:pathLst>
          </a:custGeom>
        </p:spPr>
        <p:style>
          <a:lnRef idx="1">
            <a:schemeClr val="accent2">
              <a:alpha val="90000"/>
              <a:tint val="40000"/>
              <a:hueOff val="0"/>
              <a:satOff val="0"/>
              <a:lumOff val="0"/>
              <a:alphaOff val="0"/>
            </a:schemeClr>
          </a:lnRef>
          <a:fillRef idx="1">
            <a:schemeClr val="accent2">
              <a:alpha val="90000"/>
              <a:tint val="40000"/>
              <a:hueOff val="0"/>
              <a:satOff val="0"/>
              <a:lumOff val="0"/>
              <a:alphaOff val="0"/>
            </a:schemeClr>
          </a:fillRef>
          <a:effectRef idx="0">
            <a:schemeClr val="accent2">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5721" tIns="75546" rIns="98405" bIns="75545" numCol="1" spcCol="1270" anchor="ctr" anchorCtr="0">
            <a:noAutofit/>
          </a:bodyPr>
          <a:lstStyle/>
          <a:p>
            <a:pPr marL="171450" lvl="0" indent="-171450">
              <a:buFont typeface="Arial" pitchFamily="34" charset="0"/>
              <a:buChar char="•"/>
            </a:pPr>
            <a:r>
              <a:rPr lang="en-US" sz="1200" i="0" dirty="0">
                <a:solidFill>
                  <a:schemeClr val="tx1"/>
                </a:solidFill>
              </a:rPr>
              <a:t>Everything included in Residual w/Recovery, </a:t>
            </a:r>
            <a:r>
              <a:rPr lang="en-US" sz="1200" b="1" i="0" dirty="0">
                <a:solidFill>
                  <a:schemeClr val="tx1"/>
                </a:solidFill>
              </a:rPr>
              <a:t>PLUS</a:t>
            </a:r>
          </a:p>
          <a:p>
            <a:pPr marL="171450" lvl="0" indent="-171450">
              <a:buFont typeface="Arial" pitchFamily="34" charset="0"/>
              <a:buChar char="•"/>
            </a:pPr>
            <a:r>
              <a:rPr lang="en-US" sz="1200" i="0" dirty="0">
                <a:solidFill>
                  <a:schemeClr val="tx1"/>
                </a:solidFill>
              </a:rPr>
              <a:t>Removes the traditional time or duties clause from the definition of residually disabled </a:t>
            </a:r>
            <a:endParaRPr lang="en-US" sz="1200" i="0" dirty="0" smtClean="0">
              <a:solidFill>
                <a:schemeClr val="tx1"/>
              </a:solidFill>
            </a:endParaRPr>
          </a:p>
        </p:txBody>
      </p:sp>
      <p:sp>
        <p:nvSpPr>
          <p:cNvPr id="16" name="Freeform 15"/>
          <p:cNvSpPr/>
          <p:nvPr/>
        </p:nvSpPr>
        <p:spPr>
          <a:xfrm>
            <a:off x="471488" y="4925961"/>
            <a:ext cx="2957512" cy="1434925"/>
          </a:xfrm>
          <a:custGeom>
            <a:avLst/>
            <a:gdLst>
              <a:gd name="connsiteX0" fmla="*/ 0 w 2957512"/>
              <a:gd name="connsiteY0" fmla="*/ 224851 h 1349080"/>
              <a:gd name="connsiteX1" fmla="*/ 224851 w 2957512"/>
              <a:gd name="connsiteY1" fmla="*/ 0 h 1349080"/>
              <a:gd name="connsiteX2" fmla="*/ 2732661 w 2957512"/>
              <a:gd name="connsiteY2" fmla="*/ 0 h 1349080"/>
              <a:gd name="connsiteX3" fmla="*/ 2957512 w 2957512"/>
              <a:gd name="connsiteY3" fmla="*/ 224851 h 1349080"/>
              <a:gd name="connsiteX4" fmla="*/ 2957512 w 2957512"/>
              <a:gd name="connsiteY4" fmla="*/ 1124229 h 1349080"/>
              <a:gd name="connsiteX5" fmla="*/ 2732661 w 2957512"/>
              <a:gd name="connsiteY5" fmla="*/ 1349080 h 1349080"/>
              <a:gd name="connsiteX6" fmla="*/ 224851 w 2957512"/>
              <a:gd name="connsiteY6" fmla="*/ 1349080 h 1349080"/>
              <a:gd name="connsiteX7" fmla="*/ 0 w 2957512"/>
              <a:gd name="connsiteY7" fmla="*/ 1124229 h 1349080"/>
              <a:gd name="connsiteX8" fmla="*/ 0 w 2957512"/>
              <a:gd name="connsiteY8" fmla="*/ 224851 h 1349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57512" h="1349080">
                <a:moveTo>
                  <a:pt x="0" y="224851"/>
                </a:moveTo>
                <a:cubicBezTo>
                  <a:pt x="0" y="100669"/>
                  <a:pt x="100669" y="0"/>
                  <a:pt x="224851" y="0"/>
                </a:cubicBezTo>
                <a:lnTo>
                  <a:pt x="2732661" y="0"/>
                </a:lnTo>
                <a:cubicBezTo>
                  <a:pt x="2856843" y="0"/>
                  <a:pt x="2957512" y="100669"/>
                  <a:pt x="2957512" y="224851"/>
                </a:cubicBezTo>
                <a:lnTo>
                  <a:pt x="2957512" y="1124229"/>
                </a:lnTo>
                <a:cubicBezTo>
                  <a:pt x="2957512" y="1248411"/>
                  <a:pt x="2856843" y="1349080"/>
                  <a:pt x="2732661" y="1349080"/>
                </a:cubicBezTo>
                <a:lnTo>
                  <a:pt x="224851" y="1349080"/>
                </a:lnTo>
                <a:cubicBezTo>
                  <a:pt x="100669" y="1349080"/>
                  <a:pt x="0" y="1248411"/>
                  <a:pt x="0" y="1124229"/>
                </a:cubicBezTo>
                <a:lnTo>
                  <a:pt x="0" y="224851"/>
                </a:lnTo>
                <a:close/>
              </a:path>
            </a:pathLst>
          </a:custGeom>
          <a:solidFill>
            <a:srgbClr val="660066"/>
          </a:solidFill>
          <a:scene3d>
            <a:camera prst="orthographicFront"/>
            <a:lightRig rig="flat" dir="t"/>
          </a:scene3d>
          <a:sp3d prstMaterial="dkEdge">
            <a:bevelT w="8200" h="38100"/>
          </a:sp3d>
        </p:spPr>
        <p:style>
          <a:lnRef idx="0">
            <a:schemeClr val="lt1">
              <a:hueOff val="0"/>
              <a:satOff val="0"/>
              <a:lumOff val="0"/>
              <a:alphaOff val="0"/>
            </a:schemeClr>
          </a:lnRef>
          <a:fillRef idx="2">
            <a:scrgbClr r="0" g="0" b="0"/>
          </a:fillRef>
          <a:effectRef idx="1">
            <a:schemeClr val="accent2">
              <a:hueOff val="0"/>
              <a:satOff val="0"/>
              <a:lumOff val="0"/>
              <a:alphaOff val="0"/>
            </a:schemeClr>
          </a:effectRef>
          <a:fontRef idx="minor">
            <a:schemeClr val="dk1"/>
          </a:fontRef>
        </p:style>
        <p:txBody>
          <a:bodyPr spcFirstLastPara="0" vert="horz" wrap="square" lIns="172537" tIns="119197" rIns="172537" bIns="119197" numCol="1" spcCol="1270" anchor="ctr" anchorCtr="0">
            <a:noAutofit/>
          </a:bodyPr>
          <a:lstStyle/>
          <a:p>
            <a:pPr lvl="0" algn="ctr" defTabSz="1244600">
              <a:lnSpc>
                <a:spcPct val="90000"/>
              </a:lnSpc>
              <a:spcBef>
                <a:spcPct val="0"/>
              </a:spcBef>
              <a:spcAft>
                <a:spcPct val="35000"/>
              </a:spcAft>
            </a:pPr>
            <a:r>
              <a:rPr lang="en-US" sz="2000" i="0" kern="1200" dirty="0" smtClean="0">
                <a:solidFill>
                  <a:schemeClr val="bg1"/>
                </a:solidFill>
              </a:rPr>
              <a:t>Enhanced Residual with Recovery</a:t>
            </a:r>
            <a:endParaRPr lang="en-US" sz="2000" i="0" kern="1200" dirty="0">
              <a:solidFill>
                <a:schemeClr val="bg1"/>
              </a:solidFill>
            </a:endParaRPr>
          </a:p>
        </p:txBody>
      </p:sp>
      <p:sp>
        <p:nvSpPr>
          <p:cNvPr id="18" name="Freeform 17"/>
          <p:cNvSpPr/>
          <p:nvPr/>
        </p:nvSpPr>
        <p:spPr>
          <a:xfrm>
            <a:off x="3428999" y="1528651"/>
            <a:ext cx="5257800" cy="1237655"/>
          </a:xfrm>
          <a:custGeom>
            <a:avLst/>
            <a:gdLst>
              <a:gd name="connsiteX0" fmla="*/ 206280 w 1237654"/>
              <a:gd name="connsiteY0" fmla="*/ 0 h 5257799"/>
              <a:gd name="connsiteX1" fmla="*/ 1031374 w 1237654"/>
              <a:gd name="connsiteY1" fmla="*/ 0 h 5257799"/>
              <a:gd name="connsiteX2" fmla="*/ 1237654 w 1237654"/>
              <a:gd name="connsiteY2" fmla="*/ 206280 h 5257799"/>
              <a:gd name="connsiteX3" fmla="*/ 1237654 w 1237654"/>
              <a:gd name="connsiteY3" fmla="*/ 5257799 h 5257799"/>
              <a:gd name="connsiteX4" fmla="*/ 1237654 w 1237654"/>
              <a:gd name="connsiteY4" fmla="*/ 5257799 h 5257799"/>
              <a:gd name="connsiteX5" fmla="*/ 0 w 1237654"/>
              <a:gd name="connsiteY5" fmla="*/ 5257799 h 5257799"/>
              <a:gd name="connsiteX6" fmla="*/ 0 w 1237654"/>
              <a:gd name="connsiteY6" fmla="*/ 5257799 h 5257799"/>
              <a:gd name="connsiteX7" fmla="*/ 0 w 1237654"/>
              <a:gd name="connsiteY7" fmla="*/ 206280 h 5257799"/>
              <a:gd name="connsiteX8" fmla="*/ 206280 w 1237654"/>
              <a:gd name="connsiteY8" fmla="*/ 0 h 5257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37654" h="5257799">
                <a:moveTo>
                  <a:pt x="1237654" y="876320"/>
                </a:moveTo>
                <a:lnTo>
                  <a:pt x="1237654" y="4381479"/>
                </a:lnTo>
                <a:cubicBezTo>
                  <a:pt x="1237654" y="4865455"/>
                  <a:pt x="1215914" y="5257797"/>
                  <a:pt x="1189097" y="5257797"/>
                </a:cubicBezTo>
                <a:lnTo>
                  <a:pt x="0" y="5257797"/>
                </a:lnTo>
                <a:lnTo>
                  <a:pt x="0" y="5257797"/>
                </a:lnTo>
                <a:lnTo>
                  <a:pt x="0" y="2"/>
                </a:lnTo>
                <a:lnTo>
                  <a:pt x="0" y="2"/>
                </a:lnTo>
                <a:lnTo>
                  <a:pt x="1189097" y="2"/>
                </a:lnTo>
                <a:cubicBezTo>
                  <a:pt x="1215914" y="2"/>
                  <a:pt x="1237654" y="392344"/>
                  <a:pt x="1237654" y="876320"/>
                </a:cubicBezTo>
                <a:close/>
              </a:path>
            </a:pathLst>
          </a:custGeom>
          <a:solidFill>
            <a:srgbClr val="CDCDDE"/>
          </a:solidFill>
          <a:ln>
            <a:noFill/>
          </a:ln>
        </p:spPr>
        <p:style>
          <a:lnRef idx="2">
            <a:schemeClr val="accent2">
              <a:alpha val="90000"/>
              <a:tint val="40000"/>
              <a:hueOff val="0"/>
              <a:satOff val="0"/>
              <a:lumOff val="0"/>
              <a:alphaOff val="0"/>
            </a:schemeClr>
          </a:lnRef>
          <a:fillRef idx="1">
            <a:scrgbClr r="0" g="0" b="0"/>
          </a:fillRef>
          <a:effectRef idx="0">
            <a:schemeClr val="accent2">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9531" tIns="85182" rIns="109947" bIns="85183" numCol="1" spcCol="1270" anchor="ctr" anchorCtr="0">
            <a:noAutofit/>
          </a:bodyPr>
          <a:lstStyle/>
          <a:p>
            <a:pPr marL="114300" lvl="1" indent="-114300" algn="l" defTabSz="577850">
              <a:lnSpc>
                <a:spcPct val="90000"/>
              </a:lnSpc>
              <a:spcBef>
                <a:spcPct val="0"/>
              </a:spcBef>
              <a:spcAft>
                <a:spcPct val="15000"/>
              </a:spcAft>
              <a:buChar char="••"/>
            </a:pPr>
            <a:r>
              <a:rPr lang="en-US" sz="1200" i="0" kern="1200" dirty="0" smtClean="0"/>
              <a:t>Issue Ages: 18-69</a:t>
            </a:r>
            <a:endParaRPr lang="en-US" sz="1200" i="0" dirty="0"/>
          </a:p>
          <a:p>
            <a:pPr marL="114300" lvl="1" indent="-114300" algn="l" defTabSz="577850">
              <a:lnSpc>
                <a:spcPct val="90000"/>
              </a:lnSpc>
              <a:spcBef>
                <a:spcPct val="0"/>
              </a:spcBef>
              <a:spcAft>
                <a:spcPct val="15000"/>
              </a:spcAft>
              <a:buChar char="••"/>
            </a:pPr>
            <a:r>
              <a:rPr lang="en-US" sz="1200" i="0" dirty="0" smtClean="0"/>
              <a:t>50</a:t>
            </a:r>
            <a:r>
              <a:rPr lang="en-US" sz="1200" i="0" dirty="0"/>
              <a:t>% of monthly benefit  for  total disability is payable for up to </a:t>
            </a:r>
            <a:r>
              <a:rPr lang="en-US" sz="1200" i="0" dirty="0" smtClean="0"/>
              <a:t>6 months</a:t>
            </a:r>
            <a:r>
              <a:rPr lang="en-US" sz="1200" i="0" dirty="0"/>
              <a:t>.</a:t>
            </a:r>
            <a:endParaRPr lang="en-US" sz="1200" i="0" dirty="0">
              <a:solidFill>
                <a:schemeClr val="tx1"/>
              </a:solidFill>
            </a:endParaRPr>
          </a:p>
        </p:txBody>
      </p:sp>
      <p:sp>
        <p:nvSpPr>
          <p:cNvPr id="21" name="Freeform 20"/>
          <p:cNvSpPr/>
          <p:nvPr/>
        </p:nvSpPr>
        <p:spPr>
          <a:xfrm>
            <a:off x="471488" y="1373944"/>
            <a:ext cx="2957512" cy="1547068"/>
          </a:xfrm>
          <a:custGeom>
            <a:avLst/>
            <a:gdLst>
              <a:gd name="connsiteX0" fmla="*/ 0 w 2957512"/>
              <a:gd name="connsiteY0" fmla="*/ 257850 h 1547068"/>
              <a:gd name="connsiteX1" fmla="*/ 257850 w 2957512"/>
              <a:gd name="connsiteY1" fmla="*/ 0 h 1547068"/>
              <a:gd name="connsiteX2" fmla="*/ 2699662 w 2957512"/>
              <a:gd name="connsiteY2" fmla="*/ 0 h 1547068"/>
              <a:gd name="connsiteX3" fmla="*/ 2957512 w 2957512"/>
              <a:gd name="connsiteY3" fmla="*/ 257850 h 1547068"/>
              <a:gd name="connsiteX4" fmla="*/ 2957512 w 2957512"/>
              <a:gd name="connsiteY4" fmla="*/ 1289218 h 1547068"/>
              <a:gd name="connsiteX5" fmla="*/ 2699662 w 2957512"/>
              <a:gd name="connsiteY5" fmla="*/ 1547068 h 1547068"/>
              <a:gd name="connsiteX6" fmla="*/ 257850 w 2957512"/>
              <a:gd name="connsiteY6" fmla="*/ 1547068 h 1547068"/>
              <a:gd name="connsiteX7" fmla="*/ 0 w 2957512"/>
              <a:gd name="connsiteY7" fmla="*/ 1289218 h 1547068"/>
              <a:gd name="connsiteX8" fmla="*/ 0 w 2957512"/>
              <a:gd name="connsiteY8" fmla="*/ 257850 h 15470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57512" h="1547068">
                <a:moveTo>
                  <a:pt x="0" y="257850"/>
                </a:moveTo>
                <a:cubicBezTo>
                  <a:pt x="0" y="115443"/>
                  <a:pt x="115443" y="0"/>
                  <a:pt x="257850" y="0"/>
                </a:cubicBezTo>
                <a:lnTo>
                  <a:pt x="2699662" y="0"/>
                </a:lnTo>
                <a:cubicBezTo>
                  <a:pt x="2842069" y="0"/>
                  <a:pt x="2957512" y="115443"/>
                  <a:pt x="2957512" y="257850"/>
                </a:cubicBezTo>
                <a:lnTo>
                  <a:pt x="2957512" y="1289218"/>
                </a:lnTo>
                <a:cubicBezTo>
                  <a:pt x="2957512" y="1431625"/>
                  <a:pt x="2842069" y="1547068"/>
                  <a:pt x="2699662" y="1547068"/>
                </a:cubicBezTo>
                <a:lnTo>
                  <a:pt x="257850" y="1547068"/>
                </a:lnTo>
                <a:cubicBezTo>
                  <a:pt x="115443" y="1547068"/>
                  <a:pt x="0" y="1431625"/>
                  <a:pt x="0" y="1289218"/>
                </a:cubicBezTo>
                <a:lnTo>
                  <a:pt x="0" y="257850"/>
                </a:lnTo>
                <a:close/>
              </a:path>
            </a:pathLst>
          </a:custGeom>
          <a:solidFill>
            <a:srgbClr val="660066"/>
          </a:solidFill>
          <a:ln>
            <a:noFill/>
          </a:ln>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txBody>
          <a:bodyPr spcFirstLastPara="0" vert="horz" wrap="square" lIns="201252" tIns="138387" rIns="201252" bIns="138387" numCol="1" spcCol="1270" anchor="ctr" anchorCtr="0">
            <a:noAutofit/>
          </a:bodyPr>
          <a:lstStyle/>
          <a:p>
            <a:pPr lvl="0" algn="ctr" defTabSz="1466850">
              <a:lnSpc>
                <a:spcPct val="90000"/>
              </a:lnSpc>
              <a:spcBef>
                <a:spcPct val="0"/>
              </a:spcBef>
              <a:spcAft>
                <a:spcPct val="35000"/>
              </a:spcAft>
            </a:pPr>
            <a:r>
              <a:rPr lang="en-US" sz="2400" i="0" kern="1200" dirty="0" smtClean="0">
                <a:solidFill>
                  <a:schemeClr val="bg1"/>
                </a:solidFill>
              </a:rPr>
              <a:t>Partial Disability</a:t>
            </a:r>
            <a:endParaRPr lang="en-US" sz="2400" i="0" kern="1200" dirty="0">
              <a:solidFill>
                <a:schemeClr val="bg1"/>
              </a:solidFill>
            </a:endParaRPr>
          </a:p>
        </p:txBody>
      </p:sp>
      <p:sp>
        <p:nvSpPr>
          <p:cNvPr id="3" name="Slide Number Placeholder 2"/>
          <p:cNvSpPr>
            <a:spLocks noGrp="1"/>
          </p:cNvSpPr>
          <p:nvPr>
            <p:ph type="sldNum" sz="quarter" idx="11"/>
          </p:nvPr>
        </p:nvSpPr>
        <p:spPr/>
        <p:txBody>
          <a:bodyPr/>
          <a:lstStyle/>
          <a:p>
            <a:pPr>
              <a:defRPr/>
            </a:pPr>
            <a:fld id="{5B1403CA-7DC5-4C3F-B052-CB67ED921F15}" type="slidenum">
              <a:rPr lang="en-US" smtClean="0"/>
              <a:pPr>
                <a:defRPr/>
              </a:pPr>
              <a:t>9</a:t>
            </a:fld>
            <a:endParaRPr lang="en-US" dirty="0"/>
          </a:p>
        </p:txBody>
      </p:sp>
      <p:sp>
        <p:nvSpPr>
          <p:cNvPr id="10" name="TextBox 9"/>
          <p:cNvSpPr txBox="1"/>
          <p:nvPr/>
        </p:nvSpPr>
        <p:spPr>
          <a:xfrm>
            <a:off x="480708" y="6487103"/>
            <a:ext cx="6689382" cy="246221"/>
          </a:xfrm>
          <a:prstGeom prst="rect">
            <a:avLst/>
          </a:prstGeom>
          <a:noFill/>
        </p:spPr>
        <p:txBody>
          <a:bodyPr wrap="square" rtlCol="0">
            <a:spAutoFit/>
          </a:bodyPr>
          <a:lstStyle/>
          <a:p>
            <a:r>
              <a:rPr lang="en-US" sz="1000" i="0" dirty="0" smtClean="0"/>
              <a:t>Riders may be subject to eligibility rules and state availability. New riders only available with MetLife Income Guard.</a:t>
            </a:r>
            <a:endParaRPr lang="en-US" sz="1000" i="0" dirty="0"/>
          </a:p>
        </p:txBody>
      </p:sp>
    </p:spTree>
    <p:extLst>
      <p:ext uri="{BB962C8B-B14F-4D97-AF65-F5344CB8AC3E}">
        <p14:creationId xmlns:p14="http://schemas.microsoft.com/office/powerpoint/2010/main" val="329925882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 reqver=&quot;16160&quot;&gt;&lt;version val=&quot;17971&quot;/&gt;&lt;CPresentation id=&quot;1&quot;&gt;&lt;m_defprecNumber idref=&quot;2&quot;/&gt;&lt;m_defprecPercent idref=&quot;3&quot;/&gt;&lt;m_defprecDate idref=&quot;4&quot;/&gt;&lt;m_defprecYear idref=&quot;5&quot;/&gt;&lt;m_defprecQuarter idref=&quot;6&quot;/&gt;&lt;m_defprecMonth idref=&quot;7&quot;/&gt;&lt;m_defprecWeek idref=&quot;8&quot;/&gt;&lt;m_defprecDay idref=&quot;9&quot;/&gt;&lt;m_mruColor&gt;&lt;m_vecMRU length=&quot;1&quot;&gt;&lt;elem m_fUsage=&quot;1.00000000000000000000E+000&quot;&gt;&lt;m_ppcolschidx val=&quot;0&quot;/&gt;&lt;m_rgb r=&quot;b8&quot; g=&quot;c&quot; b=&quot;3c&quot;/&gt;&lt;/elem&gt;&lt;/m_vecMRU&gt;&lt;/m_mruColor&gt;&lt;m_agendatheme&gt;&lt;m_aagendaitemprops&gt;&lt;elem&gt;&lt;m_bVisible val=&quot;1&quot;/&gt;&lt;m_font&gt;&lt;m_bBold val=&quot;1&quot;/&gt;&lt;/m_font&gt;&lt;m_colFont&gt;&lt;m_ppcolschidx val=&quot;2&quot;/&gt;&lt;/m_colFont&gt;&lt;m_fill&gt;&lt;m_bVisible val=&quot;0&quot;/&gt;&lt;/m_fill&gt;&lt;m_linestyle&gt;&lt;m_bVisible val=&quot;1&quot;/&gt;&lt;m_nWeight val=&quot;6&quot;/&gt;&lt;m_col&gt;&lt;m_ppcolschidx val=&quot;2&quot;/&gt;&lt;/m_col&gt;&lt;m_msolinedashstyle val=&quot;1&quot;/&gt;&lt;m_msoarrowheadstyleBegin val=&quot;1&quot;/&gt;&lt;m_msoarrowheadstyleEnd val=&quot;1&quot;/&gt;&lt;/m_linestyle&gt;&lt;/elem&gt;&lt;elem&gt;&lt;m_bVisible val=&quot;1&quot;/&gt;&lt;m_font&gt;&lt;m_bBold val=&quot;1&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1&quot;/&gt;&lt;/m_font&gt;&lt;m_colFont&gt;&lt;m_ppcolschidx val=&quot;2&quot;/&gt;&lt;/m_colFont&gt;&lt;m_fill&gt;&lt;m_bVisible val=&quot;0&quot;/&gt;&lt;/m_fill&gt;&lt;m_linestyle&gt;&lt;m_bVisible val=&quot;1&quot;/&gt;&lt;m_nWeight val=&quot;6&quot;/&gt;&lt;m_col&gt;&lt;m_ppcolschidx val=&quot;2&quot;/&gt;&lt;/m_col&gt;&lt;m_msolinedashstyle val=&quot;1&quot;/&gt;&lt;m_msoarrowheadstyleBegin val=&quot;1&quot;/&gt;&lt;m_msoarrowheadstyleEnd val=&quot;1&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0&quot;/&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0&quot;/&gt;&lt;/elem&gt;&lt;/m_aagendaitemprops&gt;&lt;m_linestyleTopBottomLine&gt;&lt;m_bVisible val=&quot;0&quot;/&gt;&lt;/m_linestyleTopBottomLine&gt;&lt;/m_agendatheme&gt;&lt;m_mapectfillschemeMRU/&gt;&lt;m_eweekdayFirstOfWeek val=&quot;1&quot;/&gt;&lt;m_eweekdayFirstOfWorkweek val=&quot;2&quot;/&gt;&lt;m_eweekdayFirstOfWeekend val=&quot;7&quot;/&gt;&lt;/CPresentation&gt;&lt;CDefaultPrec id=&quot;9&quot;&gt;&lt;m_precDefault/&gt;&lt;/CDefaultPrec&gt;&lt;CDefaultPrec id=&quot;8&quot;&gt;&lt;m_precDefault/&gt;&lt;/CDefaultPrec&gt;&lt;CDefaultPrec id=&quot;7&quot;&gt;&lt;m_precDefault/&gt;&lt;/CDefaultPrec&gt;&lt;CDefaultPrec id=&quot;6&quot;&gt;&lt;m_precDefault/&gt;&lt;/CDefaultPrec&gt;&lt;CDefaultPrec id=&quot;5&quot;&gt;&lt;m_precDefault/&gt;&lt;/CDefaultPrec&gt;&lt;CDefaultPrec id=&quot;4&quot;&gt;&lt;m_precDefault/&gt;&lt;/CDefaultPrec&gt;&lt;CDefaultPrec id=&quot;3&quot;&gt;&lt;m_precDefault/&gt;&lt;/CDefaultPrec&gt;&lt;CDefaultPrec id=&quot;2&quot;&gt;&lt;m_precDefault&gt;&lt;m_chDecimalSymbol&gt;.&lt;/m_chDecimalSymbol&gt;&lt;m_nGroupingDigits val=&quot;3&quot;/&gt;&lt;m_chGroupingSymbol&gt;,&lt;/m_chGroupingSymbol&gt;&lt;m_chDecimalSymbol17909&gt;.&lt;/m_chDecimalSymbol17909&gt;&lt;m_nGroupingDigits17909 val=&quot;3&quot;/&gt;&lt;m_chGroupingSymbol17909&gt;,&lt;/m_chGroupingSymbol17909&gt;&lt;/m_precDefault&gt;&lt;/CDefaultPrec&gt;&lt;/root&gt;"/>
  <p:tag name="THINKCELLUNDODONOTDELETE" val="1872"/>
</p:tagLst>
</file>

<file path=ppt/theme/theme1.xml><?xml version="1.0" encoding="utf-8"?>
<a:theme xmlns:a="http://schemas.openxmlformats.org/drawingml/2006/main" name="4_Blank Presentation">
  <a:themeElements>
    <a:clrScheme name="4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4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127027</TotalTime>
  <Words>5774</Words>
  <Application>Microsoft Office PowerPoint</Application>
  <PresentationFormat>On-screen Show (4:3)</PresentationFormat>
  <Paragraphs>986</Paragraphs>
  <Slides>39</Slides>
  <Notes>39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39</vt:i4>
      </vt:variant>
    </vt:vector>
  </HeadingPairs>
  <TitlesOfParts>
    <vt:vector size="47" baseType="lpstr">
      <vt:lpstr>Arial</vt:lpstr>
      <vt:lpstr>Arial Narrow</vt:lpstr>
      <vt:lpstr>Calibri</vt:lpstr>
      <vt:lpstr>Courier New</vt:lpstr>
      <vt:lpstr>Elephant</vt:lpstr>
      <vt:lpstr>Times New Roman</vt:lpstr>
      <vt:lpstr>Wingdings</vt:lpstr>
      <vt:lpstr>4_Blank Presentation</vt:lpstr>
      <vt:lpstr>PowerPoint Presentation</vt:lpstr>
      <vt:lpstr>Agenda</vt:lpstr>
      <vt:lpstr>MetLife is Committed to the IDI Market It’s a New Day at MetLife</vt:lpstr>
      <vt:lpstr>MetLife is Committed to the IDI Market What All Our Changes Mean to You</vt:lpstr>
      <vt:lpstr>PowerPoint Presentation</vt:lpstr>
      <vt:lpstr>Quick Overview</vt:lpstr>
      <vt:lpstr>Optional Riders Allow Maximum Flexibility Unbundled Product Means Clients Choose What’s Important to Them</vt:lpstr>
      <vt:lpstr>Take a Look at the New Optional Riders</vt:lpstr>
      <vt:lpstr>New Optional Riders Continued</vt:lpstr>
      <vt:lpstr>Residual Disability Riders What’s Different or New</vt:lpstr>
      <vt:lpstr>What’s so Special About Specialty Your Occupation?</vt:lpstr>
      <vt:lpstr>What’s so Special About Specialty Your Occupation? Why Medical and Dental Professionals Need Specialty Your Occupation</vt:lpstr>
      <vt:lpstr>Discounts/Premium Reductions Stack Together for Greater Savings</vt:lpstr>
      <vt:lpstr>The Details</vt:lpstr>
      <vt:lpstr>MetLife Income Guard vs. Omni Advantage</vt:lpstr>
      <vt:lpstr>MetLife Income Guard vs. Omni Advantage</vt:lpstr>
      <vt:lpstr>MetLife Income Guard vs. Omni Advantage</vt:lpstr>
      <vt:lpstr>MetLife Income Guard vs. Omni Advantage</vt:lpstr>
      <vt:lpstr>Industry Premium Comparison 6S Attorneys</vt:lpstr>
      <vt:lpstr>Industry Premium Comparison 6S Executive</vt:lpstr>
      <vt:lpstr>Industry Premium Comparison 5A Executive</vt:lpstr>
      <vt:lpstr>Industry Premium Comparison 6M Physicians</vt:lpstr>
      <vt:lpstr>Industry Premium Comparison 4M Physicians</vt:lpstr>
      <vt:lpstr>Transition Rules Available for Sale May 6, 2013 in Selected States</vt:lpstr>
      <vt:lpstr>Approvals as of 4/24/13 37 States Plus DC</vt:lpstr>
      <vt:lpstr>PowerPoint Presentation</vt:lpstr>
      <vt:lpstr>Building a Plan for Executives New Features Make us Even More Competitive</vt:lpstr>
      <vt:lpstr>Building a Plan for Executives New Features Make us Even More Competitive</vt:lpstr>
      <vt:lpstr>“Stackable” Discounts/Premium Reductions Combining Coverage for Even Greater Savings</vt:lpstr>
      <vt:lpstr>“Stackable” Discounts/Premium Reductions Combining Coverage for Even Greater Savings</vt:lpstr>
      <vt:lpstr>Building a Plan for Medical/Dental Professionals</vt:lpstr>
      <vt:lpstr>Building a Plan for Medical/Dental Professionals</vt:lpstr>
      <vt:lpstr>Blue &amp; Grey Collar Markets</vt:lpstr>
      <vt:lpstr>Shortened New Application</vt:lpstr>
      <vt:lpstr>The New Application and OMNI Essential Important Differences</vt:lpstr>
      <vt:lpstr>Illustrating MetLife Income Guard Only Available in MetLife SolutionsSM</vt:lpstr>
      <vt:lpstr>Marketing Materials</vt:lpstr>
      <vt:lpstr>Key Take-aways</vt:lpstr>
      <vt:lpstr>PowerPoint Presentation</vt:lpstr>
    </vt:vector>
  </TitlesOfParts>
  <Company>MetLife  Office XP SP3  Professional  NLB</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140th Anniversary Marketing featuring “Simplified”</dc:title>
  <dc:creator>jdamon</dc:creator>
  <cp:lastModifiedBy>user</cp:lastModifiedBy>
  <cp:revision>1889</cp:revision>
  <cp:lastPrinted>2013-03-20T18:43:13Z</cp:lastPrinted>
  <dcterms:created xsi:type="dcterms:W3CDTF">2008-02-25T15:05:52Z</dcterms:created>
  <dcterms:modified xsi:type="dcterms:W3CDTF">2013-05-07T21:43:51Z</dcterms:modified>
</cp:coreProperties>
</file>